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7" r:id="rId1"/>
    <p:sldMasterId id="2147483871" r:id="rId2"/>
  </p:sldMasterIdLst>
  <p:notesMasterIdLst>
    <p:notesMasterId r:id="rId101"/>
  </p:notesMasterIdLst>
  <p:sldIdLst>
    <p:sldId id="496" r:id="rId3"/>
    <p:sldId id="497" r:id="rId4"/>
    <p:sldId id="498" r:id="rId5"/>
    <p:sldId id="499"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50" r:id="rId54"/>
    <p:sldId id="551" r:id="rId55"/>
    <p:sldId id="552" r:id="rId56"/>
    <p:sldId id="553" r:id="rId57"/>
    <p:sldId id="554" r:id="rId58"/>
    <p:sldId id="555" r:id="rId59"/>
    <p:sldId id="556" r:id="rId60"/>
    <p:sldId id="557" r:id="rId61"/>
    <p:sldId id="558" r:id="rId62"/>
    <p:sldId id="559" r:id="rId63"/>
    <p:sldId id="560" r:id="rId64"/>
    <p:sldId id="561" r:id="rId65"/>
    <p:sldId id="562" r:id="rId66"/>
    <p:sldId id="563" r:id="rId67"/>
    <p:sldId id="564" r:id="rId68"/>
    <p:sldId id="565" r:id="rId69"/>
    <p:sldId id="566" r:id="rId70"/>
    <p:sldId id="567" r:id="rId71"/>
    <p:sldId id="568" r:id="rId72"/>
    <p:sldId id="569" r:id="rId73"/>
    <p:sldId id="570" r:id="rId74"/>
    <p:sldId id="571" r:id="rId75"/>
    <p:sldId id="572" r:id="rId76"/>
    <p:sldId id="573" r:id="rId77"/>
    <p:sldId id="574" r:id="rId78"/>
    <p:sldId id="575" r:id="rId79"/>
    <p:sldId id="576" r:id="rId80"/>
    <p:sldId id="577" r:id="rId81"/>
    <p:sldId id="578" r:id="rId82"/>
    <p:sldId id="579" r:id="rId83"/>
    <p:sldId id="580" r:id="rId84"/>
    <p:sldId id="581" r:id="rId85"/>
    <p:sldId id="582" r:id="rId86"/>
    <p:sldId id="583" r:id="rId87"/>
    <p:sldId id="584" r:id="rId88"/>
    <p:sldId id="585" r:id="rId89"/>
    <p:sldId id="586" r:id="rId90"/>
    <p:sldId id="587" r:id="rId91"/>
    <p:sldId id="588" r:id="rId92"/>
    <p:sldId id="589" r:id="rId93"/>
    <p:sldId id="590" r:id="rId94"/>
    <p:sldId id="591" r:id="rId95"/>
    <p:sldId id="592" r:id="rId96"/>
    <p:sldId id="593" r:id="rId97"/>
    <p:sldId id="594" r:id="rId98"/>
    <p:sldId id="595" r:id="rId99"/>
    <p:sldId id="596" r:id="rId100"/>
  </p:sldIdLst>
  <p:sldSz cx="9144000" cy="5143500" type="screen16x9"/>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14:50" id="{AB2DD82D-3AF2-4013-B6B0-0B6870529FD6}">
          <p14:sldIdLst>
            <p14:sldId id="496"/>
            <p14:sldId id="497"/>
            <p14:sldId id="498"/>
            <p14:sldId id="499"/>
            <p14:sldId id="503"/>
            <p14:sldId id="504"/>
            <p14:sldId id="505"/>
          </p14:sldIdLst>
        </p14:section>
        <p14:section name="14:55 第１部" id="{CE6E6C86-2E43-4189-B57A-F6BB84F33ADF}">
          <p14:sldIdLst>
            <p14:sldId id="506"/>
            <p14:sldId id="507"/>
            <p14:sldId id="508"/>
            <p14:sldId id="509"/>
            <p14:sldId id="510"/>
            <p14:sldId id="511"/>
            <p14:sldId id="512"/>
            <p14:sldId id="513"/>
            <p14:sldId id="514"/>
            <p14:sldId id="515"/>
            <p14:sldId id="516"/>
            <p14:sldId id="517"/>
            <p14:sldId id="518"/>
            <p14:sldId id="519"/>
            <p14:sldId id="520"/>
            <p14:sldId id="521"/>
          </p14:sldIdLst>
        </p14:section>
        <p14:section name="15:10 第２部" id="{2F079A34-206F-4287-B475-2F638A004B3F}">
          <p14:sldIdLst>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Lst>
        </p14:section>
        <p14:section name="15:20" id="{CD5500CD-F379-4432-9BE6-5544AF72725E}">
          <p14:sldIdLst>
            <p14:sldId id="542"/>
            <p14:sldId id="543"/>
            <p14:sldId id="544"/>
            <p14:sldId id="545"/>
            <p14:sldId id="546"/>
            <p14:sldId id="547"/>
            <p14:sldId id="548"/>
          </p14:sldIdLst>
        </p14:section>
        <p14:section name="15:25 第３部" id="{B4A5359A-84E5-4525-BD9D-75E8835BBDD9}">
          <p14:sldIdLst>
            <p14:sldId id="549"/>
            <p14:sldId id="550"/>
            <p14:sldId id="551"/>
            <p14:sldId id="552"/>
            <p14:sldId id="553"/>
            <p14:sldId id="554"/>
            <p14:sldId id="555"/>
          </p14:sldIdLst>
        </p14:section>
        <p14:section name="15:29" id="{ABB379CF-2BB9-4A92-9334-BF02F4896A16}">
          <p14:sldIdLst>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Lst>
        </p14:section>
        <p14:section name="15:39" id="{9BACA866-2100-43BD-9CFA-6BBF24EDECC1}">
          <p14:sldIdLst>
            <p14:sldId id="577"/>
            <p14:sldId id="578"/>
            <p14:sldId id="579"/>
            <p14:sldId id="580"/>
            <p14:sldId id="581"/>
          </p14:sldIdLst>
        </p14:section>
        <p14:section name="15:42" id="{3E8EE644-FC28-416E-BB4E-BEC71AA18495}">
          <p14:sldIdLst>
            <p14:sldId id="582"/>
            <p14:sldId id="583"/>
            <p14:sldId id="584"/>
            <p14:sldId id="585"/>
            <p14:sldId id="586"/>
            <p14:sldId id="587"/>
          </p14:sldIdLst>
        </p14:section>
        <p14:section name="15:46" id="{099B4531-A6C0-46EA-8020-069E73DFD509}">
          <p14:sldIdLst>
            <p14:sldId id="588"/>
            <p14:sldId id="589"/>
            <p14:sldId id="590"/>
            <p14:sldId id="591"/>
            <p14:sldId id="592"/>
            <p14:sldId id="593"/>
            <p14:sldId id="594"/>
            <p14:sldId id="595"/>
            <p14:sldId id="596"/>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umasa Kodaka" initials="" lastIdx="7" clrIdx="0"/>
  <p:cmAuthor id="1" name="hirokiat" initials="" lastIdx="2" clrIdx="1"/>
  <p:cmAuthor id="2" name="Toshiyuki Kurooka" initials=""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2F3"/>
    <a:srgbClr val="9999FF"/>
    <a:srgbClr val="F5F3F7"/>
    <a:srgbClr val="CC66FF"/>
    <a:srgbClr val="CCECFF"/>
    <a:srgbClr val="3399FF"/>
    <a:srgbClr val="66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73110" autoAdjust="0"/>
  </p:normalViewPr>
  <p:slideViewPr>
    <p:cSldViewPr>
      <p:cViewPr varScale="1">
        <p:scale>
          <a:sx n="113" d="100"/>
          <a:sy n="113" d="100"/>
        </p:scale>
        <p:origin x="-70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806"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manualLayout>
          <c:layoutTarget val="inner"/>
          <c:xMode val="edge"/>
          <c:yMode val="edge"/>
          <c:x val="0.11432174050099735"/>
          <c:y val="0"/>
          <c:w val="0.75366943307625844"/>
          <c:h val="0.86219843197677071"/>
        </c:manualLayout>
      </c:layout>
      <c:barChart>
        <c:barDir val="bar"/>
        <c:grouping val="clustered"/>
        <c:varyColors val="0"/>
        <c:ser>
          <c:idx val="0"/>
          <c:order val="0"/>
          <c:tx>
            <c:strRef>
              <c:f>Sheet1!$B$1</c:f>
              <c:strCache>
                <c:ptCount val="1"/>
                <c:pt idx="0">
                  <c:v>系列 1</c:v>
                </c:pt>
              </c:strCache>
            </c:strRef>
          </c:tx>
          <c:invertIfNegative val="0"/>
          <c:cat>
            <c:strRef>
              <c:f>Sheet1!$A$2:$A$8</c:f>
              <c:strCache>
                <c:ptCount val="7"/>
                <c:pt idx="0">
                  <c:v>ETC</c:v>
                </c:pt>
                <c:pt idx="1">
                  <c:v>PVRTC2bpp</c:v>
                </c:pt>
                <c:pt idx="2">
                  <c:v>PVRTC4bpp</c:v>
                </c:pt>
                <c:pt idx="3">
                  <c:v>DXTC</c:v>
                </c:pt>
                <c:pt idx="4">
                  <c:v>インデックスカラー8bit</c:v>
                </c:pt>
                <c:pt idx="5">
                  <c:v>ダイレクトカラー16bit</c:v>
                </c:pt>
                <c:pt idx="6">
                  <c:v>ダイレクトカラー32bit</c:v>
                </c:pt>
              </c:strCache>
            </c:strRef>
          </c:cat>
          <c:val>
            <c:numRef>
              <c:f>Sheet1!$B$2:$B$8</c:f>
              <c:numCache>
                <c:formatCode>General</c:formatCode>
                <c:ptCount val="7"/>
                <c:pt idx="0">
                  <c:v>0</c:v>
                </c:pt>
                <c:pt idx="1">
                  <c:v>2</c:v>
                </c:pt>
                <c:pt idx="2">
                  <c:v>4</c:v>
                </c:pt>
                <c:pt idx="3">
                  <c:v>8</c:v>
                </c:pt>
                <c:pt idx="4">
                  <c:v>8</c:v>
                </c:pt>
                <c:pt idx="5">
                  <c:v>16</c:v>
                </c:pt>
                <c:pt idx="6">
                  <c:v>32</c:v>
                </c:pt>
              </c:numCache>
            </c:numRef>
          </c:val>
        </c:ser>
        <c:ser>
          <c:idx val="1"/>
          <c:order val="1"/>
          <c:tx>
            <c:strRef>
              <c:f>Sheet1!$C$1</c:f>
              <c:strCache>
                <c:ptCount val="1"/>
                <c:pt idx="0">
                  <c:v>系列 2</c:v>
                </c:pt>
              </c:strCache>
            </c:strRef>
          </c:tx>
          <c:invertIfNegative val="0"/>
          <c:cat>
            <c:strRef>
              <c:f>Sheet1!$A$2:$A$8</c:f>
              <c:strCache>
                <c:ptCount val="7"/>
                <c:pt idx="0">
                  <c:v>ETC</c:v>
                </c:pt>
                <c:pt idx="1">
                  <c:v>PVRTC2bpp</c:v>
                </c:pt>
                <c:pt idx="2">
                  <c:v>PVRTC4bpp</c:v>
                </c:pt>
                <c:pt idx="3">
                  <c:v>DXTC</c:v>
                </c:pt>
                <c:pt idx="4">
                  <c:v>インデックスカラー8bit</c:v>
                </c:pt>
                <c:pt idx="5">
                  <c:v>ダイレクトカラー16bit</c:v>
                </c:pt>
                <c:pt idx="6">
                  <c:v>ダイレクトカラー32bit</c:v>
                </c:pt>
              </c:strCache>
            </c:strRef>
          </c:cat>
          <c:val>
            <c:numRef>
              <c:f>Sheet1!$C$2:$C$8</c:f>
              <c:numCache>
                <c:formatCode>General</c:formatCode>
                <c:ptCount val="7"/>
                <c:pt idx="0">
                  <c:v>4</c:v>
                </c:pt>
                <c:pt idx="1">
                  <c:v>2</c:v>
                </c:pt>
                <c:pt idx="2">
                  <c:v>4</c:v>
                </c:pt>
                <c:pt idx="3">
                  <c:v>4</c:v>
                </c:pt>
                <c:pt idx="4">
                  <c:v>8</c:v>
                </c:pt>
                <c:pt idx="5">
                  <c:v>16</c:v>
                </c:pt>
                <c:pt idx="6">
                  <c:v>32</c:v>
                </c:pt>
              </c:numCache>
            </c:numRef>
          </c:val>
        </c:ser>
        <c:dLbls>
          <c:showLegendKey val="0"/>
          <c:showVal val="0"/>
          <c:showCatName val="0"/>
          <c:showSerName val="0"/>
          <c:showPercent val="0"/>
          <c:showBubbleSize val="0"/>
        </c:dLbls>
        <c:gapWidth val="150"/>
        <c:axId val="146429952"/>
        <c:axId val="148772480"/>
      </c:barChart>
      <c:catAx>
        <c:axId val="146429952"/>
        <c:scaling>
          <c:orientation val="minMax"/>
        </c:scaling>
        <c:delete val="1"/>
        <c:axPos val="l"/>
        <c:numFmt formatCode="General" sourceLinked="0"/>
        <c:majorTickMark val="out"/>
        <c:minorTickMark val="none"/>
        <c:tickLblPos val="none"/>
        <c:crossAx val="148772480"/>
        <c:crosses val="autoZero"/>
        <c:auto val="1"/>
        <c:lblAlgn val="ctr"/>
        <c:lblOffset val="100"/>
        <c:noMultiLvlLbl val="0"/>
      </c:catAx>
      <c:valAx>
        <c:axId val="148772480"/>
        <c:scaling>
          <c:orientation val="minMax"/>
          <c:max val="32"/>
          <c:min val="0"/>
        </c:scaling>
        <c:delete val="0"/>
        <c:axPos val="b"/>
        <c:majorGridlines/>
        <c:numFmt formatCode="General" sourceLinked="1"/>
        <c:majorTickMark val="out"/>
        <c:minorTickMark val="none"/>
        <c:tickLblPos val="low"/>
        <c:crossAx val="146429952"/>
        <c:crosses val="autoZero"/>
        <c:crossBetween val="between"/>
        <c:majorUnit val="8"/>
      </c:valAx>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3076364" cy="511731"/>
          </a:xfrm>
          <a:prstGeom prst="rect">
            <a:avLst/>
          </a:prstGeom>
        </p:spPr>
        <p:txBody>
          <a:bodyPr vert="horz" lIns="95459" tIns="47728" rIns="95459" bIns="47728"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296" y="2"/>
            <a:ext cx="3076364" cy="511731"/>
          </a:xfrm>
          <a:prstGeom prst="rect">
            <a:avLst/>
          </a:prstGeom>
        </p:spPr>
        <p:txBody>
          <a:bodyPr vert="horz" lIns="95459" tIns="47728" rIns="95459" bIns="47728" rtlCol="0"/>
          <a:lstStyle>
            <a:lvl1pPr algn="r" fontAlgn="auto">
              <a:spcBef>
                <a:spcPts val="0"/>
              </a:spcBef>
              <a:spcAft>
                <a:spcPts val="0"/>
              </a:spcAft>
              <a:defRPr sz="1300">
                <a:latin typeface="+mn-lt"/>
                <a:ea typeface="+mn-ea"/>
              </a:defRPr>
            </a:lvl1pPr>
          </a:lstStyle>
          <a:p>
            <a:pPr>
              <a:defRPr/>
            </a:pPr>
            <a:fld id="{F47F554E-B2C3-410A-BBC5-74A20200A70E}" type="datetimeFigureOut">
              <a:rPr lang="ja-JP" altLang="en-US"/>
              <a:pPr>
                <a:defRPr/>
              </a:pPr>
              <a:t>2014/9/19</a:t>
            </a:fld>
            <a:endParaRPr lang="ja-JP" altLang="en-US"/>
          </a:p>
        </p:txBody>
      </p:sp>
      <p:sp>
        <p:nvSpPr>
          <p:cNvPr id="4" name="スライド イメージ プレースホルダ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59" tIns="47728" rIns="95459" bIns="47728" rtlCol="0" anchor="ctr"/>
          <a:lstStyle/>
          <a:p>
            <a:pPr lvl="0"/>
            <a:endParaRPr lang="ja-JP" altLang="en-US" noProof="0" smtClean="0"/>
          </a:p>
        </p:txBody>
      </p:sp>
      <p:sp>
        <p:nvSpPr>
          <p:cNvPr id="5" name="ノート プレースホルダ 4"/>
          <p:cNvSpPr>
            <a:spLocks noGrp="1"/>
          </p:cNvSpPr>
          <p:nvPr>
            <p:ph type="body" sz="quarter" idx="3"/>
          </p:nvPr>
        </p:nvSpPr>
        <p:spPr>
          <a:xfrm>
            <a:off x="709931" y="4861444"/>
            <a:ext cx="5679440" cy="4605576"/>
          </a:xfrm>
          <a:prstGeom prst="rect">
            <a:avLst/>
          </a:prstGeom>
        </p:spPr>
        <p:txBody>
          <a:bodyPr vert="horz" lIns="95459" tIns="47728" rIns="95459" bIns="4772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3" y="9721108"/>
            <a:ext cx="3076364" cy="511731"/>
          </a:xfrm>
          <a:prstGeom prst="rect">
            <a:avLst/>
          </a:prstGeom>
        </p:spPr>
        <p:txBody>
          <a:bodyPr vert="horz" lIns="95459" tIns="47728" rIns="95459" bIns="47728"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296" y="9721108"/>
            <a:ext cx="3076364" cy="511731"/>
          </a:xfrm>
          <a:prstGeom prst="rect">
            <a:avLst/>
          </a:prstGeom>
        </p:spPr>
        <p:txBody>
          <a:bodyPr vert="horz" lIns="95459" tIns="47728" rIns="95459" bIns="47728" rtlCol="0" anchor="b"/>
          <a:lstStyle>
            <a:lvl1pPr algn="r" fontAlgn="auto">
              <a:spcBef>
                <a:spcPts val="0"/>
              </a:spcBef>
              <a:spcAft>
                <a:spcPts val="0"/>
              </a:spcAft>
              <a:defRPr sz="1300">
                <a:latin typeface="+mn-lt"/>
                <a:ea typeface="+mn-ea"/>
              </a:defRPr>
            </a:lvl1pPr>
          </a:lstStyle>
          <a:p>
            <a:pPr>
              <a:defRPr/>
            </a:pPr>
            <a:fld id="{D5BECC19-44BE-46B0-840D-24F818F6E932}" type="slidenum">
              <a:rPr lang="ja-JP" altLang="en-US"/>
              <a:pPr>
                <a:defRPr/>
              </a:pPr>
              <a:t>‹#›</a:t>
            </a:fld>
            <a:endParaRPr lang="ja-JP" altLang="en-US"/>
          </a:p>
        </p:txBody>
      </p:sp>
    </p:spTree>
    <p:extLst>
      <p:ext uri="{BB962C8B-B14F-4D97-AF65-F5344CB8AC3E}">
        <p14:creationId xmlns:p14="http://schemas.microsoft.com/office/powerpoint/2010/main" val="1605876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dec.cesa.or.jp/2014/session/ENG/6589.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webtech.co.jp/blog/game-develop/7179/" TargetMode="External"/><Relationship Id="rId4" Type="http://schemas.openxmlformats.org/officeDocument/2006/relationships/hyperlink" Target="http://cedil.cesa.or.j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apan.unity3d.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cos2d-x.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amua.com/starl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veloper.apple.com/library/ios/documentation/GraphicsAnimation/Conceptual/SpriteKit_PG/Introduction/Introduction.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ronalab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adewithmarmalade.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ithub.com/cocos2d/cocos2d-x/blob/cocos2d-x-3.0/docs/RELEASE_NOTES.md#user-content-highlights-of-v3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ebtech.co.jp/blog/game-develop/717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amebusiness.jp/article.php?id=93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cedil.cesa.or.jp/session/detail/1024"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tats.unity3d.com/mobile/"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CEDEC 2014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で行った講演のスライドです。</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http://cedec.cesa.or.jp/2014/session/ENG/6589.html</a:t>
            </a:r>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このファイルは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http://cedil.cesa.or.jp/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および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http://www.webtech.co.jp/blog/game-develop/7179/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で公開しています。</a:t>
            </a:r>
          </a:p>
          <a:p>
            <a:pPr algn="l"/>
            <a:endParaRPr kumimoji="1" lang="en-US" altLang="ja-JP" sz="1200" dirty="0" smtClean="0"/>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0</a:t>
            </a:fld>
            <a:endParaRPr lang="ja-JP" altLang="en-US" dirty="0"/>
          </a:p>
        </p:txBody>
      </p:sp>
    </p:spTree>
    <p:extLst>
      <p:ext uri="{BB962C8B-B14F-4D97-AF65-F5344CB8AC3E}">
        <p14:creationId xmlns:p14="http://schemas.microsoft.com/office/powerpoint/2010/main" val="314666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709932" y="4861442"/>
            <a:ext cx="5679439" cy="392833"/>
          </a:xfrm>
          <a:prstGeom prst="rect">
            <a:avLst/>
          </a:prstGeom>
        </p:spPr>
        <p:txBody>
          <a:bodyPr lIns="95457" tIns="95457" rIns="95457" bIns="95457" anchor="t" anchorCtr="0">
            <a:spAutoFit/>
          </a:bodyPr>
          <a:lstStyle/>
          <a:p>
            <a:pPr marL="119341">
              <a:spcBef>
                <a:spcPts val="0"/>
              </a:spcBef>
              <a:buClr>
                <a:srgbClr val="FF0000"/>
              </a:buClr>
              <a:buSzPct val="100000"/>
            </a:pPr>
            <a:endParaRPr lang="en-US" altLang="ja-JP" sz="1300" dirty="0">
              <a:solidFill>
                <a:srgbClr val="FF0000"/>
              </a:solidFill>
              <a:latin typeface="Meiryo"/>
              <a:ea typeface="Meiryo"/>
              <a:cs typeface="Meiryo"/>
              <a:sym typeface="Meiry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709932" y="4861442"/>
            <a:ext cx="5679439" cy="829876"/>
          </a:xfrm>
          <a:prstGeom prst="rect">
            <a:avLst/>
          </a:prstGeom>
        </p:spPr>
        <p:txBody>
          <a:bodyPr lIns="95457" tIns="95457" rIns="95457" bIns="95457" anchor="t" anchorCtr="0">
            <a:spAutoFit/>
          </a:bodyPr>
          <a:lstStyle/>
          <a:p>
            <a:pPr>
              <a:lnSpc>
                <a:spcPct val="115000"/>
              </a:lnSpc>
              <a:spcBef>
                <a:spcPts val="0"/>
              </a:spcBef>
              <a:buClr>
                <a:schemeClr val="dk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ここからは、代表的な２</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ゲームエンジンを見ていきます。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15000"/>
              </a:lnSpc>
              <a:spcBef>
                <a:spcPts val="0"/>
              </a:spcBef>
              <a:buClr>
                <a:schemeClr val="dk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ここでご紹介するもの以外に、多数のゲームエンジンが存在していますが、</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15000"/>
              </a:lnSpc>
              <a:spcBef>
                <a:spcPts val="0"/>
              </a:spcBef>
              <a:buClr>
                <a:schemeClr val="dk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現時点で採用例が多いのは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Unity</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と、最近注目されてきた</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Cocos2d-x</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09932" y="4861442"/>
            <a:ext cx="5679439" cy="5788696"/>
          </a:xfrm>
          <a:prstGeom prst="rect">
            <a:avLst/>
          </a:prstGeom>
        </p:spPr>
        <p:txBody>
          <a:bodyPr lIns="95457" tIns="95457" rIns="95457" bIns="95457" anchor="t" anchorCtr="0">
            <a:spAutoFit/>
          </a:bodyPr>
          <a:lstStyle/>
          <a:p>
            <a:pPr marL="0" marR="0" indent="0" algn="l" defTabSz="914400" rtl="0" eaLnBrk="0" fontAlgn="base" latinLnBrk="0" hangingPunct="0">
              <a:lnSpc>
                <a:spcPct val="115000"/>
              </a:lnSpc>
              <a:spcBef>
                <a:spcPts val="0"/>
              </a:spcBef>
              <a:spcAft>
                <a:spcPct val="0"/>
              </a:spcAft>
              <a:buClrTx/>
              <a:buSzTx/>
              <a:buFontTx/>
              <a:buNone/>
              <a:tabLst/>
              <a:defRPr/>
            </a:pPr>
            <a:r>
              <a:rPr lang="ja" altLang="ja-JP" sz="1200" dirty="0" smtClean="0">
                <a:solidFill>
                  <a:srgbClr val="000000"/>
                </a:solidFill>
                <a:latin typeface="Meiryo"/>
                <a:ea typeface="Meiryo"/>
                <a:cs typeface="Meiryo"/>
                <a:sym typeface="Meiryo"/>
                <a:hlinkClick r:id="rId3"/>
              </a:rPr>
              <a:t>http://japan.unity3d.com/</a:t>
            </a:r>
            <a:endParaRPr lang="ja" altLang="ja-JP" sz="1200" dirty="0" smtClean="0">
              <a:solidFill>
                <a:srgbClr val="000000"/>
              </a:solidFill>
              <a:latin typeface="Meiryo"/>
              <a:ea typeface="Meiryo"/>
              <a:cs typeface="Meiryo"/>
              <a:sym typeface="Meiryo"/>
            </a:endParaRPr>
          </a:p>
          <a:p>
            <a:pPr>
              <a:lnSpc>
                <a:spcPct val="115000"/>
              </a:lnSpc>
              <a:spcBef>
                <a:spcPts val="0"/>
              </a:spcBef>
            </a:pPr>
            <a:r>
              <a:rPr lang="ja-JP" altLang="en-US" sz="1200" dirty="0" smtClean="0">
                <a:solidFill>
                  <a:schemeClr val="dk1"/>
                </a:solidFill>
                <a:latin typeface="Meiryo"/>
                <a:ea typeface="Meiryo"/>
                <a:cs typeface="Meiryo"/>
                <a:sym typeface="Meiryo"/>
              </a:rPr>
              <a:t>独自</a:t>
            </a:r>
            <a:r>
              <a:rPr lang="ja-JP" altLang="en-US" sz="1200" dirty="0">
                <a:solidFill>
                  <a:schemeClr val="dk1"/>
                </a:solidFill>
                <a:latin typeface="Meiryo"/>
                <a:ea typeface="Meiryo"/>
                <a:cs typeface="Meiryo"/>
                <a:sym typeface="Meiryo"/>
              </a:rPr>
              <a:t>の</a:t>
            </a:r>
            <a:r>
              <a:rPr lang="en-US" altLang="ja-JP"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エディタというのが用意されていて、これがさながらゲームツクールのような機能を備えています。</a:t>
            </a:r>
            <a:endParaRPr lang="en-US" altLang="ja-JP" sz="1200" dirty="0">
              <a:solidFill>
                <a:schemeClr val="dk1"/>
              </a:solidFill>
              <a:latin typeface="Meiryo"/>
              <a:ea typeface="Meiryo"/>
              <a:cs typeface="Meiryo"/>
              <a:sym typeface="Meiryo"/>
            </a:endParaRPr>
          </a:p>
          <a:p>
            <a:pPr>
              <a:lnSpc>
                <a:spcPct val="115000"/>
              </a:lnSpc>
              <a:spcBef>
                <a:spcPts val="0"/>
              </a:spcBef>
            </a:pPr>
            <a:r>
              <a:rPr lang="ja-JP" altLang="en-US" sz="1200" dirty="0">
                <a:solidFill>
                  <a:schemeClr val="dk1"/>
                </a:solidFill>
                <a:latin typeface="Meiryo"/>
                <a:ea typeface="Meiryo"/>
                <a:cs typeface="Meiryo"/>
                <a:sym typeface="Meiryo"/>
              </a:rPr>
              <a:t>プログラムを極力書かなくても済むように、というような設計思想が基本としてあるようです。</a:t>
            </a:r>
            <a:endParaRPr lang="en-US" altLang="ja-JP" sz="1200" dirty="0">
              <a:solidFill>
                <a:schemeClr val="dk1"/>
              </a:solidFill>
              <a:latin typeface="Meiryo"/>
              <a:ea typeface="Meiryo"/>
              <a:cs typeface="Meiryo"/>
              <a:sym typeface="Meiryo"/>
            </a:endParaRPr>
          </a:p>
          <a:p>
            <a:pPr>
              <a:lnSpc>
                <a:spcPct val="115000"/>
              </a:lnSpc>
              <a:spcBef>
                <a:spcPts val="0"/>
              </a:spcBef>
            </a:pPr>
            <a:endParaRPr lang="ja-JP" altLang="en-US" sz="1200" dirty="0">
              <a:solidFill>
                <a:schemeClr val="dk1"/>
              </a:solidFill>
              <a:latin typeface="Meiryo"/>
              <a:ea typeface="Meiryo"/>
              <a:cs typeface="Meiryo"/>
              <a:sym typeface="Meiryo"/>
            </a:endParaRPr>
          </a:p>
          <a:p>
            <a:pPr>
              <a:lnSpc>
                <a:spcPct val="115000"/>
              </a:lnSpc>
              <a:spcBef>
                <a:spcPts val="0"/>
              </a:spcBef>
            </a:pPr>
            <a:r>
              <a:rPr lang="ja-JP" altLang="en-US" sz="1200" dirty="0">
                <a:solidFill>
                  <a:schemeClr val="dk1"/>
                </a:solidFill>
                <a:latin typeface="Meiryo"/>
                <a:ea typeface="Meiryo"/>
                <a:cs typeface="Meiryo"/>
                <a:sym typeface="Meiryo"/>
              </a:rPr>
              <a:t>特徴的なのが、アセットストアです。</a:t>
            </a:r>
            <a:r>
              <a:rPr lang="en-US" altLang="ja-JP" sz="1200" dirty="0" err="1">
                <a:solidFill>
                  <a:schemeClr val="dk1"/>
                </a:solidFill>
                <a:latin typeface="Meiryo"/>
                <a:ea typeface="Meiryo"/>
                <a:cs typeface="Meiryo"/>
                <a:sym typeface="Meiryo"/>
              </a:rPr>
              <a:t>AppStore</a:t>
            </a:r>
            <a:r>
              <a:rPr lang="ja-JP" altLang="en-US" sz="1200" dirty="0">
                <a:solidFill>
                  <a:schemeClr val="dk1"/>
                </a:solidFill>
                <a:latin typeface="Meiryo"/>
                <a:ea typeface="Meiryo"/>
                <a:cs typeface="Meiryo"/>
                <a:sym typeface="Meiryo"/>
              </a:rPr>
              <a:t>や</a:t>
            </a:r>
            <a:r>
              <a:rPr lang="en-US" altLang="ja-JP" sz="1200" dirty="0" err="1">
                <a:solidFill>
                  <a:schemeClr val="dk1"/>
                </a:solidFill>
                <a:latin typeface="Meiryo"/>
                <a:ea typeface="Meiryo"/>
                <a:cs typeface="Meiryo"/>
                <a:sym typeface="Meiryo"/>
              </a:rPr>
              <a:t>GooglePlay</a:t>
            </a:r>
            <a:r>
              <a:rPr lang="ja-JP" altLang="en-US" sz="1200" dirty="0">
                <a:solidFill>
                  <a:schemeClr val="dk1"/>
                </a:solidFill>
                <a:latin typeface="Meiryo"/>
                <a:ea typeface="Meiryo"/>
                <a:cs typeface="Meiryo"/>
                <a:sym typeface="Meiryo"/>
              </a:rPr>
              <a:t>のリソース版のようなもので、有償、無償を含め、テクスチャデータやモデルデータ、プログラムのライブラリみたいなものまで、</a:t>
            </a:r>
            <a:endParaRPr lang="en-US" altLang="ja-JP" sz="1200" dirty="0">
              <a:solidFill>
                <a:schemeClr val="dk1"/>
              </a:solidFill>
              <a:latin typeface="Meiryo"/>
              <a:ea typeface="Meiryo"/>
              <a:cs typeface="Meiryo"/>
              <a:sym typeface="Meiryo"/>
            </a:endParaRPr>
          </a:p>
          <a:p>
            <a:pPr>
              <a:lnSpc>
                <a:spcPct val="115000"/>
              </a:lnSpc>
              <a:spcBef>
                <a:spcPts val="0"/>
              </a:spcBef>
            </a:pPr>
            <a:r>
              <a:rPr lang="ja-JP" altLang="en-US" sz="1200" dirty="0">
                <a:solidFill>
                  <a:schemeClr val="dk1"/>
                </a:solidFill>
                <a:latin typeface="Meiryo"/>
                <a:ea typeface="Meiryo"/>
                <a:cs typeface="Meiryo"/>
                <a:sym typeface="Meiryo"/>
              </a:rPr>
              <a:t>様々なものがここで公開されていて開発にこれらを流用するができます。</a:t>
            </a:r>
            <a:r>
              <a:rPr lang="en-US" altLang="ja-JP"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エディタからアセットストアを直接呼び出せて、アセットの組み込み</a:t>
            </a:r>
            <a:r>
              <a:rPr lang="ja-JP" altLang="en-US" sz="1200" dirty="0" smtClean="0">
                <a:solidFill>
                  <a:schemeClr val="dk1"/>
                </a:solidFill>
                <a:latin typeface="Meiryo"/>
                <a:ea typeface="Meiryo"/>
                <a:cs typeface="Meiryo"/>
                <a:sym typeface="Meiryo"/>
              </a:rPr>
              <a:t>もすぐ</a:t>
            </a:r>
            <a:r>
              <a:rPr lang="ja-JP" altLang="en-US" sz="1200" dirty="0">
                <a:solidFill>
                  <a:schemeClr val="dk1"/>
                </a:solidFill>
                <a:latin typeface="Meiryo"/>
                <a:ea typeface="Meiryo"/>
                <a:cs typeface="Meiryo"/>
                <a:sym typeface="Meiryo"/>
              </a:rPr>
              <a:t>行えます</a:t>
            </a:r>
            <a:r>
              <a:rPr lang="ja-JP" altLang="en-US" sz="1200" dirty="0" smtClean="0">
                <a:solidFill>
                  <a:schemeClr val="dk1"/>
                </a:solidFill>
                <a:latin typeface="Meiryo"/>
                <a:ea typeface="Meiryo"/>
                <a:cs typeface="Meiryo"/>
                <a:sym typeface="Meiryo"/>
              </a:rPr>
              <a:t>。ただ</a:t>
            </a:r>
            <a:r>
              <a:rPr lang="ja-JP" altLang="en-US" sz="1200" dirty="0">
                <a:solidFill>
                  <a:schemeClr val="dk1"/>
                </a:solidFill>
                <a:latin typeface="Meiryo"/>
                <a:ea typeface="Meiryo"/>
                <a:cs typeface="Meiryo"/>
                <a:sym typeface="Meiryo"/>
              </a:rPr>
              <a:t>、ライセンス形態も様々ですので、本番に使いたいものは事前にしっかりと確認</a:t>
            </a:r>
            <a:r>
              <a:rPr lang="ja-JP" altLang="en-US" sz="1200" dirty="0" smtClean="0">
                <a:solidFill>
                  <a:schemeClr val="dk1"/>
                </a:solidFill>
                <a:latin typeface="Meiryo"/>
                <a:ea typeface="Meiryo"/>
                <a:cs typeface="Meiryo"/>
                <a:sym typeface="Meiryo"/>
              </a:rPr>
              <a:t>してください</a:t>
            </a:r>
            <a:r>
              <a:rPr lang="ja-JP" altLang="en-US" sz="1200" dirty="0">
                <a:solidFill>
                  <a:schemeClr val="dk1"/>
                </a:solidFill>
                <a:latin typeface="Meiryo"/>
                <a:ea typeface="Meiryo"/>
                <a:cs typeface="Meiryo"/>
                <a:sym typeface="Meiryo"/>
              </a:rPr>
              <a:t>。</a:t>
            </a:r>
            <a:endParaRPr lang="en-US" altLang="ja-JP" sz="1200" dirty="0">
              <a:solidFill>
                <a:schemeClr val="dk1"/>
              </a:solidFill>
              <a:latin typeface="Meiryo"/>
              <a:ea typeface="Meiryo"/>
              <a:cs typeface="Meiryo"/>
              <a:sym typeface="Meiryo"/>
            </a:endParaRPr>
          </a:p>
          <a:p>
            <a:pPr>
              <a:lnSpc>
                <a:spcPct val="115000"/>
              </a:lnSpc>
              <a:spcBef>
                <a:spcPts val="0"/>
              </a:spcBef>
            </a:pPr>
            <a:endParaRPr lang="en-US" altLang="ja" sz="1200" dirty="0" smtClean="0">
              <a:solidFill>
                <a:schemeClr val="dk1"/>
              </a:solidFill>
              <a:latin typeface="Meiryo"/>
              <a:ea typeface="Meiryo"/>
              <a:cs typeface="Meiryo"/>
              <a:sym typeface="Meiryo"/>
            </a:endParaRPr>
          </a:p>
          <a:p>
            <a:pPr>
              <a:lnSpc>
                <a:spcPct val="115000"/>
              </a:lnSpc>
              <a:spcBef>
                <a:spcPts val="0"/>
              </a:spcBef>
            </a:pPr>
            <a:r>
              <a:rPr lang="en-US" altLang="ja" sz="1200" dirty="0" smtClean="0">
                <a:solidFill>
                  <a:schemeClr val="dk1"/>
                </a:solidFill>
                <a:latin typeface="Meiryo"/>
                <a:ea typeface="Meiryo"/>
                <a:cs typeface="Meiryo"/>
                <a:sym typeface="Meiryo"/>
              </a:rPr>
              <a:t>Boo</a:t>
            </a:r>
            <a:r>
              <a:rPr lang="ja-JP" altLang="en-US" sz="1200" dirty="0">
                <a:solidFill>
                  <a:schemeClr val="dk1"/>
                </a:solidFill>
                <a:latin typeface="Meiryo"/>
                <a:ea typeface="Meiryo"/>
                <a:cs typeface="Meiryo"/>
                <a:sym typeface="Meiryo"/>
              </a:rPr>
              <a:t>はちょっとなじみのない言語ですが、</a:t>
            </a:r>
            <a:r>
              <a:rPr lang="en-US" altLang="ja-JP" sz="1200" dirty="0">
                <a:solidFill>
                  <a:schemeClr val="dk1"/>
                </a:solidFill>
                <a:latin typeface="Meiryo"/>
                <a:ea typeface="Meiryo"/>
                <a:cs typeface="Meiryo"/>
                <a:sym typeface="Meiryo"/>
              </a:rPr>
              <a:t>Python</a:t>
            </a:r>
            <a:r>
              <a:rPr lang="ja-JP" altLang="en-US" sz="1200" dirty="0">
                <a:solidFill>
                  <a:schemeClr val="dk1"/>
                </a:solidFill>
                <a:latin typeface="Meiryo"/>
                <a:ea typeface="Meiryo"/>
                <a:cs typeface="Meiryo"/>
                <a:sym typeface="Meiryo"/>
              </a:rPr>
              <a:t>に似た構文の言語です。</a:t>
            </a:r>
            <a:endParaRPr lang="en-US" altLang="ja-JP" sz="1200" dirty="0">
              <a:solidFill>
                <a:schemeClr val="dk1"/>
              </a:solidFill>
              <a:latin typeface="Meiryo"/>
              <a:ea typeface="Meiryo"/>
              <a:cs typeface="Meiryo"/>
              <a:sym typeface="Meiryo"/>
            </a:endParaRPr>
          </a:p>
          <a:p>
            <a:pPr>
              <a:lnSpc>
                <a:spcPct val="115000"/>
              </a:lnSpc>
              <a:spcBef>
                <a:spcPts val="0"/>
              </a:spcBef>
            </a:pPr>
            <a:r>
              <a:rPr lang="ja-JP" altLang="en-US" sz="1200" dirty="0" smtClean="0">
                <a:solidFill>
                  <a:schemeClr val="dk1"/>
                </a:solidFill>
                <a:latin typeface="Meiryo"/>
                <a:ea typeface="Meiryo"/>
                <a:cs typeface="Meiryo"/>
                <a:sym typeface="Meiryo"/>
              </a:rPr>
              <a:t>開発</a:t>
            </a:r>
            <a:r>
              <a:rPr lang="ja-JP" altLang="en-US" sz="1200" dirty="0">
                <a:solidFill>
                  <a:schemeClr val="dk1"/>
                </a:solidFill>
                <a:latin typeface="Meiryo"/>
                <a:ea typeface="Meiryo"/>
                <a:cs typeface="Meiryo"/>
                <a:sym typeface="Meiryo"/>
              </a:rPr>
              <a:t>環境としては、</a:t>
            </a:r>
            <a:r>
              <a:rPr lang="en-US" altLang="ja-JP"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エディタが中心になりますが、</a:t>
            </a:r>
            <a:r>
              <a:rPr lang="en-US" altLang="ja"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エディタ自体はコードの編集機能を備えていません</a:t>
            </a:r>
            <a:r>
              <a:rPr lang="ja-JP" altLang="en-US" sz="1200" dirty="0" smtClean="0">
                <a:solidFill>
                  <a:schemeClr val="dk1"/>
                </a:solidFill>
                <a:latin typeface="Meiryo"/>
                <a:ea typeface="Meiryo"/>
                <a:cs typeface="Meiryo"/>
                <a:sym typeface="Meiryo"/>
              </a:rPr>
              <a:t>。そこ</a:t>
            </a:r>
            <a:r>
              <a:rPr lang="ja-JP" altLang="en-US" sz="1200" dirty="0">
                <a:solidFill>
                  <a:schemeClr val="dk1"/>
                </a:solidFill>
                <a:latin typeface="Meiryo"/>
                <a:ea typeface="Meiryo"/>
                <a:cs typeface="Meiryo"/>
                <a:sym typeface="Meiryo"/>
              </a:rPr>
              <a:t>でコード編集は</a:t>
            </a:r>
            <a:r>
              <a:rPr lang="en-US" altLang="ja-JP" sz="1200" dirty="0" err="1">
                <a:solidFill>
                  <a:schemeClr val="dk1"/>
                </a:solidFill>
                <a:latin typeface="Meiryo"/>
                <a:ea typeface="Meiryo"/>
                <a:cs typeface="Meiryo"/>
                <a:sym typeface="Meiryo"/>
              </a:rPr>
              <a:t>MonoDevelop</a:t>
            </a:r>
            <a:r>
              <a:rPr lang="ja-JP" altLang="en-US" sz="1200" dirty="0">
                <a:solidFill>
                  <a:schemeClr val="dk1"/>
                </a:solidFill>
                <a:latin typeface="Meiryo"/>
                <a:ea typeface="Meiryo"/>
                <a:cs typeface="Meiryo"/>
                <a:sym typeface="Meiryo"/>
              </a:rPr>
              <a:t>という別の</a:t>
            </a:r>
            <a:r>
              <a:rPr lang="en-US" altLang="ja-JP" sz="1200" dirty="0">
                <a:solidFill>
                  <a:schemeClr val="dk1"/>
                </a:solidFill>
                <a:latin typeface="Meiryo"/>
                <a:ea typeface="Meiryo"/>
                <a:cs typeface="Meiryo"/>
                <a:sym typeface="Meiryo"/>
              </a:rPr>
              <a:t>IDE</a:t>
            </a:r>
            <a:r>
              <a:rPr lang="ja-JP" altLang="en-US" sz="1200" dirty="0">
                <a:solidFill>
                  <a:schemeClr val="dk1"/>
                </a:solidFill>
                <a:latin typeface="Meiryo"/>
                <a:ea typeface="Meiryo"/>
                <a:cs typeface="Meiryo"/>
                <a:sym typeface="Meiryo"/>
              </a:rPr>
              <a:t>を使うことになります</a:t>
            </a:r>
            <a:r>
              <a:rPr lang="ja-JP" altLang="en-US" sz="1200" dirty="0" smtClean="0">
                <a:solidFill>
                  <a:schemeClr val="dk1"/>
                </a:solidFill>
                <a:latin typeface="Meiryo"/>
                <a:ea typeface="Meiryo"/>
                <a:cs typeface="Meiryo"/>
                <a:sym typeface="Meiryo"/>
              </a:rPr>
              <a:t>。プログラマ</a:t>
            </a:r>
            <a:r>
              <a:rPr lang="ja-JP" altLang="en-US" sz="1200" dirty="0">
                <a:solidFill>
                  <a:schemeClr val="dk1"/>
                </a:solidFill>
                <a:latin typeface="Meiryo"/>
                <a:ea typeface="Meiryo"/>
                <a:cs typeface="Meiryo"/>
                <a:sym typeface="Meiryo"/>
              </a:rPr>
              <a:t>は、</a:t>
            </a:r>
            <a:r>
              <a:rPr lang="en-US" altLang="ja-JP"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エディタと</a:t>
            </a:r>
            <a:r>
              <a:rPr lang="en-US" altLang="ja-JP" sz="1200" dirty="0" err="1">
                <a:solidFill>
                  <a:schemeClr val="dk1"/>
                </a:solidFill>
                <a:latin typeface="Meiryo"/>
                <a:ea typeface="Meiryo"/>
                <a:cs typeface="Meiryo"/>
                <a:sym typeface="Meiryo"/>
              </a:rPr>
              <a:t>MonoDevelop</a:t>
            </a:r>
            <a:r>
              <a:rPr lang="ja-JP" altLang="en-US" sz="1200" dirty="0">
                <a:solidFill>
                  <a:schemeClr val="dk1"/>
                </a:solidFill>
                <a:latin typeface="Meiryo"/>
                <a:ea typeface="Meiryo"/>
                <a:cs typeface="Meiryo"/>
                <a:sym typeface="Meiryo"/>
              </a:rPr>
              <a:t>を行ったり来たりすることになりますね。</a:t>
            </a:r>
            <a:endParaRPr lang="en-US" altLang="ja-JP" sz="1200" dirty="0">
              <a:solidFill>
                <a:schemeClr val="dk1"/>
              </a:solidFill>
              <a:latin typeface="Meiryo"/>
              <a:ea typeface="Meiryo"/>
              <a:cs typeface="Meiryo"/>
              <a:sym typeface="Meiryo"/>
            </a:endParaRPr>
          </a:p>
          <a:p>
            <a:pPr>
              <a:lnSpc>
                <a:spcPct val="115000"/>
              </a:lnSpc>
              <a:spcBef>
                <a:spcPts val="0"/>
              </a:spcBef>
            </a:pPr>
            <a:endParaRPr lang="en-US" altLang="ja-JP" sz="1200" dirty="0">
              <a:solidFill>
                <a:schemeClr val="dk1"/>
              </a:solidFill>
              <a:latin typeface="Meiryo"/>
              <a:ea typeface="Meiryo"/>
              <a:cs typeface="Meiryo"/>
              <a:sym typeface="Meiryo"/>
            </a:endParaRPr>
          </a:p>
          <a:p>
            <a:pPr>
              <a:lnSpc>
                <a:spcPct val="115000"/>
              </a:lnSpc>
              <a:spcBef>
                <a:spcPts val="0"/>
              </a:spcBef>
            </a:pPr>
            <a:r>
              <a:rPr lang="en-US" altLang="ja-JP" sz="1200" dirty="0">
                <a:solidFill>
                  <a:schemeClr val="dk1"/>
                </a:solidFill>
                <a:latin typeface="Meiryo"/>
                <a:ea typeface="Meiryo"/>
                <a:cs typeface="Meiryo"/>
                <a:sym typeface="Meiryo"/>
              </a:rPr>
              <a:t>Windows</a:t>
            </a:r>
            <a:r>
              <a:rPr lang="ja-JP" altLang="en-US" sz="1200" dirty="0">
                <a:solidFill>
                  <a:schemeClr val="dk1"/>
                </a:solidFill>
                <a:latin typeface="Meiryo"/>
                <a:ea typeface="Meiryo"/>
                <a:cs typeface="Meiryo"/>
                <a:sym typeface="Meiryo"/>
              </a:rPr>
              <a:t>環境で、</a:t>
            </a:r>
            <a:r>
              <a:rPr lang="en-US" altLang="ja-JP" sz="1200" dirty="0" err="1">
                <a:solidFill>
                  <a:schemeClr val="dk1"/>
                </a:solidFill>
                <a:latin typeface="Meiryo"/>
                <a:ea typeface="Meiryo"/>
                <a:cs typeface="Meiryo"/>
                <a:sym typeface="Meiryo"/>
              </a:rPr>
              <a:t>VisualStudio</a:t>
            </a:r>
            <a:r>
              <a:rPr lang="ja-JP" altLang="en-US" sz="1200" dirty="0">
                <a:solidFill>
                  <a:schemeClr val="dk1"/>
                </a:solidFill>
                <a:latin typeface="Meiryo"/>
                <a:ea typeface="Meiryo"/>
                <a:cs typeface="Meiryo"/>
                <a:sym typeface="Meiryo"/>
              </a:rPr>
              <a:t>をお使いの方は、</a:t>
            </a:r>
            <a:r>
              <a:rPr lang="en-US" altLang="ja-JP" sz="1200" dirty="0" err="1">
                <a:solidFill>
                  <a:schemeClr val="dk1"/>
                </a:solidFill>
                <a:latin typeface="Meiryo"/>
                <a:ea typeface="Meiryo"/>
                <a:cs typeface="Meiryo"/>
                <a:sym typeface="Meiryo"/>
              </a:rPr>
              <a:t>MonoDevelop</a:t>
            </a:r>
            <a:r>
              <a:rPr lang="ja-JP" altLang="en-US" sz="1200" dirty="0">
                <a:solidFill>
                  <a:schemeClr val="dk1"/>
                </a:solidFill>
                <a:latin typeface="Meiryo"/>
                <a:ea typeface="Meiryo"/>
                <a:cs typeface="Meiryo"/>
                <a:sym typeface="Meiryo"/>
              </a:rPr>
              <a:t>の替わりに</a:t>
            </a:r>
            <a:r>
              <a:rPr lang="en-US" altLang="ja-JP" sz="1200" dirty="0" err="1">
                <a:solidFill>
                  <a:schemeClr val="dk1"/>
                </a:solidFill>
                <a:latin typeface="Meiryo"/>
                <a:ea typeface="Meiryo"/>
                <a:cs typeface="Meiryo"/>
                <a:sym typeface="Meiryo"/>
              </a:rPr>
              <a:t>VisualStudio</a:t>
            </a:r>
            <a:r>
              <a:rPr lang="ja-JP" altLang="en-US" sz="1200" dirty="0">
                <a:solidFill>
                  <a:schemeClr val="dk1"/>
                </a:solidFill>
                <a:latin typeface="Meiryo"/>
                <a:ea typeface="Meiryo"/>
                <a:cs typeface="Meiryo"/>
                <a:sym typeface="Meiryo"/>
              </a:rPr>
              <a:t>を使えるようにするプラグイン</a:t>
            </a:r>
            <a:r>
              <a:rPr lang="ja-JP" altLang="en-US" sz="1200" dirty="0" smtClean="0">
                <a:solidFill>
                  <a:schemeClr val="dk1"/>
                </a:solidFill>
                <a:latin typeface="Meiryo"/>
                <a:ea typeface="Meiryo"/>
                <a:cs typeface="Meiryo"/>
                <a:sym typeface="Meiryo"/>
              </a:rPr>
              <a:t>がマイクロソフト</a:t>
            </a:r>
            <a:r>
              <a:rPr lang="ja-JP" altLang="en-US" sz="1200" dirty="0">
                <a:solidFill>
                  <a:schemeClr val="dk1"/>
                </a:solidFill>
                <a:latin typeface="Meiryo"/>
                <a:ea typeface="Meiryo"/>
                <a:cs typeface="Meiryo"/>
                <a:sym typeface="Meiryo"/>
              </a:rPr>
              <a:t>から無償で配布されています。</a:t>
            </a:r>
            <a:r>
              <a:rPr lang="en-US" altLang="ja-JP" sz="1200" dirty="0" err="1">
                <a:solidFill>
                  <a:schemeClr val="dk1"/>
                </a:solidFill>
                <a:latin typeface="Meiryo"/>
                <a:ea typeface="Meiryo"/>
                <a:cs typeface="Meiryo"/>
                <a:sym typeface="Meiryo"/>
              </a:rPr>
              <a:t>VisualStudio</a:t>
            </a:r>
            <a:r>
              <a:rPr lang="ja-JP" altLang="en-US" sz="1200" dirty="0">
                <a:solidFill>
                  <a:schemeClr val="dk1"/>
                </a:solidFill>
                <a:latin typeface="Meiryo"/>
                <a:ea typeface="Meiryo"/>
                <a:cs typeface="Meiryo"/>
                <a:sym typeface="Meiryo"/>
              </a:rPr>
              <a:t>に慣れていらっしゃる方は、こちらの方が扱いやすくなると思います</a:t>
            </a:r>
            <a:r>
              <a:rPr lang="ja-JP" altLang="en-US" sz="1200" dirty="0" smtClean="0">
                <a:solidFill>
                  <a:schemeClr val="dk1"/>
                </a:solidFill>
                <a:latin typeface="Meiryo"/>
                <a:ea typeface="Meiryo"/>
                <a:cs typeface="Meiryo"/>
                <a:sym typeface="Meiryo"/>
              </a:rPr>
              <a:t>。</a:t>
            </a:r>
            <a:endParaRPr lang="en-US" altLang="ja-JP" sz="1200" dirty="0" smtClean="0">
              <a:solidFill>
                <a:schemeClr val="dk1"/>
              </a:solidFill>
              <a:latin typeface="Meiryo"/>
              <a:ea typeface="Meiryo"/>
              <a:cs typeface="Meiryo"/>
              <a:sym typeface="Meiryo"/>
            </a:endParaRPr>
          </a:p>
          <a:p>
            <a:pPr>
              <a:lnSpc>
                <a:spcPct val="115000"/>
              </a:lnSpc>
              <a:spcBef>
                <a:spcPts val="0"/>
              </a:spcBef>
            </a:pPr>
            <a:endParaRPr lang="en-US" altLang="ja-JP" sz="1200" dirty="0">
              <a:solidFill>
                <a:schemeClr val="dk1"/>
              </a:solidFill>
              <a:latin typeface="Meiryo"/>
              <a:ea typeface="Meiryo"/>
              <a:cs typeface="Meiryo"/>
              <a:sym typeface="Meiry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709932" y="4861444"/>
            <a:ext cx="5679439" cy="2741168"/>
          </a:xfrm>
          <a:prstGeom prst="rect">
            <a:avLst/>
          </a:prstGeom>
        </p:spPr>
        <p:txBody>
          <a:bodyPr lIns="95457" tIns="95457" rIns="95457" bIns="95457" anchor="t" anchorCtr="0">
            <a:spAutoFit/>
          </a:bodyPr>
          <a:lstStyle/>
          <a:p>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http://www.cocos2d-x.org/</a:t>
            </a:r>
            <a:endParaRPr kumimoji="1" lang="ja-JP" altLang="en-US"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開発は、中国のチュコン・テクノロジーズが中心になって行われています。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無償公開されていて、ソースコードは</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GitHub</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で公開されています。開発はかなり活発に行われています。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シンプルで、分かりやすい設計になっていますので、ゲーム開発経験者であれば扱いやすいのではないかと思います。</a:t>
            </a:r>
          </a:p>
          <a:p>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開発言語は</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v3</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から</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C++11</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の機能を積極的に活用してコードが書かれています。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エンジンのコードは</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で書かれていますが、それを</a:t>
            </a:r>
            <a:r>
              <a:rPr kumimoji="1" lang="en-US"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Lua</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JavaScript</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から呼び出すことのできるインターフェイスも用意されていています。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ですので、ところにより</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と</a:t>
            </a:r>
            <a:r>
              <a:rPr kumimoji="1" lang="en-US"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Lua</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を使い分けて開発の効率化を図ることも可能です。</a:t>
            </a:r>
          </a:p>
          <a:p>
            <a:endPar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709932" y="4861443"/>
            <a:ext cx="5679439" cy="1254608"/>
          </a:xfrm>
          <a:prstGeom prst="rect">
            <a:avLst/>
          </a:prstGeom>
        </p:spPr>
        <p:txBody>
          <a:bodyPr lIns="95457" tIns="95457" rIns="95457" bIns="95457" anchor="t" anchorCtr="0">
            <a:sp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http://gamua.com/starling/</a:t>
            </a:r>
            <a:endParaRPr kumimoji="1" lang="ja-JP" altLang="en-US"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AIR</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というと、ユーザーに別のラインタイムをインストールさせなきゃならないんじゃないかと思われがちですが、現在は、</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iOS</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Android</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ともに、アプリのパッケージの中にラインタイムも一緒に組み込むことができます。</a:t>
            </a:r>
          </a:p>
          <a:p>
            <a:r>
              <a:rPr kumimoji="1" lang="ja-JP"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ですので</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ユーザーから見ると、普通のアプリと変わらず扱うことができます。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9932" y="4861444"/>
            <a:ext cx="5679439" cy="2104071"/>
          </a:xfrm>
          <a:prstGeom prst="rect">
            <a:avLst/>
          </a:prstGeom>
        </p:spPr>
        <p:txBody>
          <a:bodyPr lIns="95457" tIns="95457" rIns="95457" bIns="95457" anchor="t" anchorCtr="0">
            <a:spAutoFit/>
          </a:bodyPr>
          <a:lstStyle/>
          <a:p>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https://developer.apple.com/library/ios/documentation/GraphicsAnimation/Conceptual/SpriteKit_PG/Introduction/Introduction.html</a:t>
            </a:r>
            <a:endPar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冒頭で、マルチプラットフォーム対応が利点だ、といっておきながらこれは例外です。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他の２</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ゲームエンジンと遜色なく、プラットフォームベンダー自ら提供しているものなので、ここでとりあげました。</a:t>
            </a:r>
          </a:p>
          <a:p>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iOS7</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に搭載されている今のバージョンでも、</a:t>
            </a:r>
            <a:r>
              <a:rPr kumimoji="1" lang="en-US"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cocos</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などと同様のことが可能ですが、次の</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iOS </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８では更に機能強化が図られていてなかなか興味深いです。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例えば、ライトというものが、導入されます。ゲームエディタなのか、シーンエディタなのか詳細は分かりませんが、そのようなエディタが</a:t>
            </a:r>
            <a:r>
              <a:rPr kumimoji="1" lang="en-US"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Xcode</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の方に搭載されてくるようです。</a:t>
            </a:r>
          </a:p>
          <a:p>
            <a:endPar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709932" y="4861444"/>
            <a:ext cx="5679439" cy="1679339"/>
          </a:xfrm>
          <a:prstGeom prst="rect">
            <a:avLst/>
          </a:prstGeom>
        </p:spPr>
        <p:txBody>
          <a:bodyPr lIns="95457" tIns="95457" rIns="95457" bIns="95457" anchor="t" anchorCtr="0">
            <a:spAutoFit/>
          </a:bodyPr>
          <a:lstStyle/>
          <a:p>
            <a:r>
              <a:rPr kumimoji="1" lang="en-US" altLang="ja-JP" sz="1200" u="sng" kern="1200" dirty="0" smtClean="0">
                <a:solidFill>
                  <a:schemeClr val="tx1"/>
                </a:solidFill>
                <a:effectLst/>
                <a:latin typeface="+mn-lt"/>
                <a:ea typeface="+mn-ea"/>
                <a:cs typeface="+mn-cs"/>
                <a:hlinkClick r:id="rId3"/>
              </a:rPr>
              <a:t>http://coronalabs.com/</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特徴は、基本的にクラウドサービスというところ。ソースコード自体の編集はローカルで行いますが、コンパイルなどはサーバーを通して行われます。</a:t>
            </a:r>
          </a:p>
          <a:p>
            <a:r>
              <a:rPr kumimoji="1" lang="en-US" altLang="ja-JP" sz="1200" kern="1200" dirty="0" smtClean="0">
                <a:solidFill>
                  <a:schemeClr val="tx1"/>
                </a:solidFill>
                <a:effectLst/>
                <a:latin typeface="+mn-lt"/>
                <a:ea typeface="+mn-ea"/>
                <a:cs typeface="+mn-cs"/>
              </a:rPr>
              <a:t>Corona SDK</a:t>
            </a:r>
            <a:r>
              <a:rPr kumimoji="1" lang="ja-JP" altLang="ja-JP" sz="1200" kern="1200" dirty="0" smtClean="0">
                <a:solidFill>
                  <a:schemeClr val="tx1"/>
                </a:solidFill>
                <a:effectLst/>
                <a:latin typeface="+mn-lt"/>
                <a:ea typeface="+mn-ea"/>
                <a:cs typeface="+mn-cs"/>
              </a:rPr>
              <a:t>を入れるだけで、あとは</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SDK</a:t>
            </a:r>
            <a:r>
              <a:rPr kumimoji="1" lang="ja-JP" altLang="ja-JP" sz="1200" kern="1200" dirty="0" smtClean="0">
                <a:solidFill>
                  <a:schemeClr val="tx1"/>
                </a:solidFill>
                <a:effectLst/>
                <a:latin typeface="+mn-lt"/>
                <a:ea typeface="+mn-ea"/>
                <a:cs typeface="+mn-cs"/>
              </a:rPr>
              <a:t>を入れたりとか、そういう面倒な手間がなくすぐに開発がはじめられるのが利点です。</a:t>
            </a:r>
          </a:p>
          <a:p>
            <a:r>
              <a:rPr kumimoji="1" lang="ja-JP" altLang="ja-JP" sz="1200" kern="1200" dirty="0" smtClean="0">
                <a:solidFill>
                  <a:schemeClr val="tx1"/>
                </a:solidFill>
                <a:effectLst/>
                <a:latin typeface="+mn-lt"/>
                <a:ea typeface="+mn-ea"/>
                <a:cs typeface="+mn-cs"/>
              </a:rPr>
              <a:t>ただ、クラウドサービスという点が許容できるのかが判断の分かれ目になりそうです。</a:t>
            </a:r>
          </a:p>
          <a:p>
            <a:pPr marL="0" marR="0" indent="0" algn="l" defTabSz="914400" rtl="0" eaLnBrk="0" fontAlgn="base" latinLnBrk="0" hangingPunct="0">
              <a:lnSpc>
                <a:spcPct val="115000"/>
              </a:lnSpc>
              <a:spcBef>
                <a:spcPts val="0"/>
              </a:spcBef>
              <a:spcAft>
                <a:spcPct val="0"/>
              </a:spcAft>
              <a:buClrTx/>
              <a:buSzTx/>
              <a:buFontTx/>
              <a:buNone/>
              <a:tabLst/>
              <a:defRPr/>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709932" y="4861442"/>
            <a:ext cx="5679439" cy="1466973"/>
          </a:xfrm>
          <a:prstGeom prst="rect">
            <a:avLst/>
          </a:prstGeom>
        </p:spPr>
        <p:txBody>
          <a:bodyPr lIns="95457" tIns="95457" rIns="95457" bIns="95457" anchor="t" anchorCtr="0">
            <a:sp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https://www.madewithmarmalade.com/</a:t>
            </a:r>
            <a:endParaRPr kumimoji="1" lang="ja-JP" altLang="ja-JP" sz="1200" kern="120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200" kern="120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一時期</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ドコモさんが採用するんじゃないか、という噂がありましたが、正式発表は今もありません。</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だけで</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なく、</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3D</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も扱うことができます。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ミドルウェアの組み合わせで</a:t>
            </a:r>
            <a:r>
              <a:rPr kumimoji="1" lang="en-US" altLang="ja-JP" sz="1200" kern="12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Lua</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Objective-C</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を使った開発もできます。</a:t>
            </a:r>
          </a:p>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少し興味深いのが、</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iOS</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ネイティブで作られたプロジェクトを</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Android</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に移植するためのミドルウェアを備えているところです。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709932" y="4861442"/>
            <a:ext cx="5679439" cy="405144"/>
          </a:xfrm>
          <a:prstGeom prst="rect">
            <a:avLst/>
          </a:prstGeom>
        </p:spPr>
        <p:txBody>
          <a:bodyPr lIns="95457" tIns="95457" rIns="95457" bIns="95457" anchor="t" anchorCtr="0">
            <a:spAutoFit/>
          </a:bodyPr>
          <a:lstStyle/>
          <a:p>
            <a:pPr>
              <a:lnSpc>
                <a:spcPct val="115000"/>
              </a:lnSpc>
              <a:spcBef>
                <a:spcPts val="0"/>
              </a:spcBef>
              <a:buClr>
                <a:schemeClr val="dk1"/>
              </a:buClr>
              <a:buSzPct val="100000"/>
            </a:pPr>
            <a:endParaRPr lang="en-US" altLang="j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09932" y="4861442"/>
            <a:ext cx="5679439" cy="458236"/>
          </a:xfrm>
          <a:prstGeom prst="rect">
            <a:avLst/>
          </a:prstGeom>
        </p:spPr>
        <p:txBody>
          <a:bodyPr lIns="95457" tIns="95457" rIns="95457" bIns="95457" anchor="t" anchorCtr="0">
            <a:spAutoFit/>
          </a:bodyPr>
          <a:lstStyle/>
          <a:p>
            <a:pPr>
              <a:lnSpc>
                <a:spcPct val="115000"/>
              </a:lnSpc>
              <a:spcBef>
                <a:spcPts val="0"/>
              </a:spcBef>
            </a:pPr>
            <a:endParaRPr lang="en-US" altLang="ja-JP" sz="1500" dirty="0">
              <a:solidFill>
                <a:srgbClr val="333333"/>
              </a:solidFill>
              <a:latin typeface="Meiryo"/>
              <a:ea typeface="Meiryo"/>
              <a:cs typeface="Meiryo"/>
              <a:sym typeface="Meiry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noAutofit/>
          </a:bodyPr>
          <a:lstStyle/>
          <a:p>
            <a:pPr>
              <a:lnSpc>
                <a:spcPct val="115000"/>
              </a:lnSpc>
              <a:spcBef>
                <a:spcPts val="0"/>
              </a:spcBef>
              <a:buClr>
                <a:schemeClr val="dk1"/>
              </a:buClr>
              <a:buSzPct val="61111"/>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1</a:t>
            </a:fld>
            <a:endParaRPr lang="ja-JP" altLang="en-US" dirty="0"/>
          </a:p>
        </p:txBody>
      </p:sp>
    </p:spTree>
    <p:extLst>
      <p:ext uri="{BB962C8B-B14F-4D97-AF65-F5344CB8AC3E}">
        <p14:creationId xmlns:p14="http://schemas.microsoft.com/office/powerpoint/2010/main" val="110547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09932" y="4861444"/>
            <a:ext cx="5679439" cy="2114842"/>
          </a:xfrm>
          <a:prstGeom prst="rect">
            <a:avLst/>
          </a:prstGeom>
        </p:spPr>
        <p:txBody>
          <a:bodyPr lIns="95457" tIns="95457" rIns="95457" bIns="95457" anchor="t" anchorCtr="0">
            <a:spAutoFit/>
          </a:bodyPr>
          <a:lstStyle/>
          <a:p>
            <a:pPr>
              <a:lnSpc>
                <a:spcPct val="115000"/>
              </a:lnSpc>
              <a:spcBef>
                <a:spcPts val="0"/>
              </a:spcBef>
            </a:pPr>
            <a:r>
              <a:rPr lang="ja-JP" altLang="en-US" sz="1200" dirty="0">
                <a:solidFill>
                  <a:schemeClr val="dk1"/>
                </a:solidFill>
                <a:latin typeface="Meiryo"/>
                <a:ea typeface="Meiryo"/>
                <a:cs typeface="Meiryo"/>
                <a:sym typeface="Meiryo"/>
              </a:rPr>
              <a:t>今までは、標準搭載されている</a:t>
            </a:r>
            <a:r>
              <a:rPr lang="en-US" altLang="ja-JP" sz="1200" dirty="0">
                <a:solidFill>
                  <a:schemeClr val="dk1"/>
                </a:solidFill>
                <a:latin typeface="Meiryo"/>
                <a:ea typeface="Meiryo"/>
                <a:cs typeface="Meiryo"/>
                <a:sym typeface="Meiryo"/>
              </a:rPr>
              <a:t>GUI</a:t>
            </a:r>
            <a:r>
              <a:rPr lang="ja-JP" altLang="en-US" sz="1200" dirty="0">
                <a:solidFill>
                  <a:schemeClr val="dk1"/>
                </a:solidFill>
                <a:latin typeface="Meiryo"/>
                <a:ea typeface="Meiryo"/>
                <a:cs typeface="Meiryo"/>
                <a:sym typeface="Meiryo"/>
              </a:rPr>
              <a:t>の部品はスクリプトからのみしか扱えなかったりと、ちょっと使い勝手が悪かったのですが、これが</a:t>
            </a:r>
            <a:r>
              <a:rPr lang="en-US" altLang="ja-JP" sz="1200" dirty="0">
                <a:solidFill>
                  <a:schemeClr val="dk1"/>
                </a:solidFill>
                <a:latin typeface="Meiryo"/>
                <a:ea typeface="Meiryo"/>
                <a:cs typeface="Meiryo"/>
                <a:sym typeface="Meiryo"/>
              </a:rPr>
              <a:t>UI</a:t>
            </a:r>
            <a:r>
              <a:rPr lang="ja-JP" altLang="en-US" sz="1200" dirty="0">
                <a:solidFill>
                  <a:schemeClr val="dk1"/>
                </a:solidFill>
                <a:latin typeface="Meiryo"/>
                <a:ea typeface="Meiryo"/>
                <a:cs typeface="Meiryo"/>
                <a:sym typeface="Meiryo"/>
              </a:rPr>
              <a:t>エディタが搭載されることで解消</a:t>
            </a:r>
            <a:r>
              <a:rPr lang="ja-JP" altLang="en-US" sz="1200" dirty="0" smtClean="0">
                <a:solidFill>
                  <a:schemeClr val="dk1"/>
                </a:solidFill>
                <a:latin typeface="Meiryo"/>
                <a:ea typeface="Meiryo"/>
                <a:cs typeface="Meiryo"/>
                <a:sym typeface="Meiryo"/>
              </a:rPr>
              <a:t>されそうです。</a:t>
            </a:r>
            <a:endParaRPr lang="en-US" altLang="ja-JP" sz="1200" dirty="0">
              <a:solidFill>
                <a:schemeClr val="dk1"/>
              </a:solidFill>
              <a:latin typeface="Meiryo"/>
              <a:ea typeface="Meiryo"/>
              <a:cs typeface="Meiryo"/>
              <a:sym typeface="Meiryo"/>
            </a:endParaRPr>
          </a:p>
          <a:p>
            <a:pPr>
              <a:lnSpc>
                <a:spcPct val="115000"/>
              </a:lnSpc>
              <a:spcBef>
                <a:spcPts val="0"/>
              </a:spcBef>
            </a:pPr>
            <a:r>
              <a:rPr lang="en-US" altLang="ja-JP" sz="1200" dirty="0">
                <a:solidFill>
                  <a:srgbClr val="000000"/>
                </a:solidFill>
                <a:latin typeface="Meiryo"/>
                <a:ea typeface="Meiryo"/>
                <a:cs typeface="Meiryo"/>
                <a:sym typeface="Meiryo"/>
              </a:rPr>
              <a:t>Unity Cloud </a:t>
            </a:r>
            <a:r>
              <a:rPr lang="en-US" altLang="ja-JP" sz="1200" dirty="0" smtClean="0">
                <a:solidFill>
                  <a:srgbClr val="000000"/>
                </a:solidFill>
                <a:latin typeface="Meiryo"/>
                <a:ea typeface="Meiryo"/>
                <a:cs typeface="Meiryo"/>
                <a:sym typeface="Meiryo"/>
              </a:rPr>
              <a:t>Build</a:t>
            </a:r>
            <a:r>
              <a:rPr lang="ja-JP" altLang="en-US" sz="1200" dirty="0" smtClean="0">
                <a:solidFill>
                  <a:srgbClr val="000000"/>
                </a:solidFill>
                <a:latin typeface="Meiryo"/>
                <a:ea typeface="Meiryo"/>
                <a:cs typeface="Meiryo"/>
                <a:sym typeface="Meiryo"/>
              </a:rPr>
              <a:t>は、</a:t>
            </a:r>
            <a:r>
              <a:rPr lang="en-US" altLang="ja-JP" sz="1200" dirty="0" smtClean="0">
                <a:solidFill>
                  <a:schemeClr val="dk1"/>
                </a:solidFill>
                <a:latin typeface="Meiryo"/>
                <a:ea typeface="Meiryo"/>
                <a:cs typeface="Meiryo"/>
                <a:sym typeface="Meiryo"/>
              </a:rPr>
              <a:t>β</a:t>
            </a:r>
            <a:r>
              <a:rPr lang="ja-JP" altLang="en-US" sz="1200" dirty="0">
                <a:solidFill>
                  <a:schemeClr val="dk1"/>
                </a:solidFill>
                <a:latin typeface="Meiryo"/>
                <a:ea typeface="Meiryo"/>
                <a:cs typeface="Meiryo"/>
                <a:sym typeface="Meiryo"/>
              </a:rPr>
              <a:t>扱いですが、ビルド、いわゆるパッケージ化と、テストアプリの配信をやってくれるクラウドサービスが準備されている</a:t>
            </a:r>
            <a:r>
              <a:rPr lang="ja-JP" altLang="en-US" sz="1200" dirty="0" smtClean="0">
                <a:solidFill>
                  <a:schemeClr val="dk1"/>
                </a:solidFill>
                <a:latin typeface="Meiryo"/>
                <a:ea typeface="Meiryo"/>
                <a:cs typeface="Meiryo"/>
                <a:sym typeface="Meiryo"/>
              </a:rPr>
              <a:t>模様です。ただし、</a:t>
            </a:r>
            <a:r>
              <a:rPr lang="en-US" altLang="ja-JP" sz="1200" dirty="0" smtClean="0">
                <a:solidFill>
                  <a:schemeClr val="dk1"/>
                </a:solidFill>
                <a:latin typeface="Meiryo"/>
                <a:ea typeface="Meiryo"/>
                <a:cs typeface="Meiryo"/>
                <a:sym typeface="Meiryo"/>
              </a:rPr>
              <a:t>Unity </a:t>
            </a:r>
            <a:r>
              <a:rPr lang="en-US" altLang="ja-JP" sz="1200" dirty="0">
                <a:solidFill>
                  <a:schemeClr val="dk1"/>
                </a:solidFill>
                <a:latin typeface="Meiryo"/>
                <a:ea typeface="Meiryo"/>
                <a:cs typeface="Meiryo"/>
                <a:sym typeface="Meiryo"/>
              </a:rPr>
              <a:t>Pro</a:t>
            </a:r>
            <a:r>
              <a:rPr lang="ja-JP" altLang="en-US" sz="1200" dirty="0">
                <a:solidFill>
                  <a:schemeClr val="dk1"/>
                </a:solidFill>
                <a:latin typeface="Meiryo"/>
                <a:ea typeface="Meiryo"/>
                <a:cs typeface="Meiryo"/>
                <a:sym typeface="Meiryo"/>
              </a:rPr>
              <a:t>限定の機能。</a:t>
            </a:r>
            <a:endParaRPr lang="en-US" altLang="ja-JP" sz="1200" dirty="0">
              <a:solidFill>
                <a:schemeClr val="dk1"/>
              </a:solidFill>
              <a:latin typeface="Meiryo"/>
              <a:ea typeface="Meiryo"/>
              <a:cs typeface="Meiryo"/>
              <a:sym typeface="Meiryo"/>
            </a:endParaRPr>
          </a:p>
          <a:p>
            <a:pPr>
              <a:lnSpc>
                <a:spcPct val="115000"/>
              </a:lnSpc>
              <a:spcBef>
                <a:spcPts val="0"/>
              </a:spcBef>
            </a:pPr>
            <a:r>
              <a:rPr lang="ja-JP" altLang="en-US" sz="1200" dirty="0">
                <a:solidFill>
                  <a:schemeClr val="dk1"/>
                </a:solidFill>
                <a:latin typeface="Meiryo"/>
                <a:ea typeface="Meiryo"/>
                <a:cs typeface="Meiryo"/>
                <a:sym typeface="Meiryo"/>
              </a:rPr>
              <a:t>通常は</a:t>
            </a:r>
            <a:r>
              <a:rPr lang="en-US" altLang="ja-JP" sz="1200" dirty="0">
                <a:solidFill>
                  <a:schemeClr val="dk1"/>
                </a:solidFill>
                <a:latin typeface="Meiryo"/>
                <a:ea typeface="Meiryo"/>
                <a:cs typeface="Meiryo"/>
                <a:sym typeface="Meiryo"/>
              </a:rPr>
              <a:t>Unity</a:t>
            </a:r>
            <a:r>
              <a:rPr lang="ja-JP" altLang="en-US" sz="1200" dirty="0">
                <a:solidFill>
                  <a:schemeClr val="dk1"/>
                </a:solidFill>
                <a:latin typeface="Meiryo"/>
                <a:ea typeface="Meiryo"/>
                <a:cs typeface="Meiryo"/>
                <a:sym typeface="Meiryo"/>
              </a:rPr>
              <a:t>エディタを使って各プラットフォーム向けにパッケージ化しなければならないので、これが回数が増えてくると結構手間なので、それを自動化できるのは</a:t>
            </a:r>
            <a:r>
              <a:rPr lang="ja-JP" altLang="en-US" sz="1200" dirty="0" smtClean="0">
                <a:solidFill>
                  <a:schemeClr val="dk1"/>
                </a:solidFill>
                <a:latin typeface="Meiryo"/>
                <a:ea typeface="Meiryo"/>
                <a:cs typeface="Meiryo"/>
                <a:sym typeface="Meiryo"/>
              </a:rPr>
              <a:t>嬉しいです。</a:t>
            </a:r>
            <a:endParaRPr lang="en-US" altLang="ja-JP" sz="1200" dirty="0">
              <a:solidFill>
                <a:schemeClr val="dk1"/>
              </a:solidFill>
              <a:latin typeface="Meiryo"/>
              <a:ea typeface="Meiryo"/>
              <a:cs typeface="Meiryo"/>
              <a:sym typeface="Meiry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709932" y="4861442"/>
            <a:ext cx="5679439" cy="829876"/>
          </a:xfrm>
          <a:prstGeom prst="rect">
            <a:avLst/>
          </a:prstGeom>
        </p:spPr>
        <p:txBody>
          <a:bodyPr lIns="95457" tIns="95457" rIns="95457" bIns="95457" anchor="t" anchorCtr="0">
            <a:spAutoFit/>
          </a:bodyPr>
          <a:lstStyle/>
          <a:p>
            <a:pPr>
              <a:lnSpc>
                <a:spcPct val="115000"/>
              </a:lnSpc>
              <a:spcBef>
                <a:spcPts val="0"/>
              </a:spcBef>
            </a:pPr>
            <a:r>
              <a:rPr lang="ja-JP" altLang="en-US" dirty="0" smtClean="0">
                <a:latin typeface="Meiryo" pitchFamily="50" charset="-128"/>
                <a:ea typeface="Meiryo" pitchFamily="50" charset="-128"/>
              </a:rPr>
              <a:t>バージョン</a:t>
            </a:r>
            <a:r>
              <a:rPr lang="en-US" altLang="ja-JP" dirty="0" smtClean="0">
                <a:latin typeface="Meiryo" pitchFamily="50" charset="-128"/>
                <a:ea typeface="Meiryo" pitchFamily="50" charset="-128"/>
              </a:rPr>
              <a:t>3</a:t>
            </a:r>
            <a:r>
              <a:rPr lang="ja-JP" altLang="en-US" dirty="0" smtClean="0">
                <a:latin typeface="Meiryo" pitchFamily="50" charset="-128"/>
                <a:ea typeface="Meiryo" pitchFamily="50" charset="-128"/>
              </a:rPr>
              <a:t>は、アルファ版が昨年から公開されていましたが、正式版になったのは今年の</a:t>
            </a:r>
            <a:r>
              <a:rPr lang="en-US" altLang="ja-JP" dirty="0" smtClean="0">
                <a:latin typeface="Meiryo" pitchFamily="50" charset="-128"/>
                <a:ea typeface="Meiryo" pitchFamily="50" charset="-128"/>
              </a:rPr>
              <a:t>4</a:t>
            </a:r>
            <a:r>
              <a:rPr lang="ja-JP" altLang="en-US" dirty="0" smtClean="0">
                <a:latin typeface="Meiryo" pitchFamily="50" charset="-128"/>
                <a:ea typeface="Meiryo" pitchFamily="50" charset="-128"/>
              </a:rPr>
              <a:t>月です。</a:t>
            </a:r>
            <a:endParaRPr lang="en-US" altLang="ja-JP" dirty="0" smtClean="0">
              <a:latin typeface="Meiryo" pitchFamily="50" charset="-128"/>
              <a:ea typeface="Meiryo" pitchFamily="50" charset="-128"/>
            </a:endParaRPr>
          </a:p>
          <a:p>
            <a:pPr>
              <a:lnSpc>
                <a:spcPct val="115000"/>
              </a:lnSpc>
              <a:spcBef>
                <a:spcPts val="0"/>
              </a:spcBef>
            </a:pPr>
            <a:r>
              <a:rPr lang="ja-JP" altLang="en-US" dirty="0" smtClean="0">
                <a:latin typeface="Meiryo" pitchFamily="50" charset="-128"/>
                <a:ea typeface="Meiryo" pitchFamily="50" charset="-128"/>
              </a:rPr>
              <a:t>それからはハイペースで</a:t>
            </a:r>
            <a:r>
              <a:rPr lang="en-US" altLang="ja-JP" dirty="0" smtClean="0">
                <a:latin typeface="Meiryo" pitchFamily="50" charset="-128"/>
                <a:ea typeface="Meiryo" pitchFamily="50" charset="-128"/>
              </a:rPr>
              <a:t>3.1</a:t>
            </a:r>
            <a:r>
              <a:rPr lang="ja-JP" altLang="en-US" dirty="0" err="1" smtClean="0">
                <a:latin typeface="Meiryo" pitchFamily="50" charset="-128"/>
                <a:ea typeface="Meiryo" pitchFamily="50" charset="-128"/>
              </a:rPr>
              <a:t>、</a:t>
            </a:r>
            <a:r>
              <a:rPr lang="en-US" altLang="ja-JP" dirty="0" smtClean="0">
                <a:latin typeface="Meiryo" pitchFamily="50" charset="-128"/>
                <a:ea typeface="Meiryo" pitchFamily="50" charset="-128"/>
              </a:rPr>
              <a:t>3.2</a:t>
            </a:r>
            <a:r>
              <a:rPr lang="ja-JP" altLang="en-US" dirty="0" smtClean="0">
                <a:latin typeface="Meiryo" pitchFamily="50" charset="-128"/>
                <a:ea typeface="Meiryo" pitchFamily="50" charset="-128"/>
              </a:rPr>
              <a:t>とバージョンが上がってきています。</a:t>
            </a:r>
            <a:endParaRPr lang="en-US" altLang="ja-JP" dirty="0" smtClean="0">
              <a:latin typeface="Meiryo" pitchFamily="50" charset="-128"/>
              <a:ea typeface="Meiryo"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709932" y="4861444"/>
            <a:ext cx="5679439" cy="422841"/>
          </a:xfrm>
          <a:prstGeom prst="rect">
            <a:avLst/>
          </a:prstGeom>
        </p:spPr>
        <p:txBody>
          <a:bodyPr lIns="95457" tIns="95457" rIns="95457" bIns="95457" anchor="t" anchorCtr="0">
            <a:spAutoFit/>
          </a:bodyPr>
          <a:lstStyle/>
          <a:p>
            <a:pPr>
              <a:lnSpc>
                <a:spcPct val="115000"/>
              </a:lnSpc>
              <a:spcBef>
                <a:spcPts val="0"/>
              </a:spcBef>
            </a:pPr>
            <a:r>
              <a:rPr kumimoji="1" lang="en-US" altLang="ja-JP" sz="12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https://github.com/cocos2d/cocos2d-x/blob/cocos2d-x-3.0/docs/RELEASE_NOTES.md#user-content-highlights-of-v30</a:t>
            </a:r>
            <a:endParaRPr lang="en-US" altLang="ja-JP" sz="1300" u="none"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709932" y="4861442"/>
            <a:ext cx="5679439" cy="1502535"/>
          </a:xfrm>
          <a:prstGeom prst="rect">
            <a:avLst/>
          </a:prstGeom>
        </p:spPr>
        <p:txBody>
          <a:bodyPr lIns="95457" tIns="95457" rIns="95457" bIns="95457" anchor="t" anchorCtr="0">
            <a:spAutoFit/>
          </a:bodyPr>
          <a:lstStyle/>
          <a:p>
            <a:pPr>
              <a:lnSpc>
                <a:spcPct val="115000"/>
              </a:lnSpc>
              <a:spcBef>
                <a:spcPts val="0"/>
              </a:spcBef>
            </a:pPr>
            <a:r>
              <a:rPr lang="ja-JP" altLang="en-US" sz="1200" baseline="0" dirty="0" smtClean="0">
                <a:latin typeface="Meiryo" pitchFamily="50" charset="-128"/>
                <a:ea typeface="Meiryo" pitchFamily="50" charset="-128"/>
              </a:rPr>
              <a:t>サウンドの機能が弱いという弱点があります。一応、</a:t>
            </a:r>
            <a:r>
              <a:rPr lang="en-US" altLang="ja-JP" sz="1200" baseline="0" dirty="0" smtClean="0">
                <a:latin typeface="Meiryo" pitchFamily="50" charset="-128"/>
                <a:ea typeface="Meiryo" pitchFamily="50" charset="-128"/>
              </a:rPr>
              <a:t>BGM</a:t>
            </a:r>
            <a:r>
              <a:rPr lang="ja-JP" altLang="en-US" sz="1200" baseline="0" dirty="0" smtClean="0">
                <a:latin typeface="Meiryo" pitchFamily="50" charset="-128"/>
                <a:ea typeface="Meiryo" pitchFamily="50" charset="-128"/>
              </a:rPr>
              <a:t>と効果音を鳴らす</a:t>
            </a:r>
            <a:r>
              <a:rPr lang="en-US" altLang="ja-JP" sz="1200" baseline="0" dirty="0" smtClean="0">
                <a:latin typeface="Meiryo" pitchFamily="50" charset="-128"/>
                <a:ea typeface="Meiryo" pitchFamily="50" charset="-128"/>
              </a:rPr>
              <a:t>API</a:t>
            </a:r>
            <a:r>
              <a:rPr lang="ja-JP" altLang="en-US" sz="1200" baseline="0" dirty="0" smtClean="0">
                <a:latin typeface="Meiryo" pitchFamily="50" charset="-128"/>
                <a:ea typeface="Meiryo" pitchFamily="50" charset="-128"/>
              </a:rPr>
              <a:t>は備わっていますが、必要最小限の機能。</a:t>
            </a:r>
            <a:endParaRPr lang="en-US" altLang="ja-JP" sz="1200" baseline="0" dirty="0" smtClean="0">
              <a:latin typeface="Meiryo" pitchFamily="50" charset="-128"/>
              <a:ea typeface="Meiryo" pitchFamily="50" charset="-128"/>
            </a:endParaRPr>
          </a:p>
          <a:p>
            <a:pPr>
              <a:lnSpc>
                <a:spcPct val="115000"/>
              </a:lnSpc>
              <a:spcBef>
                <a:spcPts val="0"/>
              </a:spcBef>
            </a:pPr>
            <a:r>
              <a:rPr lang="ja-JP" altLang="en-US" sz="1200" baseline="0" dirty="0" smtClean="0">
                <a:latin typeface="Meiryo" pitchFamily="50" charset="-128"/>
                <a:ea typeface="Meiryo" pitchFamily="50" charset="-128"/>
              </a:rPr>
              <a:t>例えば</a:t>
            </a:r>
            <a:r>
              <a:rPr lang="en-US" altLang="ja-JP" sz="1200" baseline="0" dirty="0" smtClean="0">
                <a:latin typeface="Meiryo" pitchFamily="50" charset="-128"/>
                <a:ea typeface="Meiryo" pitchFamily="50" charset="-128"/>
              </a:rPr>
              <a:t>BGM</a:t>
            </a:r>
            <a:r>
              <a:rPr lang="ja-JP" altLang="en-US" sz="1200" baseline="0" dirty="0" smtClean="0">
                <a:latin typeface="Meiryo" pitchFamily="50" charset="-128"/>
                <a:ea typeface="Meiryo" pitchFamily="50" charset="-128"/>
              </a:rPr>
              <a:t>をフェード・アウトさせた後に止めるとか、そういう処理がありません。</a:t>
            </a:r>
            <a:endParaRPr lang="en-US" altLang="ja-JP" sz="1200" baseline="0" dirty="0" smtClean="0">
              <a:latin typeface="Meiryo" pitchFamily="50" charset="-128"/>
              <a:ea typeface="Meiryo" pitchFamily="50" charset="-128"/>
            </a:endParaRPr>
          </a:p>
          <a:p>
            <a:pPr>
              <a:lnSpc>
                <a:spcPct val="115000"/>
              </a:lnSpc>
              <a:spcBef>
                <a:spcPts val="0"/>
              </a:spcBef>
            </a:pPr>
            <a:r>
              <a:rPr lang="ja-JP" altLang="en-US" sz="1200" baseline="0" dirty="0" smtClean="0">
                <a:latin typeface="Meiryo" pitchFamily="50" charset="-128"/>
                <a:ea typeface="Meiryo" pitchFamily="50" charset="-128"/>
              </a:rPr>
              <a:t>後々になって、ええって？ことがないように、サウンドに力を入れたい方は事前に機能をご確認ください。</a:t>
            </a:r>
            <a:endParaRPr lang="en-US" altLang="ja-JP" sz="1200" baseline="0" dirty="0" smtClean="0">
              <a:latin typeface="Meiryo" pitchFamily="50" charset="-128"/>
              <a:ea typeface="Meiryo"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marL="0" marR="0" indent="0" algn="l" defTabSz="954725" rtl="0" eaLnBrk="0" fontAlgn="base" latinLnBrk="0" hangingPunct="0">
              <a:lnSpc>
                <a:spcPct val="100000"/>
              </a:lnSpc>
              <a:spcBef>
                <a:spcPts val="0"/>
              </a:spcBef>
              <a:spcAft>
                <a:spcPct val="0"/>
              </a:spcAft>
              <a:buClrTx/>
              <a:buSzTx/>
              <a:buFontTx/>
              <a:buNone/>
              <a:tabLst/>
              <a:defRPr/>
            </a:pP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ここで使用したテストアプリのソースファイルは、</a:t>
            </a:r>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http://www.webtech.co.jp/blog/game-develop/7179/</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で公開しています。</a:t>
            </a:r>
          </a:p>
          <a:p>
            <a:pPr algn="l" defTabSz="954725">
              <a:spcBef>
                <a:spcPts val="0"/>
              </a:spcBef>
              <a:defRPr/>
            </a:pP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2334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24</a:t>
            </a:fld>
            <a:endParaRPr lang="ja-JP" altLang="en-US"/>
          </a:p>
        </p:txBody>
      </p:sp>
    </p:spTree>
    <p:extLst>
      <p:ext uri="{BB962C8B-B14F-4D97-AF65-F5344CB8AC3E}">
        <p14:creationId xmlns:p14="http://schemas.microsoft.com/office/powerpoint/2010/main" val="190677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kumimoji="1" lang="ja-JP" altLang="en-US" dirty="0" smtClean="0">
                <a:latin typeface="Meiryo" pitchFamily="50" charset="-128"/>
                <a:ea typeface="Meiryo" pitchFamily="50" charset="-128"/>
              </a:rPr>
              <a:t>使っているテクスチャです。</a:t>
            </a:r>
            <a:endParaRPr kumimoji="1" lang="ja-JP" altLang="en-US"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25</a:t>
            </a:fld>
            <a:endParaRPr lang="ja-JP" altLang="en-US"/>
          </a:p>
        </p:txBody>
      </p:sp>
    </p:spTree>
    <p:extLst>
      <p:ext uri="{BB962C8B-B14F-4D97-AF65-F5344CB8AC3E}">
        <p14:creationId xmlns:p14="http://schemas.microsoft.com/office/powerpoint/2010/main" val="270809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rgbClr val="333333"/>
                </a:solidFill>
                <a:latin typeface="Meiryo"/>
                <a:ea typeface="Meiryo"/>
                <a:cs typeface="Meiryo"/>
                <a:sym typeface="Meiryo"/>
              </a:rPr>
              <a:t>二つ目のテストアプリは、実際のゲームを意識して、複数テクスチャでアニメーションするキャラクタを表示する、</a:t>
            </a:r>
            <a:r>
              <a:rPr lang="ja" altLang="ja-JP" dirty="0" smtClean="0">
                <a:solidFill>
                  <a:srgbClr val="333333"/>
                </a:solidFill>
                <a:latin typeface="Meiryo"/>
                <a:ea typeface="Meiryo"/>
                <a:cs typeface="Meiryo"/>
                <a:sym typeface="Meiryo"/>
              </a:rPr>
              <a:t>スプライト描画負荷テストアプリ</a:t>
            </a:r>
            <a:r>
              <a:rPr lang="ja-JP" altLang="en-US" dirty="0" smtClean="0">
                <a:solidFill>
                  <a:srgbClr val="333333"/>
                </a:solidFill>
                <a:latin typeface="Meiryo"/>
                <a:ea typeface="Meiryo"/>
                <a:cs typeface="Meiryo"/>
                <a:sym typeface="Meiryo"/>
              </a:rPr>
              <a:t>です。</a:t>
            </a:r>
          </a:p>
          <a:p>
            <a:pPr defTabSz="954725">
              <a:defRPr/>
            </a:pPr>
            <a:r>
              <a:rPr lang="ja-JP" altLang="en-US" dirty="0" smtClean="0">
                <a:solidFill>
                  <a:srgbClr val="333333"/>
                </a:solidFill>
                <a:latin typeface="Meiryo"/>
                <a:ea typeface="Meiryo"/>
                <a:cs typeface="Meiryo"/>
                <a:sym typeface="Meiryo"/>
              </a:rPr>
              <a:t>ゲームと付けるには、はばかられるのでゲーム風としています。</a:t>
            </a:r>
            <a:endParaRPr lang="en-US" altLang="ja-JP" dirty="0" smtClean="0">
              <a:solidFill>
                <a:srgbClr val="333333"/>
              </a:solidFill>
              <a:latin typeface="Meiryo"/>
              <a:ea typeface="Meiryo"/>
              <a:cs typeface="Meiryo"/>
              <a:sym typeface="Meiryo"/>
            </a:endParaRPr>
          </a:p>
          <a:p>
            <a:r>
              <a:rPr lang="ja-JP" altLang="en-US" dirty="0" smtClean="0">
                <a:solidFill>
                  <a:srgbClr val="333333"/>
                </a:solidFill>
                <a:latin typeface="Meiryo"/>
                <a:ea typeface="Meiryo"/>
                <a:cs typeface="Meiryo"/>
                <a:sym typeface="Meiryo"/>
              </a:rPr>
              <a:t>この環境では音が聞こえませんが、</a:t>
            </a:r>
            <a:r>
              <a:rPr lang="en-US" altLang="ja-JP" dirty="0" smtClean="0">
                <a:solidFill>
                  <a:srgbClr val="333333"/>
                </a:solidFill>
                <a:latin typeface="Meiryo"/>
                <a:ea typeface="Meiryo"/>
                <a:cs typeface="Meiryo"/>
                <a:sym typeface="Meiryo"/>
              </a:rPr>
              <a:t>BGM</a:t>
            </a:r>
            <a:r>
              <a:rPr lang="ja-JP" altLang="en-US" dirty="0" smtClean="0">
                <a:solidFill>
                  <a:srgbClr val="333333"/>
                </a:solidFill>
                <a:latin typeface="Meiryo"/>
                <a:ea typeface="Meiryo"/>
                <a:cs typeface="Meiryo"/>
                <a:sym typeface="Meiryo"/>
              </a:rPr>
              <a:t>も再生しています。</a:t>
            </a:r>
          </a:p>
          <a:p>
            <a:r>
              <a:rPr kumimoji="1" lang="ja-JP" altLang="en-US" dirty="0" smtClean="0">
                <a:solidFill>
                  <a:srgbClr val="333333"/>
                </a:solidFill>
                <a:latin typeface="Meiryo"/>
                <a:ea typeface="Meiryo"/>
                <a:cs typeface="Meiryo"/>
                <a:sym typeface="Meiryo"/>
              </a:rPr>
              <a:t>なお、このアニメーションは</a:t>
            </a:r>
            <a:r>
              <a:rPr kumimoji="1" lang="en-US" altLang="ja-JP" dirty="0" smtClean="0">
                <a:solidFill>
                  <a:srgbClr val="333333"/>
                </a:solidFill>
                <a:latin typeface="Meiryo"/>
                <a:ea typeface="Meiryo"/>
                <a:cs typeface="Meiryo"/>
                <a:sym typeface="Meiryo"/>
              </a:rPr>
              <a:t>SpriteStudio</a:t>
            </a:r>
            <a:r>
              <a:rPr kumimoji="1" lang="en-US" altLang="ja-JP" baseline="0" dirty="0" smtClean="0">
                <a:solidFill>
                  <a:srgbClr val="333333"/>
                </a:solidFill>
                <a:latin typeface="Meiryo"/>
                <a:ea typeface="Meiryo"/>
                <a:cs typeface="Meiryo"/>
                <a:sym typeface="Meiryo"/>
              </a:rPr>
              <a:t> </a:t>
            </a:r>
            <a:r>
              <a:rPr kumimoji="1" lang="ja-JP" altLang="en-US" baseline="0" dirty="0" smtClean="0">
                <a:solidFill>
                  <a:srgbClr val="333333"/>
                </a:solidFill>
                <a:latin typeface="Meiryo"/>
                <a:ea typeface="Meiryo"/>
                <a:cs typeface="Meiryo"/>
                <a:sym typeface="Meiryo"/>
              </a:rPr>
              <a:t>で作っています。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26</a:t>
            </a:fld>
            <a:endParaRPr lang="ja-JP" altLang="en-US"/>
          </a:p>
        </p:txBody>
      </p:sp>
    </p:spTree>
    <p:extLst>
      <p:ext uri="{BB962C8B-B14F-4D97-AF65-F5344CB8AC3E}">
        <p14:creationId xmlns:p14="http://schemas.microsoft.com/office/powerpoint/2010/main" val="804801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kumimoji="1" lang="ja-JP" altLang="en-US" dirty="0" smtClean="0">
                <a:latin typeface="Meiryo" pitchFamily="50" charset="-128"/>
                <a:ea typeface="Meiryo" pitchFamily="50" charset="-128"/>
              </a:rPr>
              <a:t>使っているテクスチャです。</a:t>
            </a:r>
            <a:endParaRPr kumimoji="1" lang="ja-JP" altLang="en-US"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27</a:t>
            </a:fld>
            <a:endParaRPr lang="ja-JP" altLang="en-US"/>
          </a:p>
        </p:txBody>
      </p:sp>
    </p:spTree>
    <p:extLst>
      <p:ext uri="{BB962C8B-B14F-4D97-AF65-F5344CB8AC3E}">
        <p14:creationId xmlns:p14="http://schemas.microsoft.com/office/powerpoint/2010/main" val="480546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9932" y="4861440"/>
            <a:ext cx="5679439" cy="746776"/>
          </a:xfrm>
          <a:prstGeom prst="rect">
            <a:avLst/>
          </a:prstGeom>
        </p:spPr>
        <p:txBody>
          <a:bodyPr lIns="95457" tIns="95457" rIns="95457" bIns="95457" anchor="t" anchorCtr="0">
            <a:spAutoFit/>
          </a:bodyPr>
          <a:lstStyle/>
          <a:p>
            <a:pPr>
              <a:spcBef>
                <a:spcPts val="0"/>
              </a:spcBef>
            </a:pPr>
            <a:r>
              <a:rPr lang="ja-JP" altLang="en-US" dirty="0" smtClean="0">
                <a:latin typeface="Meiryo" pitchFamily="50" charset="-128"/>
                <a:ea typeface="Meiryo" pitchFamily="50" charset="-128"/>
              </a:rPr>
              <a:t>古いほうは、現在でも実際にユーザーが使っていそうな下限の機種を選んだつもりです。</a:t>
            </a:r>
          </a:p>
          <a:p>
            <a:pPr>
              <a:spcBef>
                <a:spcPts val="0"/>
              </a:spcBef>
            </a:pPr>
            <a:endParaRPr dirty="0">
              <a:latin typeface="Meiryo" pitchFamily="50" charset="-128"/>
              <a:ea typeface="Meiryo" pitchFamily="50" charset="-128"/>
            </a:endParaRPr>
          </a:p>
        </p:txBody>
      </p:sp>
    </p:spTree>
    <p:extLst>
      <p:ext uri="{BB962C8B-B14F-4D97-AF65-F5344CB8AC3E}">
        <p14:creationId xmlns:p14="http://schemas.microsoft.com/office/powerpoint/2010/main" val="209080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a:lnSpc>
                <a:spcPct val="115000"/>
              </a:lnSpc>
              <a:spcBef>
                <a:spcPts val="0"/>
              </a:spcBef>
            </a:pPr>
            <a:endParaRPr lang="ja-JP" altLang="en-US" sz="1300" dirty="0">
              <a:solidFill>
                <a:srgbClr val="FF0000"/>
              </a:solidFill>
              <a:latin typeface="Meiryo"/>
              <a:ea typeface="Meiryo"/>
              <a:cs typeface="Meiryo"/>
              <a:sym typeface="Meiryo"/>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2</a:t>
            </a:fld>
            <a:endParaRPr lang="ja-JP" altLang="en-US" dirty="0"/>
          </a:p>
        </p:txBody>
      </p:sp>
    </p:spTree>
    <p:extLst>
      <p:ext uri="{BB962C8B-B14F-4D97-AF65-F5344CB8AC3E}">
        <p14:creationId xmlns:p14="http://schemas.microsoft.com/office/powerpoint/2010/main" val="4063796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dirty="0">
              <a:latin typeface="Meiryo"/>
              <a:ea typeface="Meiryo"/>
              <a:cs typeface="Meiryo"/>
              <a:sym typeface="Meiryo"/>
            </a:endParaRPr>
          </a:p>
        </p:txBody>
      </p:sp>
    </p:spTree>
    <p:extLst>
      <p:ext uri="{BB962C8B-B14F-4D97-AF65-F5344CB8AC3E}">
        <p14:creationId xmlns:p14="http://schemas.microsoft.com/office/powerpoint/2010/main" val="2450316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9932" y="4861440"/>
            <a:ext cx="5679439" cy="746776"/>
          </a:xfrm>
          <a:prstGeom prst="rect">
            <a:avLst/>
          </a:prstGeom>
        </p:spPr>
        <p:txBody>
          <a:bodyPr lIns="95457" tIns="95457" rIns="95457" bIns="95457" anchor="t" anchorCtr="0">
            <a:spAutoFit/>
          </a:bodyPr>
          <a:lstStyle/>
          <a:p>
            <a:pPr defTabSz="954725">
              <a:spcBef>
                <a:spcPts val="0"/>
              </a:spcBef>
              <a:defRPr/>
            </a:pPr>
            <a:r>
              <a:rPr lang="ja" dirty="0" smtClean="0">
                <a:latin typeface="Meiryo"/>
                <a:ea typeface="Meiryo"/>
                <a:cs typeface="Meiryo"/>
                <a:sym typeface="Meiryo"/>
              </a:rPr>
              <a:t>巷</a:t>
            </a:r>
            <a:r>
              <a:rPr lang="ja" dirty="0">
                <a:latin typeface="Meiryo"/>
                <a:ea typeface="Meiryo"/>
                <a:cs typeface="Meiryo"/>
                <a:sym typeface="Meiryo"/>
              </a:rPr>
              <a:t>でよく行われているベンチマークは、このようなものだと思います</a:t>
            </a:r>
            <a:r>
              <a:rPr lang="ja" dirty="0" smtClean="0">
                <a:latin typeface="Meiryo"/>
                <a:ea typeface="Meiryo"/>
                <a:cs typeface="Meiryo"/>
                <a:sym typeface="Meiryo"/>
              </a:rPr>
              <a:t>。</a:t>
            </a:r>
            <a:endParaRPr lang="en-US" altLang="ja" dirty="0" smtClean="0">
              <a:latin typeface="Meiryo"/>
              <a:ea typeface="Meiryo"/>
              <a:cs typeface="Meiryo"/>
              <a:sym typeface="Meiryo"/>
            </a:endParaRPr>
          </a:p>
          <a:p>
            <a:pPr>
              <a:spcBef>
                <a:spcPts val="0"/>
              </a:spcBef>
            </a:pPr>
            <a:r>
              <a:rPr lang="en-US" altLang="ja" dirty="0" err="1" smtClean="0">
                <a:latin typeface="Meiryo"/>
                <a:ea typeface="Meiryo"/>
                <a:cs typeface="Meiryo"/>
                <a:sym typeface="Meiryo"/>
              </a:rPr>
              <a:t>Cocos</a:t>
            </a:r>
            <a:r>
              <a:rPr lang="ja-JP" altLang="en-US" dirty="0" smtClean="0">
                <a:latin typeface="Meiryo"/>
                <a:ea typeface="Meiryo"/>
                <a:cs typeface="Meiryo"/>
                <a:sym typeface="Meiryo"/>
              </a:rPr>
              <a:t>のほうが、</a:t>
            </a:r>
            <a:r>
              <a:rPr lang="en-US" altLang="ja-JP" dirty="0" smtClean="0">
                <a:latin typeface="Meiryo"/>
                <a:ea typeface="Meiryo"/>
                <a:cs typeface="Meiryo"/>
                <a:sym typeface="Meiryo"/>
              </a:rPr>
              <a:t>Unity </a:t>
            </a:r>
            <a:r>
              <a:rPr lang="ja-JP" altLang="en-US" dirty="0" smtClean="0">
                <a:latin typeface="Meiryo"/>
                <a:ea typeface="Meiryo"/>
                <a:cs typeface="Meiryo"/>
                <a:sym typeface="Meiryo"/>
              </a:rPr>
              <a:t>の約</a:t>
            </a:r>
            <a:r>
              <a:rPr lang="en-US" altLang="ja-JP" dirty="0" smtClean="0">
                <a:latin typeface="Meiryo"/>
                <a:ea typeface="Meiryo"/>
                <a:cs typeface="Meiryo"/>
                <a:sym typeface="Meiryo"/>
              </a:rPr>
              <a:t>1.6</a:t>
            </a:r>
            <a:r>
              <a:rPr lang="ja-JP" altLang="en-US" dirty="0" smtClean="0">
                <a:latin typeface="Meiryo"/>
                <a:ea typeface="Meiryo"/>
                <a:cs typeface="Meiryo"/>
                <a:sym typeface="Meiryo"/>
              </a:rPr>
              <a:t>倍程度の描画性能という結果が出ています。</a:t>
            </a:r>
          </a:p>
          <a:p>
            <a:pPr>
              <a:spcBef>
                <a:spcPts val="0"/>
              </a:spcBef>
            </a:pPr>
            <a:r>
              <a:rPr lang="en-US" altLang="ja-JP" dirty="0" smtClean="0">
                <a:latin typeface="Meiryo"/>
                <a:ea typeface="Meiryo"/>
                <a:cs typeface="Meiryo"/>
                <a:sym typeface="Meiryo"/>
              </a:rPr>
              <a:t>iPhone 5</a:t>
            </a:r>
            <a:r>
              <a:rPr lang="ja-JP" altLang="en-US" dirty="0" smtClean="0">
                <a:latin typeface="Meiryo"/>
                <a:ea typeface="Meiryo"/>
                <a:cs typeface="Meiryo"/>
                <a:sym typeface="Meiryo"/>
              </a:rPr>
              <a:t>と</a:t>
            </a:r>
            <a:r>
              <a:rPr lang="en-US" altLang="ja-JP" dirty="0" smtClean="0">
                <a:latin typeface="Meiryo"/>
                <a:ea typeface="Meiryo"/>
                <a:cs typeface="Meiryo"/>
                <a:sym typeface="Meiryo"/>
              </a:rPr>
              <a:t>Nexus</a:t>
            </a:r>
            <a:r>
              <a:rPr lang="en-US" altLang="ja-JP" baseline="0" dirty="0" smtClean="0">
                <a:latin typeface="Meiryo"/>
                <a:ea typeface="Meiryo"/>
                <a:cs typeface="Meiryo"/>
                <a:sym typeface="Meiryo"/>
              </a:rPr>
              <a:t> 5</a:t>
            </a:r>
            <a:r>
              <a:rPr lang="ja-JP" altLang="en-US" baseline="0" dirty="0" smtClean="0">
                <a:latin typeface="Meiryo"/>
                <a:ea typeface="Meiryo"/>
                <a:cs typeface="Meiryo"/>
                <a:sym typeface="Meiryo"/>
              </a:rPr>
              <a:t>はほぼ同じ結果。</a:t>
            </a:r>
            <a:endParaRPr lang="ja" dirty="0">
              <a:latin typeface="Meiryo"/>
              <a:ea typeface="Meiryo"/>
              <a:cs typeface="Meiryo"/>
              <a:sym typeface="Meiryo"/>
            </a:endParaRPr>
          </a:p>
        </p:txBody>
      </p:sp>
    </p:spTree>
    <p:extLst>
      <p:ext uri="{BB962C8B-B14F-4D97-AF65-F5344CB8AC3E}">
        <p14:creationId xmlns:p14="http://schemas.microsoft.com/office/powerpoint/2010/main" val="2556929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709932" y="4861442"/>
            <a:ext cx="5679439" cy="1162275"/>
          </a:xfrm>
          <a:prstGeom prst="rect">
            <a:avLst/>
          </a:prstGeom>
        </p:spPr>
        <p:txBody>
          <a:bodyPr lIns="95457" tIns="95457" rIns="95457" bIns="95457" anchor="t" anchorCtr="0">
            <a:spAutoFit/>
          </a:bodyPr>
          <a:lstStyle/>
          <a:p>
            <a:pPr>
              <a:spcBef>
                <a:spcPts val="0"/>
              </a:spcBef>
            </a:pPr>
            <a:r>
              <a:rPr lang="ja-JP" altLang="en-US" sz="1200" dirty="0">
                <a:solidFill>
                  <a:srgbClr val="333333"/>
                </a:solidFill>
                <a:latin typeface="Meiryo"/>
                <a:ea typeface="Meiryo"/>
                <a:cs typeface="Meiryo"/>
                <a:sym typeface="Meiryo"/>
              </a:rPr>
              <a:t>ゲーム風</a:t>
            </a:r>
            <a:r>
              <a:rPr lang="ja" altLang="ja-JP" sz="1200" dirty="0">
                <a:solidFill>
                  <a:srgbClr val="333333"/>
                </a:solidFill>
                <a:latin typeface="Meiryo"/>
                <a:ea typeface="Meiryo"/>
                <a:cs typeface="Meiryo"/>
                <a:sym typeface="Meiryo"/>
              </a:rPr>
              <a:t>アプリ</a:t>
            </a:r>
            <a:r>
              <a:rPr lang="ja-JP" altLang="en-US" sz="1200" dirty="0" err="1">
                <a:solidFill>
                  <a:srgbClr val="333333"/>
                </a:solidFill>
                <a:latin typeface="Meiryo"/>
                <a:ea typeface="Meiryo"/>
                <a:cs typeface="Meiryo"/>
                <a:sym typeface="Meiryo"/>
              </a:rPr>
              <a:t>のほ</a:t>
            </a:r>
            <a:r>
              <a:rPr lang="ja-JP" altLang="en-US" sz="1200" dirty="0" smtClean="0">
                <a:solidFill>
                  <a:srgbClr val="333333"/>
                </a:solidFill>
                <a:latin typeface="Meiryo"/>
                <a:ea typeface="Meiryo"/>
                <a:cs typeface="Meiryo"/>
                <a:sym typeface="Meiryo"/>
              </a:rPr>
              <a:t>うで測定した結果です。</a:t>
            </a:r>
          </a:p>
          <a:p>
            <a:pPr>
              <a:spcBef>
                <a:spcPts val="0"/>
              </a:spcBef>
            </a:pPr>
            <a:r>
              <a:rPr lang="ja-JP" altLang="en-US" sz="1200" dirty="0" smtClean="0">
                <a:solidFill>
                  <a:srgbClr val="333333"/>
                </a:solidFill>
                <a:latin typeface="Meiryo"/>
                <a:ea typeface="Meiryo"/>
                <a:cs typeface="Meiryo"/>
                <a:sym typeface="Meiryo"/>
              </a:rPr>
              <a:t>こちら</a:t>
            </a:r>
            <a:r>
              <a:rPr lang="ja-JP" altLang="en-US" sz="1200" dirty="0">
                <a:solidFill>
                  <a:srgbClr val="333333"/>
                </a:solidFill>
                <a:latin typeface="Meiryo"/>
                <a:ea typeface="Meiryo"/>
                <a:cs typeface="Meiryo"/>
                <a:sym typeface="Meiryo"/>
              </a:rPr>
              <a:t>のほうが、より実際のゲームアプリに近い結果を示していると</a:t>
            </a:r>
            <a:r>
              <a:rPr lang="ja-JP" altLang="en-US" sz="1200" dirty="0" smtClean="0">
                <a:solidFill>
                  <a:srgbClr val="333333"/>
                </a:solidFill>
                <a:latin typeface="Meiryo"/>
                <a:ea typeface="Meiryo"/>
                <a:cs typeface="Meiryo"/>
                <a:sym typeface="Meiryo"/>
              </a:rPr>
              <a:t>言えるでしょう。</a:t>
            </a:r>
            <a:endParaRPr lang="en-US" altLang="ja" sz="1200" dirty="0" smtClean="0">
              <a:latin typeface="Meiryo"/>
              <a:ea typeface="Meiryo"/>
              <a:cs typeface="Meiryo"/>
              <a:sym typeface="Meiryo"/>
            </a:endParaRPr>
          </a:p>
          <a:p>
            <a:pPr>
              <a:spcBef>
                <a:spcPts val="0"/>
              </a:spcBef>
            </a:pPr>
            <a:r>
              <a:rPr lang="en-US" altLang="ja" sz="1200" dirty="0" smtClean="0">
                <a:latin typeface="Meiryo"/>
                <a:ea typeface="Meiryo"/>
                <a:cs typeface="Meiryo"/>
                <a:sym typeface="Meiryo"/>
              </a:rPr>
              <a:t>iPhone 5</a:t>
            </a:r>
            <a:r>
              <a:rPr lang="ja-JP" altLang="en-US" sz="1200" dirty="0" smtClean="0">
                <a:latin typeface="Meiryo"/>
                <a:ea typeface="Meiryo"/>
                <a:cs typeface="Meiryo"/>
                <a:sym typeface="Meiryo"/>
              </a:rPr>
              <a:t>が非常によい結果を示していて、逆に</a:t>
            </a:r>
            <a:r>
              <a:rPr lang="en-US" altLang="ja-JP" sz="1200" dirty="0" smtClean="0">
                <a:latin typeface="Meiryo"/>
                <a:ea typeface="Meiryo"/>
                <a:cs typeface="Meiryo"/>
                <a:sym typeface="Meiryo"/>
              </a:rPr>
              <a:t>Nexus 5</a:t>
            </a:r>
            <a:r>
              <a:rPr lang="ja-JP" altLang="en-US" sz="1200" dirty="0" err="1" smtClean="0">
                <a:latin typeface="Meiryo"/>
                <a:ea typeface="Meiryo"/>
                <a:cs typeface="Meiryo"/>
                <a:sym typeface="Meiryo"/>
              </a:rPr>
              <a:t>のほうが</a:t>
            </a:r>
            <a:r>
              <a:rPr lang="ja-JP" altLang="en-US" sz="1200" dirty="0" smtClean="0">
                <a:latin typeface="Meiryo"/>
                <a:ea typeface="Meiryo"/>
                <a:cs typeface="Meiryo"/>
                <a:sym typeface="Meiryo"/>
              </a:rPr>
              <a:t>かなり低い結果が出ています。</a:t>
            </a:r>
            <a:endParaRPr lang="en-US" altLang="ja" sz="1200" dirty="0" smtClean="0">
              <a:latin typeface="Meiryo"/>
              <a:ea typeface="Meiryo"/>
              <a:cs typeface="Meiryo"/>
              <a:sym typeface="Meiryo"/>
            </a:endParaRPr>
          </a:p>
        </p:txBody>
      </p:sp>
    </p:spTree>
    <p:extLst>
      <p:ext uri="{BB962C8B-B14F-4D97-AF65-F5344CB8AC3E}">
        <p14:creationId xmlns:p14="http://schemas.microsoft.com/office/powerpoint/2010/main" val="886875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200" dirty="0">
                <a:solidFill>
                  <a:srgbClr val="333333"/>
                </a:solidFill>
                <a:latin typeface="Meiryo"/>
                <a:ea typeface="Meiryo"/>
                <a:cs typeface="Meiryo"/>
                <a:sym typeface="Meiryo"/>
              </a:rPr>
              <a:t>計測の条件によって、同じアプリでもこれだけの違いが</a:t>
            </a:r>
            <a:r>
              <a:rPr lang="ja-JP" altLang="en-US" sz="1200" dirty="0" smtClean="0">
                <a:solidFill>
                  <a:srgbClr val="333333"/>
                </a:solidFill>
                <a:latin typeface="Meiryo"/>
                <a:ea typeface="Meiryo"/>
                <a:cs typeface="Meiryo"/>
                <a:sym typeface="Meiryo"/>
              </a:rPr>
              <a:t>出ることがわかりました。</a:t>
            </a:r>
            <a:endParaRPr lang="ja-JP" altLang="en-US" sz="1200" dirty="0">
              <a:latin typeface="Meiryo"/>
              <a:ea typeface="Meiryo"/>
              <a:cs typeface="Meiryo"/>
              <a:sym typeface="Meiryo"/>
            </a:endParaRPr>
          </a:p>
          <a:p>
            <a:pPr defTabSz="954725">
              <a:defRPr/>
            </a:pPr>
            <a:r>
              <a:rPr lang="ja" altLang="ja-JP" sz="1200" dirty="0">
                <a:latin typeface="Meiryo"/>
                <a:ea typeface="Meiryo"/>
                <a:cs typeface="Meiryo"/>
                <a:sym typeface="Meiryo"/>
              </a:rPr>
              <a:t>実際、iPhone で開発していて、あとからAndroidにもっていくとパフォーマンスが出なくて苦労する、という話をお客さんから聞いたことが</a:t>
            </a:r>
            <a:r>
              <a:rPr lang="ja" altLang="ja-JP" sz="1200" dirty="0" smtClean="0">
                <a:latin typeface="Meiryo"/>
                <a:ea typeface="Meiryo"/>
                <a:cs typeface="Meiryo"/>
                <a:sym typeface="Meiryo"/>
              </a:rPr>
              <a:t>あ</a:t>
            </a:r>
            <a:r>
              <a:rPr lang="ja-JP" altLang="en-US" sz="1200" dirty="0" smtClean="0">
                <a:latin typeface="Meiryo"/>
                <a:ea typeface="Meiryo"/>
                <a:cs typeface="Meiryo"/>
                <a:sym typeface="Meiryo"/>
              </a:rPr>
              <a:t>ります</a:t>
            </a:r>
            <a:r>
              <a:rPr lang="ja" altLang="ja-JP" sz="1200" dirty="0" smtClean="0">
                <a:latin typeface="Meiryo"/>
                <a:ea typeface="Meiryo"/>
                <a:cs typeface="Meiryo"/>
                <a:sym typeface="Meiryo"/>
              </a:rPr>
              <a:t>。</a:t>
            </a:r>
            <a:endParaRPr lang="ja" altLang="ja-JP" sz="1200" dirty="0">
              <a:latin typeface="Meiryo"/>
              <a:ea typeface="Meiryo"/>
              <a:cs typeface="Meiryo"/>
              <a:sym typeface="Meiryo"/>
            </a:endParaRPr>
          </a:p>
          <a:p>
            <a:pPr>
              <a:buFont typeface="Wingdings" panose="05000000000000000000" pitchFamily="2" charset="2"/>
              <a:buNone/>
              <a:defRPr/>
            </a:pPr>
            <a:r>
              <a:rPr lang="ja-JP" altLang="en-US" sz="1200" dirty="0">
                <a:solidFill>
                  <a:srgbClr val="333333"/>
                </a:solidFill>
                <a:latin typeface="Meiryo"/>
                <a:ea typeface="Meiryo"/>
                <a:cs typeface="Meiryo"/>
                <a:sym typeface="Meiryo"/>
              </a:rPr>
              <a:t>特定のプラットフォーム、特定の機種</a:t>
            </a:r>
            <a:r>
              <a:rPr lang="ja" altLang="ja-JP" sz="1200" dirty="0">
                <a:solidFill>
                  <a:srgbClr val="333333"/>
                </a:solidFill>
                <a:latin typeface="Meiryo"/>
                <a:ea typeface="Meiryo"/>
                <a:cs typeface="Meiryo"/>
                <a:sym typeface="Meiryo"/>
              </a:rPr>
              <a:t> だけでパフォーマンスチェックしていると、手戻り発生の可能性</a:t>
            </a:r>
            <a:r>
              <a:rPr lang="ja-JP" altLang="en-US" sz="1200" dirty="0">
                <a:solidFill>
                  <a:srgbClr val="333333"/>
                </a:solidFill>
                <a:latin typeface="Meiryo"/>
                <a:ea typeface="Meiryo"/>
                <a:cs typeface="Meiryo"/>
                <a:sym typeface="Meiryo"/>
              </a:rPr>
              <a:t>が高まります。</a:t>
            </a:r>
            <a:endParaRPr kumimoji="1" lang="ja-JP" altLang="en-US" sz="1200" dirty="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32</a:t>
            </a:fld>
            <a:endParaRPr lang="ja-JP" altLang="en-US"/>
          </a:p>
        </p:txBody>
      </p:sp>
    </p:spTree>
    <p:extLst>
      <p:ext uri="{BB962C8B-B14F-4D97-AF65-F5344CB8AC3E}">
        <p14:creationId xmlns:p14="http://schemas.microsoft.com/office/powerpoint/2010/main" val="3350463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4" name="Shape 224"/>
          <p:cNvSpPr txBox="1">
            <a:spLocks noGrp="1"/>
          </p:cNvSpPr>
          <p:nvPr>
            <p:ph type="body" idx="1"/>
          </p:nvPr>
        </p:nvSpPr>
        <p:spPr>
          <a:xfrm>
            <a:off x="709932" y="4861442"/>
            <a:ext cx="5679439" cy="2224104"/>
          </a:xfrm>
          <a:prstGeom prst="rect">
            <a:avLst/>
          </a:prstGeom>
        </p:spPr>
        <p:txBody>
          <a:bodyPr lIns="95457" tIns="95457" rIns="95457" bIns="95457" anchor="t" anchorCtr="0">
            <a:spAutoFit/>
          </a:bodyPr>
          <a:lstStyle/>
          <a:p>
            <a:pPr defTabSz="954725">
              <a:spcBef>
                <a:spcPts val="0"/>
              </a:spcBef>
              <a:defRPr/>
            </a:pPr>
            <a:r>
              <a:rPr lang="en-US" altLang="ja-JP" sz="1200" dirty="0" smtClean="0">
                <a:latin typeface="Meiryo"/>
                <a:ea typeface="Meiryo"/>
                <a:cs typeface="Meiryo"/>
                <a:sym typeface="Meiryo"/>
              </a:rPr>
              <a:t>Cocos v2</a:t>
            </a:r>
            <a:r>
              <a:rPr lang="ja-JP" altLang="en-US" sz="1200" dirty="0" smtClean="0">
                <a:latin typeface="Meiryo"/>
                <a:ea typeface="Meiryo"/>
                <a:cs typeface="Meiryo"/>
                <a:sym typeface="Meiryo"/>
              </a:rPr>
              <a:t>と</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の描画性能差の計測結果です。</a:t>
            </a:r>
            <a:endParaRPr lang="ja-JP" altLang="en-US" sz="1200" dirty="0">
              <a:solidFill>
                <a:srgbClr val="333333"/>
              </a:solidFill>
              <a:latin typeface="Meiryo"/>
              <a:ea typeface="Meiryo"/>
              <a:cs typeface="Meiryo"/>
              <a:sym typeface="Meiryo"/>
            </a:endParaRPr>
          </a:p>
          <a:p>
            <a:pPr>
              <a:spcBef>
                <a:spcPts val="0"/>
              </a:spcBef>
            </a:pPr>
            <a:r>
              <a:rPr lang="ja" altLang="ja-JP" sz="1200" dirty="0">
                <a:solidFill>
                  <a:srgbClr val="333333"/>
                </a:solidFill>
                <a:latin typeface="Meiryo"/>
                <a:ea typeface="Meiryo"/>
                <a:cs typeface="Meiryo"/>
                <a:sym typeface="Meiryo"/>
              </a:rPr>
              <a:t>基本的なスプライト描画負荷テストアプリ</a:t>
            </a:r>
            <a:r>
              <a:rPr lang="ja-JP" altLang="en-US" sz="1200" dirty="0">
                <a:latin typeface="Meiryo"/>
                <a:ea typeface="Meiryo"/>
                <a:cs typeface="Meiryo"/>
                <a:sym typeface="Meiryo"/>
              </a:rPr>
              <a:t>を使って、</a:t>
            </a:r>
            <a:r>
              <a:rPr lang="en-US" altLang="ja-JP" sz="1200" dirty="0" smtClean="0">
                <a:latin typeface="Meiryo"/>
                <a:ea typeface="Meiryo"/>
                <a:cs typeface="Meiryo"/>
                <a:sym typeface="Meiryo"/>
              </a:rPr>
              <a:t>v2</a:t>
            </a:r>
            <a:r>
              <a:rPr lang="ja-JP" altLang="en-US" sz="1200" dirty="0" smtClean="0">
                <a:latin typeface="Meiryo"/>
                <a:ea typeface="Meiryo"/>
                <a:cs typeface="Meiryo"/>
                <a:sym typeface="Meiryo"/>
              </a:rPr>
              <a:t>ではバッチなし、</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は自動バッチという条件。</a:t>
            </a:r>
            <a:endParaRPr lang="en-US" altLang="ja-JP" sz="1200" dirty="0" smtClean="0">
              <a:latin typeface="Meiryo"/>
              <a:ea typeface="Meiryo"/>
              <a:cs typeface="Meiryo"/>
              <a:sym typeface="Meiryo"/>
            </a:endParaRPr>
          </a:p>
          <a:p>
            <a:pPr>
              <a:spcBef>
                <a:spcPts val="0"/>
              </a:spcBef>
            </a:pPr>
            <a:endParaRPr lang="ja-JP" altLang="en-US" sz="1200" dirty="0" smtClean="0">
              <a:latin typeface="Meiryo"/>
              <a:ea typeface="Meiryo"/>
              <a:cs typeface="Meiryo"/>
              <a:sym typeface="Meiryo"/>
            </a:endParaRPr>
          </a:p>
          <a:p>
            <a:pPr defTabSz="954725">
              <a:spcBef>
                <a:spcPts val="0"/>
              </a:spcBef>
              <a:defRPr/>
            </a:pPr>
            <a:r>
              <a:rPr lang="ja" altLang="ja-JP" sz="1200" dirty="0" smtClean="0">
                <a:latin typeface="Meiryo"/>
                <a:ea typeface="Meiryo"/>
                <a:cs typeface="Meiryo"/>
                <a:sym typeface="Meiryo"/>
              </a:rPr>
              <a:t>Nexus 5では、Cocos v3のほうが</a:t>
            </a:r>
            <a:r>
              <a:rPr lang="ja-JP" altLang="en-US" sz="1200" dirty="0" smtClean="0">
                <a:latin typeface="Meiryo"/>
                <a:ea typeface="Meiryo"/>
                <a:cs typeface="Meiryo"/>
                <a:sym typeface="Meiryo"/>
              </a:rPr>
              <a:t>圧倒的に</a:t>
            </a:r>
            <a:r>
              <a:rPr lang="ja" altLang="ja-JP" sz="1200" dirty="0" smtClean="0">
                <a:latin typeface="Meiryo"/>
                <a:ea typeface="Meiryo"/>
                <a:cs typeface="Meiryo"/>
                <a:sym typeface="Meiryo"/>
              </a:rPr>
              <a:t>パフォーマンスが高い</a:t>
            </a:r>
            <a:r>
              <a:rPr lang="ja-JP" altLang="en-US" sz="1200" dirty="0" smtClean="0">
                <a:latin typeface="Meiryo"/>
                <a:ea typeface="Meiryo"/>
                <a:cs typeface="Meiryo"/>
                <a:sym typeface="Meiryo"/>
              </a:rPr>
              <a:t>という結果。これは、バッチの効果と考えられます。</a:t>
            </a:r>
          </a:p>
          <a:p>
            <a:pPr defTabSz="954725">
              <a:spcBef>
                <a:spcPts val="0"/>
              </a:spcBef>
              <a:defRPr/>
            </a:pPr>
            <a:endParaRPr lang="ja-JP" altLang="en-US" sz="1200" dirty="0" smtClean="0">
              <a:latin typeface="Meiryo"/>
              <a:ea typeface="Meiryo"/>
              <a:cs typeface="Meiryo"/>
              <a:sym typeface="Meiryo"/>
            </a:endParaRPr>
          </a:p>
          <a:p>
            <a:pPr defTabSz="954725">
              <a:spcBef>
                <a:spcPts val="0"/>
              </a:spcBef>
              <a:defRPr/>
            </a:pPr>
            <a:r>
              <a:rPr lang="ja-JP" altLang="en-US" sz="1200" dirty="0" smtClean="0">
                <a:latin typeface="Meiryo"/>
                <a:ea typeface="Meiryo"/>
                <a:cs typeface="Meiryo"/>
                <a:sym typeface="Meiryo"/>
              </a:rPr>
              <a:t>ところが、</a:t>
            </a:r>
            <a:r>
              <a:rPr lang="ja" altLang="ja-JP" sz="1200" dirty="0" smtClean="0">
                <a:latin typeface="Meiryo"/>
                <a:ea typeface="Meiryo"/>
                <a:cs typeface="Meiryo"/>
                <a:sym typeface="Meiryo"/>
              </a:rPr>
              <a:t>iPhone 5では、</a:t>
            </a:r>
            <a:r>
              <a:rPr lang="en-US" altLang="ja" sz="1200" dirty="0" smtClean="0">
                <a:latin typeface="Meiryo"/>
                <a:ea typeface="Meiryo"/>
                <a:cs typeface="Meiryo"/>
                <a:sym typeface="Meiryo"/>
              </a:rPr>
              <a:t>v2</a:t>
            </a:r>
            <a:r>
              <a:rPr lang="ja-JP" altLang="en-US" sz="1200" dirty="0" smtClean="0">
                <a:latin typeface="Meiryo"/>
                <a:ea typeface="Meiryo"/>
                <a:cs typeface="Meiryo"/>
                <a:sym typeface="Meiryo"/>
              </a:rPr>
              <a:t>の</a:t>
            </a:r>
            <a:r>
              <a:rPr lang="ja" altLang="ja-JP" sz="1200" dirty="0" smtClean="0">
                <a:latin typeface="Meiryo"/>
                <a:ea typeface="Meiryo"/>
                <a:cs typeface="Meiryo"/>
                <a:sym typeface="Meiryo"/>
              </a:rPr>
              <a:t>バッチなしでもかなり高いパフォーマンスを出してい</a:t>
            </a:r>
            <a:r>
              <a:rPr lang="ja-JP" altLang="en-US" sz="1200" dirty="0" smtClean="0">
                <a:latin typeface="Meiryo"/>
                <a:ea typeface="Meiryo"/>
                <a:cs typeface="Meiryo"/>
                <a:sym typeface="Meiryo"/>
              </a:rPr>
              <a:t>ます。</a:t>
            </a:r>
            <a:endParaRPr lang="ja" altLang="ja-JP" sz="1200" dirty="0" smtClean="0">
              <a:latin typeface="Meiryo"/>
              <a:ea typeface="Meiryo"/>
              <a:cs typeface="Meiryo"/>
              <a:sym typeface="Meiryo"/>
            </a:endParaRPr>
          </a:p>
          <a:p>
            <a:pPr>
              <a:spcBef>
                <a:spcPts val="0"/>
              </a:spcBef>
            </a:pPr>
            <a:r>
              <a:rPr lang="ja" sz="1200" dirty="0" smtClean="0">
                <a:latin typeface="Meiryo"/>
                <a:ea typeface="Meiryo"/>
                <a:cs typeface="Meiryo"/>
                <a:sym typeface="Meiryo"/>
              </a:rPr>
              <a:t>これ</a:t>
            </a:r>
            <a:r>
              <a:rPr lang="ja" sz="1200" dirty="0">
                <a:latin typeface="Meiryo"/>
                <a:ea typeface="Meiryo"/>
                <a:cs typeface="Meiryo"/>
                <a:sym typeface="Meiryo"/>
              </a:rPr>
              <a:t>は、Power VRのタイルベース遅延レンダリング（TBDR）が効いているからだ</a:t>
            </a:r>
            <a:r>
              <a:rPr lang="ja" sz="1200" dirty="0" smtClean="0">
                <a:latin typeface="Meiryo"/>
                <a:ea typeface="Meiryo"/>
                <a:cs typeface="Meiryo"/>
                <a:sym typeface="Meiryo"/>
              </a:rPr>
              <a:t>と</a:t>
            </a:r>
            <a:r>
              <a:rPr lang="ja-JP" altLang="en-US" sz="1200" dirty="0" smtClean="0">
                <a:latin typeface="Meiryo"/>
                <a:ea typeface="Meiryo"/>
                <a:cs typeface="Meiryo"/>
                <a:sym typeface="Meiryo"/>
              </a:rPr>
              <a:t>考えられます</a:t>
            </a:r>
            <a:r>
              <a:rPr lang="ja" sz="1200" dirty="0" smtClean="0">
                <a:latin typeface="Meiryo"/>
                <a:ea typeface="Meiryo"/>
                <a:cs typeface="Meiryo"/>
                <a:sym typeface="Meiryo"/>
              </a:rPr>
              <a:t>。</a:t>
            </a:r>
            <a:endParaRPr lang="ja" sz="1200" dirty="0">
              <a:latin typeface="Meiryo"/>
              <a:ea typeface="Meiryo"/>
              <a:cs typeface="Meiryo"/>
              <a:sym typeface="Meiryo"/>
            </a:endParaRPr>
          </a:p>
        </p:txBody>
      </p:sp>
    </p:spTree>
    <p:extLst>
      <p:ext uri="{BB962C8B-B14F-4D97-AF65-F5344CB8AC3E}">
        <p14:creationId xmlns:p14="http://schemas.microsoft.com/office/powerpoint/2010/main" val="752477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709932" y="4861440"/>
            <a:ext cx="5679439" cy="1300774"/>
          </a:xfrm>
          <a:prstGeom prst="rect">
            <a:avLst/>
          </a:prstGeom>
        </p:spPr>
        <p:txBody>
          <a:bodyPr lIns="95457" tIns="95457" rIns="95457" bIns="95457" anchor="t" anchorCtr="0">
            <a:spAutoFit/>
          </a:bodyPr>
          <a:lstStyle/>
          <a:p>
            <a:pPr defTabSz="954725">
              <a:spcBef>
                <a:spcPts val="0"/>
              </a:spcBef>
              <a:defRPr/>
            </a:pPr>
            <a:r>
              <a:rPr lang="en-US" altLang="ja-JP" sz="1200" dirty="0" err="1" smtClean="0">
                <a:latin typeface="Meiryo"/>
                <a:ea typeface="Meiryo"/>
                <a:cs typeface="Meiryo"/>
                <a:sym typeface="Meiryo"/>
              </a:rPr>
              <a:t>Cocos</a:t>
            </a:r>
            <a:r>
              <a:rPr lang="en-US" altLang="ja-JP" sz="1200" dirty="0" smtClean="0">
                <a:latin typeface="Meiryo"/>
                <a:ea typeface="Meiryo"/>
                <a:cs typeface="Meiryo"/>
                <a:sym typeface="Meiryo"/>
              </a:rPr>
              <a:t> v2</a:t>
            </a:r>
            <a:r>
              <a:rPr lang="ja-JP" altLang="en-US" sz="1200" dirty="0" smtClean="0">
                <a:latin typeface="Meiryo"/>
                <a:ea typeface="Meiryo"/>
                <a:cs typeface="Meiryo"/>
                <a:sym typeface="Meiryo"/>
              </a:rPr>
              <a:t>と</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の描画性能差の計測の続き、</a:t>
            </a:r>
            <a:r>
              <a:rPr lang="ja-JP" altLang="en-US" sz="1200" dirty="0">
                <a:solidFill>
                  <a:srgbClr val="333333"/>
                </a:solidFill>
                <a:latin typeface="Meiryo"/>
                <a:ea typeface="Meiryo"/>
                <a:cs typeface="Meiryo"/>
                <a:sym typeface="Meiryo"/>
              </a:rPr>
              <a:t>ゲーム風</a:t>
            </a:r>
            <a:r>
              <a:rPr lang="ja" altLang="ja-JP" sz="1200" dirty="0">
                <a:solidFill>
                  <a:srgbClr val="333333"/>
                </a:solidFill>
                <a:latin typeface="Meiryo"/>
                <a:ea typeface="Meiryo"/>
                <a:cs typeface="Meiryo"/>
                <a:sym typeface="Meiryo"/>
              </a:rPr>
              <a:t>アプリ</a:t>
            </a:r>
            <a:r>
              <a:rPr lang="ja-JP" altLang="en-US" sz="1200" dirty="0" smtClean="0">
                <a:solidFill>
                  <a:srgbClr val="333333"/>
                </a:solidFill>
                <a:latin typeface="Meiryo"/>
                <a:ea typeface="Meiryo"/>
                <a:cs typeface="Meiryo"/>
                <a:sym typeface="Meiryo"/>
              </a:rPr>
              <a:t>の測定結果です。</a:t>
            </a:r>
            <a:endParaRPr lang="ja-JP" altLang="en-US" sz="1200" dirty="0">
              <a:solidFill>
                <a:srgbClr val="333333"/>
              </a:solidFill>
              <a:latin typeface="Meiryo"/>
              <a:ea typeface="Meiryo"/>
              <a:cs typeface="Meiryo"/>
              <a:sym typeface="Meiryo"/>
            </a:endParaRPr>
          </a:p>
          <a:p>
            <a:pPr>
              <a:spcBef>
                <a:spcPts val="0"/>
              </a:spcBef>
            </a:pPr>
            <a:r>
              <a:rPr lang="ja-JP" altLang="en-US" sz="1200" dirty="0">
                <a:solidFill>
                  <a:srgbClr val="333333"/>
                </a:solidFill>
                <a:latin typeface="Meiryo"/>
                <a:ea typeface="Meiryo"/>
                <a:cs typeface="Meiryo"/>
                <a:sym typeface="Meiryo"/>
              </a:rPr>
              <a:t>前回と同様、</a:t>
            </a:r>
            <a:r>
              <a:rPr lang="en-US" altLang="ja-JP" sz="1200" dirty="0">
                <a:solidFill>
                  <a:srgbClr val="333333"/>
                </a:solidFill>
                <a:latin typeface="Meiryo"/>
                <a:ea typeface="Meiryo"/>
                <a:cs typeface="Meiryo"/>
                <a:sym typeface="Meiryo"/>
              </a:rPr>
              <a:t>v2</a:t>
            </a:r>
            <a:r>
              <a:rPr lang="ja-JP" altLang="en-US" sz="1200" dirty="0">
                <a:solidFill>
                  <a:srgbClr val="333333"/>
                </a:solidFill>
                <a:latin typeface="Meiryo"/>
                <a:ea typeface="Meiryo"/>
                <a:cs typeface="Meiryo"/>
                <a:sym typeface="Meiryo"/>
              </a:rPr>
              <a:t>は</a:t>
            </a:r>
            <a:r>
              <a:rPr lang="ja-JP" altLang="en-US" sz="1200" dirty="0" smtClean="0">
                <a:latin typeface="Meiryo"/>
                <a:ea typeface="Meiryo"/>
                <a:cs typeface="Meiryo"/>
                <a:sym typeface="Meiryo"/>
              </a:rPr>
              <a:t>バッチなし、</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は自動バッチという条件です。</a:t>
            </a:r>
          </a:p>
          <a:p>
            <a:pPr>
              <a:spcBef>
                <a:spcPts val="0"/>
              </a:spcBef>
            </a:pPr>
            <a:endParaRPr lang="ja-JP" altLang="en-US" sz="1200" dirty="0" smtClean="0">
              <a:latin typeface="Meiryo"/>
              <a:ea typeface="Meiryo"/>
              <a:cs typeface="Meiryo"/>
              <a:sym typeface="Meiryo"/>
            </a:endParaRPr>
          </a:p>
          <a:p>
            <a:pPr>
              <a:spcBef>
                <a:spcPts val="0"/>
              </a:spcBef>
            </a:pPr>
            <a:r>
              <a:rPr lang="en-US" altLang="ja-JP" sz="1200" dirty="0" smtClean="0">
                <a:latin typeface="Meiryo"/>
                <a:ea typeface="Meiryo"/>
                <a:cs typeface="Meiryo"/>
                <a:sym typeface="Meiryo"/>
              </a:rPr>
              <a:t>iPhone 5</a:t>
            </a:r>
            <a:r>
              <a:rPr lang="ja-JP" altLang="en-US" sz="1200" dirty="0" smtClean="0">
                <a:latin typeface="Meiryo"/>
                <a:ea typeface="Meiryo"/>
                <a:cs typeface="Meiryo"/>
                <a:sym typeface="Meiryo"/>
              </a:rPr>
              <a:t>はバッチなしでも充分な好成績でしたが、今度はバッチなしが自動バッチを上回るという結果に。</a:t>
            </a:r>
          </a:p>
          <a:p>
            <a:pPr>
              <a:spcBef>
                <a:spcPts val="0"/>
              </a:spcBef>
            </a:pPr>
            <a:r>
              <a:rPr lang="en-US" altLang="ja-JP" sz="1200" dirty="0" smtClean="0">
                <a:latin typeface="Meiryo"/>
                <a:ea typeface="Meiryo"/>
                <a:cs typeface="Meiryo"/>
                <a:sym typeface="Meiryo"/>
              </a:rPr>
              <a:t>Nexus</a:t>
            </a:r>
            <a:r>
              <a:rPr lang="en-US" altLang="ja-JP" sz="1200" baseline="0" dirty="0" smtClean="0">
                <a:latin typeface="Meiryo"/>
                <a:ea typeface="Meiryo"/>
                <a:cs typeface="Meiryo"/>
                <a:sym typeface="Meiryo"/>
              </a:rPr>
              <a:t> 5</a:t>
            </a:r>
            <a:r>
              <a:rPr lang="ja-JP" altLang="en-US" sz="1200" baseline="0" dirty="0" smtClean="0">
                <a:latin typeface="Meiryo"/>
                <a:ea typeface="Meiryo"/>
                <a:cs typeface="Meiryo"/>
                <a:sym typeface="Meiryo"/>
              </a:rPr>
              <a:t>のほうも、さきほどよりは差が小さい。</a:t>
            </a:r>
            <a:endParaRPr lang="ja-JP" altLang="en-US" sz="1200" dirty="0" smtClean="0">
              <a:latin typeface="Meiryo"/>
              <a:ea typeface="Meiryo"/>
              <a:cs typeface="Meiryo"/>
              <a:sym typeface="Meiryo"/>
            </a:endParaRPr>
          </a:p>
        </p:txBody>
      </p:sp>
    </p:spTree>
    <p:extLst>
      <p:ext uri="{BB962C8B-B14F-4D97-AF65-F5344CB8AC3E}">
        <p14:creationId xmlns:p14="http://schemas.microsoft.com/office/powerpoint/2010/main" val="604162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9932" y="4861443"/>
            <a:ext cx="5679439" cy="931442"/>
          </a:xfrm>
          <a:prstGeom prst="rect">
            <a:avLst/>
          </a:prstGeom>
        </p:spPr>
        <p:txBody>
          <a:bodyPr lIns="95457" tIns="95457" rIns="95457" bIns="95457" anchor="t" anchorCtr="0">
            <a:spAutoFit/>
          </a:bodyPr>
          <a:lstStyle/>
          <a:p>
            <a:pPr defTabSz="954725">
              <a:spcBef>
                <a:spcPts val="0"/>
              </a:spcBef>
              <a:defRPr/>
            </a:pPr>
            <a:r>
              <a:rPr lang="en-US" altLang="ja-JP" sz="1200" dirty="0" smtClean="0">
                <a:latin typeface="Meiryo"/>
                <a:ea typeface="Meiryo"/>
                <a:cs typeface="Meiryo"/>
                <a:sym typeface="Meiryo"/>
              </a:rPr>
              <a:t>Cocos v2</a:t>
            </a:r>
            <a:r>
              <a:rPr lang="ja-JP" altLang="en-US" sz="1200" dirty="0" smtClean="0">
                <a:latin typeface="Meiryo"/>
                <a:ea typeface="Meiryo"/>
                <a:cs typeface="Meiryo"/>
                <a:sym typeface="Meiryo"/>
              </a:rPr>
              <a:t>と</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の描画性能差の計測の続きです。</a:t>
            </a:r>
            <a:r>
              <a:rPr lang="ja-JP" altLang="en-US" sz="1200" dirty="0">
                <a:solidFill>
                  <a:srgbClr val="333333"/>
                </a:solidFill>
                <a:latin typeface="Meiryo"/>
                <a:ea typeface="Meiryo"/>
                <a:cs typeface="Meiryo"/>
                <a:sym typeface="Meiryo"/>
              </a:rPr>
              <a:t>ゲーム風</a:t>
            </a:r>
            <a:r>
              <a:rPr lang="ja" altLang="ja-JP" sz="1200" dirty="0">
                <a:solidFill>
                  <a:srgbClr val="333333"/>
                </a:solidFill>
                <a:latin typeface="Meiryo"/>
                <a:ea typeface="Meiryo"/>
                <a:cs typeface="Meiryo"/>
                <a:sym typeface="Meiryo"/>
              </a:rPr>
              <a:t>アプリ</a:t>
            </a:r>
            <a:r>
              <a:rPr lang="ja-JP" altLang="en-US" sz="1200" dirty="0">
                <a:solidFill>
                  <a:srgbClr val="333333"/>
                </a:solidFill>
                <a:latin typeface="Meiryo"/>
                <a:ea typeface="Meiryo"/>
                <a:cs typeface="Meiryo"/>
                <a:sym typeface="Meiryo"/>
              </a:rPr>
              <a:t>のほうで、測定。</a:t>
            </a:r>
          </a:p>
          <a:p>
            <a:pPr>
              <a:spcBef>
                <a:spcPts val="0"/>
              </a:spcBef>
            </a:pPr>
            <a:r>
              <a:rPr lang="ja-JP" altLang="en-US" sz="1200" dirty="0">
                <a:solidFill>
                  <a:srgbClr val="333333"/>
                </a:solidFill>
                <a:latin typeface="Meiryo"/>
                <a:ea typeface="Meiryo"/>
                <a:cs typeface="Meiryo"/>
                <a:sym typeface="Meiryo"/>
              </a:rPr>
              <a:t>前回と変わって、</a:t>
            </a:r>
            <a:r>
              <a:rPr lang="en-US" altLang="ja-JP" sz="1200" dirty="0">
                <a:solidFill>
                  <a:srgbClr val="333333"/>
                </a:solidFill>
                <a:latin typeface="Meiryo"/>
                <a:ea typeface="Meiryo"/>
                <a:cs typeface="Meiryo"/>
                <a:sym typeface="Meiryo"/>
              </a:rPr>
              <a:t>v2</a:t>
            </a:r>
            <a:r>
              <a:rPr lang="ja-JP" altLang="en-US" sz="1200" dirty="0">
                <a:solidFill>
                  <a:srgbClr val="333333"/>
                </a:solidFill>
                <a:latin typeface="Meiryo"/>
                <a:ea typeface="Meiryo"/>
                <a:cs typeface="Meiryo"/>
                <a:sym typeface="Meiryo"/>
              </a:rPr>
              <a:t>は</a:t>
            </a:r>
            <a:r>
              <a:rPr lang="ja-JP" altLang="en-US" sz="1200" dirty="0" smtClean="0">
                <a:latin typeface="Meiryo"/>
                <a:ea typeface="Meiryo"/>
                <a:cs typeface="Meiryo"/>
                <a:sym typeface="Meiryo"/>
              </a:rPr>
              <a:t>バッチあり、</a:t>
            </a:r>
            <a:r>
              <a:rPr lang="en-US" altLang="ja-JP" sz="1200" dirty="0" smtClean="0">
                <a:latin typeface="Meiryo"/>
                <a:ea typeface="Meiryo"/>
                <a:cs typeface="Meiryo"/>
                <a:sym typeface="Meiryo"/>
              </a:rPr>
              <a:t>v3</a:t>
            </a:r>
            <a:r>
              <a:rPr lang="ja-JP" altLang="en-US" sz="1200" dirty="0" smtClean="0">
                <a:latin typeface="Meiryo"/>
                <a:ea typeface="Meiryo"/>
                <a:cs typeface="Meiryo"/>
                <a:sym typeface="Meiryo"/>
              </a:rPr>
              <a:t>は自動バッチという条件。</a:t>
            </a:r>
          </a:p>
          <a:p>
            <a:pPr>
              <a:spcBef>
                <a:spcPts val="0"/>
              </a:spcBef>
            </a:pPr>
            <a:endParaRPr lang="ja" sz="1200" dirty="0">
              <a:latin typeface="Meiryo"/>
              <a:ea typeface="Meiryo"/>
              <a:cs typeface="Meiryo"/>
              <a:sym typeface="Meiryo"/>
            </a:endParaRPr>
          </a:p>
        </p:txBody>
      </p:sp>
    </p:spTree>
    <p:extLst>
      <p:ext uri="{BB962C8B-B14F-4D97-AF65-F5344CB8AC3E}">
        <p14:creationId xmlns:p14="http://schemas.microsoft.com/office/powerpoint/2010/main" val="3906449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 altLang="ja-JP" sz="1200" dirty="0">
                <a:latin typeface="Meiryo" pitchFamily="50" charset="-128"/>
                <a:ea typeface="Meiryo" pitchFamily="50" charset="-128"/>
                <a:cs typeface="Meiryo"/>
                <a:sym typeface="Meiryo"/>
              </a:rPr>
              <a:t>Cocos v2とv3</a:t>
            </a:r>
            <a:r>
              <a:rPr lang="ja" altLang="en-US" sz="1200" dirty="0">
                <a:latin typeface="Meiryo" pitchFamily="50" charset="-128"/>
                <a:ea typeface="Meiryo" pitchFamily="50" charset="-128"/>
                <a:cs typeface="Meiryo"/>
                <a:sym typeface="Meiryo"/>
              </a:rPr>
              <a:t>の描画性能差</a:t>
            </a:r>
            <a:r>
              <a:rPr lang="ja-JP" altLang="en-US" sz="1200" dirty="0">
                <a:latin typeface="Meiryo" pitchFamily="50" charset="-128"/>
                <a:ea typeface="Meiryo" pitchFamily="50" charset="-128"/>
                <a:cs typeface="Meiryo"/>
                <a:sym typeface="Meiryo"/>
              </a:rPr>
              <a:t>を見てきました。</a:t>
            </a:r>
          </a:p>
          <a:p>
            <a:pPr defTabSz="954725">
              <a:defRPr/>
            </a:pPr>
            <a:r>
              <a:rPr lang="ja-JP" altLang="en-US" sz="1200" dirty="0">
                <a:latin typeface="Meiryo" pitchFamily="50" charset="-128"/>
                <a:ea typeface="Meiryo" pitchFamily="50" charset="-128"/>
                <a:cs typeface="Meiryo"/>
                <a:sym typeface="Meiryo"/>
              </a:rPr>
              <a:t>右の３つのグラフは、それぞれスケールが違うので、ひとつのグラフの中の比率だけを比べて見てください。</a:t>
            </a:r>
            <a:endParaRPr lang="ja-JP" altLang="en-US" sz="1200" dirty="0">
              <a:latin typeface="Meiryo" pitchFamily="50" charset="-128"/>
              <a:ea typeface="Meiryo" pitchFamily="50" charset="-128"/>
              <a:sym typeface="Meiryo"/>
            </a:endParaRPr>
          </a:p>
          <a:p>
            <a:pPr defTabSz="954725">
              <a:defRPr/>
            </a:pPr>
            <a:endParaRPr kumimoji="1" lang="ja-JP" altLang="en-US" sz="1200" dirty="0" smtClean="0">
              <a:latin typeface="Meiryo" pitchFamily="50" charset="-128"/>
              <a:ea typeface="Meiryo" pitchFamily="50" charset="-128"/>
            </a:endParaRPr>
          </a:p>
          <a:p>
            <a:pPr defTabSz="954725">
              <a:defRPr/>
            </a:pPr>
            <a:r>
              <a:rPr kumimoji="1" lang="ja-JP" altLang="en-US" sz="1200" dirty="0" smtClean="0">
                <a:latin typeface="Meiryo" pitchFamily="50" charset="-128"/>
                <a:ea typeface="Meiryo" pitchFamily="50" charset="-128"/>
              </a:rPr>
              <a:t>結論としては、</a:t>
            </a:r>
            <a:r>
              <a:rPr kumimoji="1" lang="en-US" altLang="ja-JP" sz="1200" dirty="0" smtClean="0">
                <a:latin typeface="Meiryo" pitchFamily="50" charset="-128"/>
                <a:ea typeface="Meiryo" pitchFamily="50" charset="-128"/>
              </a:rPr>
              <a:t>iPhone</a:t>
            </a:r>
            <a:r>
              <a:rPr kumimoji="1" lang="en-US" altLang="ja-JP" sz="1200" baseline="0" dirty="0" smtClean="0">
                <a:latin typeface="Meiryo" pitchFamily="50" charset="-128"/>
                <a:ea typeface="Meiryo" pitchFamily="50" charset="-128"/>
              </a:rPr>
              <a:t> 5</a:t>
            </a:r>
            <a:r>
              <a:rPr kumimoji="1" lang="ja-JP" altLang="en-US" sz="1200" baseline="0" dirty="0" smtClean="0">
                <a:latin typeface="Meiryo" pitchFamily="50" charset="-128"/>
                <a:ea typeface="Meiryo" pitchFamily="50" charset="-128"/>
              </a:rPr>
              <a:t>では、</a:t>
            </a:r>
            <a:r>
              <a:rPr kumimoji="1" lang="en-US" altLang="ja-JP" sz="1200" baseline="0" dirty="0" smtClean="0">
                <a:latin typeface="Meiryo" pitchFamily="50" charset="-128"/>
                <a:ea typeface="Meiryo" pitchFamily="50" charset="-128"/>
              </a:rPr>
              <a:t>GPU</a:t>
            </a:r>
            <a:r>
              <a:rPr kumimoji="1" lang="ja-JP" altLang="en-US" sz="1200" baseline="0" dirty="0" smtClean="0">
                <a:latin typeface="Meiryo" pitchFamily="50" charset="-128"/>
                <a:ea typeface="Meiryo" pitchFamily="50" charset="-128"/>
              </a:rPr>
              <a:t>である</a:t>
            </a:r>
            <a:r>
              <a:rPr kumimoji="1" lang="en-US" altLang="ja-JP" sz="1200" baseline="0" dirty="0" err="1" smtClean="0">
                <a:latin typeface="Meiryo" pitchFamily="50" charset="-128"/>
                <a:ea typeface="Meiryo" pitchFamily="50" charset="-128"/>
              </a:rPr>
              <a:t>PowerVR</a:t>
            </a:r>
            <a:r>
              <a:rPr kumimoji="1" lang="ja-JP" altLang="en-US" sz="1200" baseline="0" dirty="0" smtClean="0">
                <a:latin typeface="Meiryo" pitchFamily="50" charset="-128"/>
                <a:ea typeface="Meiryo" pitchFamily="50" charset="-128"/>
              </a:rPr>
              <a:t>の特性で、バッチなしでもかなり高い性能が出ることがわかりました。</a:t>
            </a:r>
          </a:p>
          <a:p>
            <a:pPr defTabSz="954725">
              <a:defRPr/>
            </a:pPr>
            <a:r>
              <a:rPr kumimoji="1" lang="en-US" altLang="ja-JP" sz="1200" baseline="0" dirty="0" smtClean="0">
                <a:latin typeface="Meiryo" pitchFamily="50" charset="-128"/>
                <a:ea typeface="Meiryo" pitchFamily="50" charset="-128"/>
              </a:rPr>
              <a:t>Nexus 5</a:t>
            </a:r>
            <a:r>
              <a:rPr kumimoji="1" lang="ja-JP" altLang="en-US" sz="1200" baseline="0" dirty="0" smtClean="0">
                <a:latin typeface="Meiryo" pitchFamily="50" charset="-128"/>
                <a:ea typeface="Meiryo" pitchFamily="50" charset="-128"/>
              </a:rPr>
              <a:t>では、手動で最適なバッチを組めばそれなりのパフォーマンスが出ますが、</a:t>
            </a:r>
            <a:r>
              <a:rPr kumimoji="1" lang="en-US" altLang="ja-JP" sz="1200" baseline="0" dirty="0" smtClean="0">
                <a:latin typeface="Meiryo" pitchFamily="50" charset="-128"/>
                <a:ea typeface="Meiryo" pitchFamily="50" charset="-128"/>
              </a:rPr>
              <a:t>v3</a:t>
            </a:r>
            <a:r>
              <a:rPr kumimoji="1" lang="ja-JP" altLang="en-US" sz="1200" baseline="0" dirty="0" smtClean="0">
                <a:latin typeface="Meiryo" pitchFamily="50" charset="-128"/>
                <a:ea typeface="Meiryo" pitchFamily="50" charset="-128"/>
              </a:rPr>
              <a:t>の自動バッチではあまり高い性能は出しにくいようです。</a:t>
            </a:r>
            <a:endParaRPr kumimoji="1" lang="ja-JP" altLang="en-US" sz="1200" dirty="0" smtClean="0">
              <a:latin typeface="Meiryo" pitchFamily="50" charset="-128"/>
              <a:ea typeface="Meiryo" pitchFamily="50" charset="-128"/>
            </a:endParaRPr>
          </a:p>
          <a:p>
            <a:pPr defTabSz="954725">
              <a:defRPr/>
            </a:pPr>
            <a:endParaRPr kumimoji="1" lang="ja-JP" altLang="en-US" sz="1200" dirty="0" smtClean="0">
              <a:latin typeface="Meiryo" pitchFamily="50" charset="-128"/>
              <a:ea typeface="Meiryo" pitchFamily="50" charset="-128"/>
            </a:endParaRPr>
          </a:p>
          <a:p>
            <a:pPr defTabSz="954725">
              <a:spcBef>
                <a:spcPts val="0"/>
              </a:spcBef>
              <a:defRPr/>
            </a:pPr>
            <a:r>
              <a:rPr lang="ja" altLang="ja-JP" sz="1200" dirty="0" smtClean="0">
                <a:latin typeface="Meiryo" pitchFamily="50" charset="-128"/>
                <a:ea typeface="Meiryo" pitchFamily="50" charset="-128"/>
                <a:cs typeface="Meiryo"/>
                <a:sym typeface="Meiryo"/>
              </a:rPr>
              <a:t>バッチを組みやすいアプリでは、v2で手動バッチが</a:t>
            </a:r>
            <a:r>
              <a:rPr lang="ja-JP" altLang="en-US" sz="1200" dirty="0" smtClean="0">
                <a:latin typeface="Meiryo" pitchFamily="50" charset="-128"/>
                <a:ea typeface="Meiryo" pitchFamily="50" charset="-128"/>
                <a:cs typeface="Meiryo"/>
                <a:sym typeface="Meiryo"/>
              </a:rPr>
              <a:t>最も良いパフォーマンスを出せることがわかりました。</a:t>
            </a:r>
            <a:endParaRPr lang="ja" altLang="ja-JP" sz="1200" dirty="0" smtClean="0">
              <a:latin typeface="Meiryo" pitchFamily="50" charset="-128"/>
              <a:ea typeface="Meiryo" pitchFamily="50" charset="-128"/>
              <a:cs typeface="Meiryo"/>
              <a:sym typeface="Meiryo"/>
            </a:endParaRPr>
          </a:p>
          <a:p>
            <a:pPr>
              <a:spcBef>
                <a:spcPts val="0"/>
              </a:spcBef>
            </a:pPr>
            <a:r>
              <a:rPr lang="ja" altLang="ja-JP" sz="1200" dirty="0" smtClean="0">
                <a:latin typeface="Meiryo" pitchFamily="50" charset="-128"/>
                <a:ea typeface="Meiryo" pitchFamily="50" charset="-128"/>
                <a:cs typeface="Meiryo"/>
                <a:sym typeface="Meiryo"/>
              </a:rPr>
              <a:t>ただ、ゲームの種類によっては手動でバッチを組むのは結構大変</a:t>
            </a:r>
            <a:r>
              <a:rPr lang="ja-JP" altLang="en-US" sz="1200" dirty="0" smtClean="0">
                <a:latin typeface="Meiryo" pitchFamily="50" charset="-128"/>
                <a:ea typeface="Meiryo" pitchFamily="50" charset="-128"/>
                <a:cs typeface="Meiryo"/>
                <a:sym typeface="Meiryo"/>
              </a:rPr>
              <a:t>ですので、</a:t>
            </a:r>
            <a:r>
              <a:rPr lang="en-US" altLang="ja-JP" sz="1200" dirty="0" smtClean="0">
                <a:latin typeface="Meiryo" pitchFamily="50" charset="-128"/>
                <a:ea typeface="Meiryo" pitchFamily="50" charset="-128"/>
                <a:cs typeface="Meiryo"/>
                <a:sym typeface="Meiryo"/>
              </a:rPr>
              <a:t>v2</a:t>
            </a:r>
            <a:r>
              <a:rPr lang="ja-JP" altLang="en-US" sz="1200" dirty="0" smtClean="0">
                <a:latin typeface="Meiryo" pitchFamily="50" charset="-128"/>
                <a:ea typeface="Meiryo" pitchFamily="50" charset="-128"/>
                <a:cs typeface="Meiryo"/>
                <a:sym typeface="Meiryo"/>
              </a:rPr>
              <a:t>手動バッチのこの結果は、あくまでもピーク性能と考えた方が良さそうです。</a:t>
            </a:r>
            <a:endParaRPr lang="ja" altLang="ja-JP" sz="1200" dirty="0" smtClean="0">
              <a:latin typeface="Meiryo" pitchFamily="50" charset="-128"/>
              <a:ea typeface="Meiryo" pitchFamily="50" charset="-128"/>
              <a:cs typeface="Meiryo"/>
              <a:sym typeface="Meiryo"/>
            </a:endParaRPr>
          </a:p>
          <a:p>
            <a:endParaRPr kumimoji="1" lang="ja-JP" altLang="en-US" sz="1200"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36</a:t>
            </a:fld>
            <a:endParaRPr lang="ja-JP" altLang="en-US"/>
          </a:p>
        </p:txBody>
      </p:sp>
    </p:spTree>
    <p:extLst>
      <p:ext uri="{BB962C8B-B14F-4D97-AF65-F5344CB8AC3E}">
        <p14:creationId xmlns:p14="http://schemas.microsoft.com/office/powerpoint/2010/main" val="3755096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6" name="Shape 246"/>
          <p:cNvSpPr txBox="1">
            <a:spLocks noGrp="1"/>
          </p:cNvSpPr>
          <p:nvPr>
            <p:ph type="body" idx="1"/>
          </p:nvPr>
        </p:nvSpPr>
        <p:spPr>
          <a:xfrm>
            <a:off x="709932" y="4861442"/>
            <a:ext cx="5679439" cy="1670106"/>
          </a:xfrm>
          <a:prstGeom prst="rect">
            <a:avLst/>
          </a:prstGeom>
        </p:spPr>
        <p:txBody>
          <a:bodyPr lIns="95457" tIns="95457" rIns="95457" bIns="95457" anchor="t" anchorCtr="0">
            <a:spAutoFit/>
          </a:bodyPr>
          <a:lstStyle/>
          <a:p>
            <a:pPr>
              <a:spcBef>
                <a:spcPts val="0"/>
              </a:spcBef>
            </a:pPr>
            <a:r>
              <a:rPr lang="en-US" altLang="ja" sz="1200" dirty="0">
                <a:solidFill>
                  <a:srgbClr val="333333"/>
                </a:solidFill>
                <a:latin typeface="Meiryo"/>
                <a:ea typeface="Meiryo"/>
                <a:cs typeface="Meiryo"/>
                <a:sym typeface="Meiryo"/>
              </a:rPr>
              <a:t>3</a:t>
            </a:r>
            <a:r>
              <a:rPr lang="ja-JP" altLang="en-US" sz="1200" dirty="0">
                <a:solidFill>
                  <a:srgbClr val="333333"/>
                </a:solidFill>
                <a:latin typeface="Meiryo"/>
                <a:ea typeface="Meiryo"/>
                <a:cs typeface="Meiryo"/>
                <a:sym typeface="Meiryo"/>
              </a:rPr>
              <a:t>番目の計測では、機種による描画性能差を見て</a:t>
            </a:r>
            <a:r>
              <a:rPr lang="ja-JP" altLang="en-US" sz="1200" dirty="0" smtClean="0">
                <a:solidFill>
                  <a:srgbClr val="333333"/>
                </a:solidFill>
                <a:latin typeface="Meiryo"/>
                <a:ea typeface="Meiryo"/>
                <a:cs typeface="Meiryo"/>
                <a:sym typeface="Meiryo"/>
              </a:rPr>
              <a:t>みます。</a:t>
            </a:r>
            <a:endParaRPr lang="ja-JP" altLang="en-US" sz="1200" dirty="0">
              <a:solidFill>
                <a:srgbClr val="333333"/>
              </a:solidFill>
              <a:latin typeface="Meiryo"/>
              <a:ea typeface="Meiryo"/>
              <a:cs typeface="Meiryo"/>
              <a:sym typeface="Meiryo"/>
            </a:endParaRPr>
          </a:p>
          <a:p>
            <a:pPr>
              <a:spcBef>
                <a:spcPts val="0"/>
              </a:spcBef>
            </a:pPr>
            <a:r>
              <a:rPr lang="ja-JP" altLang="en-US" sz="1200" dirty="0">
                <a:solidFill>
                  <a:srgbClr val="333333"/>
                </a:solidFill>
                <a:latin typeface="Meiryo"/>
                <a:ea typeface="Meiryo"/>
                <a:cs typeface="Meiryo"/>
                <a:sym typeface="Meiryo"/>
              </a:rPr>
              <a:t>最初は、</a:t>
            </a:r>
            <a:r>
              <a:rPr lang="ja" altLang="ja-JP" sz="1200" dirty="0">
                <a:solidFill>
                  <a:srgbClr val="333333"/>
                </a:solidFill>
                <a:latin typeface="Meiryo"/>
                <a:ea typeface="Meiryo"/>
                <a:cs typeface="Meiryo"/>
                <a:sym typeface="Meiryo"/>
              </a:rPr>
              <a:t>基本的なスプライト描画負荷テストアプリ</a:t>
            </a:r>
            <a:r>
              <a:rPr lang="ja-JP" altLang="en-US" sz="1200" dirty="0">
                <a:solidFill>
                  <a:srgbClr val="333333"/>
                </a:solidFill>
                <a:latin typeface="Meiryo"/>
                <a:ea typeface="Meiryo"/>
                <a:cs typeface="Meiryo"/>
                <a:sym typeface="Meiryo"/>
              </a:rPr>
              <a:t>の結果から。</a:t>
            </a:r>
          </a:p>
          <a:p>
            <a:pPr>
              <a:spcBef>
                <a:spcPts val="0"/>
              </a:spcBef>
            </a:pPr>
            <a:endParaRPr lang="ja-JP" altLang="en-US" sz="1200" dirty="0" smtClean="0">
              <a:latin typeface="Meiryo"/>
              <a:ea typeface="Meiryo"/>
              <a:cs typeface="Meiryo"/>
              <a:sym typeface="Meiryo"/>
            </a:endParaRPr>
          </a:p>
          <a:p>
            <a:pPr>
              <a:spcBef>
                <a:spcPts val="0"/>
              </a:spcBef>
            </a:pPr>
            <a:r>
              <a:rPr lang="ja-JP" altLang="en-US" sz="1200" dirty="0" smtClean="0">
                <a:latin typeface="Meiryo"/>
                <a:ea typeface="Meiryo"/>
                <a:cs typeface="Meiryo"/>
                <a:sym typeface="Meiryo"/>
              </a:rPr>
              <a:t>この数年のスマホの進化が激しいことが見て取れます。</a:t>
            </a:r>
            <a:endParaRPr lang="en-US" altLang="ja-JP" sz="1200" dirty="0" smtClean="0">
              <a:latin typeface="Meiryo"/>
              <a:ea typeface="Meiryo"/>
              <a:cs typeface="Meiryo"/>
              <a:sym typeface="Meiryo"/>
            </a:endParaRPr>
          </a:p>
          <a:p>
            <a:pPr defTabSz="954725">
              <a:spcBef>
                <a:spcPts val="0"/>
              </a:spcBef>
              <a:defRPr/>
            </a:pPr>
            <a:r>
              <a:rPr lang="ja-JP" altLang="en-US" sz="1200" dirty="0" smtClean="0">
                <a:latin typeface="Meiryo"/>
                <a:ea typeface="Meiryo"/>
                <a:cs typeface="Meiryo"/>
                <a:sym typeface="Meiryo"/>
              </a:rPr>
              <a:t>古い世代の機種では、</a:t>
            </a:r>
            <a:r>
              <a:rPr lang="en-US" altLang="ja-JP" sz="1200" dirty="0" err="1" smtClean="0">
                <a:latin typeface="Meiryo"/>
                <a:ea typeface="Meiryo"/>
                <a:cs typeface="Meiryo"/>
                <a:sym typeface="Meiryo"/>
              </a:rPr>
              <a:t>Cocos</a:t>
            </a:r>
            <a:r>
              <a:rPr lang="ja-JP" altLang="en-US" sz="1200" dirty="0" smtClean="0">
                <a:latin typeface="Meiryo"/>
                <a:ea typeface="Meiryo"/>
                <a:cs typeface="Meiryo"/>
                <a:sym typeface="Meiryo"/>
              </a:rPr>
              <a:t>と</a:t>
            </a:r>
            <a:r>
              <a:rPr lang="en-US" altLang="ja-JP" sz="1200" dirty="0" smtClean="0">
                <a:latin typeface="Meiryo"/>
                <a:ea typeface="Meiryo"/>
                <a:cs typeface="Meiryo"/>
                <a:sym typeface="Meiryo"/>
              </a:rPr>
              <a:t>Unity</a:t>
            </a:r>
            <a:r>
              <a:rPr lang="ja-JP" altLang="en-US" sz="1200" dirty="0" smtClean="0">
                <a:latin typeface="Meiryo"/>
                <a:ea typeface="Meiryo"/>
                <a:cs typeface="Meiryo"/>
                <a:sym typeface="Meiryo"/>
              </a:rPr>
              <a:t>の描画性能差が小さいことがわかります。</a:t>
            </a:r>
          </a:p>
          <a:p>
            <a:pPr defTabSz="954725">
              <a:spcBef>
                <a:spcPts val="0"/>
              </a:spcBef>
              <a:defRPr/>
            </a:pPr>
            <a:r>
              <a:rPr lang="ja-JP" altLang="en-US" sz="1200" dirty="0" smtClean="0">
                <a:latin typeface="Meiryo"/>
                <a:ea typeface="Meiryo"/>
                <a:cs typeface="Meiryo"/>
                <a:sym typeface="Meiryo"/>
              </a:rPr>
              <a:t>特に、</a:t>
            </a:r>
            <a:r>
              <a:rPr lang="en-US" altLang="ja-JP" sz="1200" dirty="0" smtClean="0">
                <a:latin typeface="Meiryo"/>
                <a:ea typeface="Meiryo"/>
                <a:cs typeface="Meiryo"/>
                <a:sym typeface="Meiryo"/>
              </a:rPr>
              <a:t>iPhone</a:t>
            </a:r>
            <a:r>
              <a:rPr lang="en-US" altLang="ja-JP" sz="1200" baseline="0" dirty="0" smtClean="0">
                <a:latin typeface="Meiryo"/>
                <a:ea typeface="Meiryo"/>
                <a:cs typeface="Meiryo"/>
                <a:sym typeface="Meiryo"/>
              </a:rPr>
              <a:t> 4</a:t>
            </a:r>
            <a:r>
              <a:rPr lang="ja-JP" altLang="en-US" sz="1200" baseline="0" dirty="0" smtClean="0">
                <a:latin typeface="Meiryo"/>
                <a:ea typeface="Meiryo"/>
                <a:cs typeface="Meiryo"/>
                <a:sym typeface="Meiryo"/>
              </a:rPr>
              <a:t>では、</a:t>
            </a:r>
            <a:r>
              <a:rPr lang="en-US" altLang="ja-JP" sz="1200" baseline="0" dirty="0" smtClean="0">
                <a:latin typeface="Meiryo"/>
                <a:ea typeface="Meiryo"/>
                <a:cs typeface="Meiryo"/>
                <a:sym typeface="Meiryo"/>
              </a:rPr>
              <a:t>Unity</a:t>
            </a:r>
            <a:r>
              <a:rPr lang="ja-JP" altLang="en-US" sz="1200" baseline="0" dirty="0" smtClean="0">
                <a:latin typeface="Meiryo"/>
                <a:ea typeface="Meiryo"/>
                <a:cs typeface="Meiryo"/>
                <a:sym typeface="Meiryo"/>
              </a:rPr>
              <a:t>が一番良い結果を出しているのは興味深いところ。</a:t>
            </a:r>
            <a:endParaRPr lang="en-US" altLang="ja-JP" sz="1200" baseline="0" dirty="0" smtClean="0">
              <a:latin typeface="Meiryo"/>
              <a:ea typeface="Meiryo"/>
              <a:cs typeface="Meiryo"/>
              <a:sym typeface="Meiryo"/>
            </a:endParaRPr>
          </a:p>
          <a:p>
            <a:pPr>
              <a:spcBef>
                <a:spcPts val="0"/>
              </a:spcBef>
            </a:pPr>
            <a:r>
              <a:rPr lang="ja-JP" altLang="en-US" sz="1200" dirty="0" smtClean="0">
                <a:latin typeface="Meiryo"/>
                <a:ea typeface="Meiryo"/>
                <a:cs typeface="Meiryo"/>
                <a:sym typeface="Meiryo"/>
              </a:rPr>
              <a:t>気になるのは、</a:t>
            </a:r>
            <a:r>
              <a:rPr lang="en-US" altLang="ja-JP" sz="1200" dirty="0" smtClean="0">
                <a:latin typeface="Meiryo"/>
                <a:ea typeface="Meiryo"/>
                <a:cs typeface="Meiryo"/>
                <a:sym typeface="Meiryo"/>
              </a:rPr>
              <a:t>Nexus 5</a:t>
            </a:r>
            <a:r>
              <a:rPr lang="ja-JP" altLang="en-US" sz="1200" dirty="0" smtClean="0">
                <a:latin typeface="Meiryo"/>
                <a:ea typeface="Meiryo"/>
                <a:cs typeface="Meiryo"/>
                <a:sym typeface="Meiryo"/>
              </a:rPr>
              <a:t>が</a:t>
            </a:r>
            <a:r>
              <a:rPr lang="en-US" altLang="ja-JP" sz="1200" dirty="0" err="1" smtClean="0">
                <a:latin typeface="Meiryo"/>
                <a:ea typeface="Meiryo"/>
                <a:cs typeface="Meiryo"/>
                <a:sym typeface="Meiryo"/>
              </a:rPr>
              <a:t>Cocos</a:t>
            </a:r>
            <a:r>
              <a:rPr lang="en-US" altLang="ja-JP" sz="1200" dirty="0" smtClean="0">
                <a:latin typeface="Meiryo"/>
                <a:ea typeface="Meiryo"/>
                <a:cs typeface="Meiryo"/>
                <a:sym typeface="Meiryo"/>
              </a:rPr>
              <a:t> v2</a:t>
            </a:r>
            <a:r>
              <a:rPr lang="ja-JP" altLang="en-US" sz="1200" dirty="0" smtClean="0">
                <a:latin typeface="Meiryo"/>
                <a:ea typeface="Meiryo"/>
                <a:cs typeface="Meiryo"/>
                <a:sym typeface="Meiryo"/>
              </a:rPr>
              <a:t>バッチありの条件だけ突出して高い点。</a:t>
            </a:r>
            <a:endParaRPr lang="en-US" altLang="ja-JP" sz="1200" dirty="0" smtClean="0">
              <a:latin typeface="Meiryo"/>
              <a:ea typeface="Meiryo"/>
              <a:cs typeface="Meiryo"/>
              <a:sym typeface="Meiryo"/>
            </a:endParaRPr>
          </a:p>
          <a:p>
            <a:pPr>
              <a:spcBef>
                <a:spcPts val="0"/>
              </a:spcBef>
            </a:pPr>
            <a:endParaRPr lang="en-US" altLang="ja-JP" sz="1200" dirty="0" smtClean="0">
              <a:latin typeface="Meiryo"/>
              <a:ea typeface="Meiryo"/>
              <a:cs typeface="Meiryo"/>
              <a:sym typeface="Meiryo"/>
            </a:endParaRPr>
          </a:p>
        </p:txBody>
      </p:sp>
    </p:spTree>
    <p:extLst>
      <p:ext uri="{BB962C8B-B14F-4D97-AF65-F5344CB8AC3E}">
        <p14:creationId xmlns:p14="http://schemas.microsoft.com/office/powerpoint/2010/main" val="304996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9932" y="4861442"/>
            <a:ext cx="5679439" cy="1854772"/>
          </a:xfrm>
          <a:prstGeom prst="rect">
            <a:avLst/>
          </a:prstGeom>
        </p:spPr>
        <p:txBody>
          <a:bodyPr lIns="95457" tIns="95457" rIns="95457" bIns="95457" anchor="t" anchorCtr="0">
            <a:spAutoFit/>
          </a:bodyPr>
          <a:lstStyle/>
          <a:p>
            <a:pPr>
              <a:spcBef>
                <a:spcPts val="0"/>
              </a:spcBef>
            </a:pPr>
            <a:r>
              <a:rPr lang="ja-JP" altLang="en-US" sz="1200" dirty="0">
                <a:solidFill>
                  <a:srgbClr val="333333"/>
                </a:solidFill>
                <a:latin typeface="Meiryo"/>
                <a:ea typeface="Meiryo"/>
                <a:cs typeface="Meiryo"/>
                <a:sym typeface="Meiryo"/>
              </a:rPr>
              <a:t>次も、</a:t>
            </a:r>
            <a:r>
              <a:rPr lang="ja" altLang="ja-JP" sz="1200" dirty="0">
                <a:solidFill>
                  <a:srgbClr val="333333"/>
                </a:solidFill>
                <a:latin typeface="Meiryo"/>
                <a:ea typeface="Meiryo"/>
                <a:cs typeface="Meiryo"/>
                <a:sym typeface="Meiryo"/>
              </a:rPr>
              <a:t>基本的なスプライト描画負荷テストアプリ</a:t>
            </a:r>
            <a:r>
              <a:rPr lang="ja-JP" altLang="en-US" sz="1200" dirty="0" err="1">
                <a:solidFill>
                  <a:srgbClr val="333333"/>
                </a:solidFill>
                <a:latin typeface="Meiryo"/>
                <a:ea typeface="Meiryo"/>
                <a:cs typeface="Meiryo"/>
                <a:sym typeface="Meiryo"/>
              </a:rPr>
              <a:t>。</a:t>
            </a:r>
            <a:endParaRPr lang="ja-JP" altLang="en-US" sz="1200" dirty="0">
              <a:solidFill>
                <a:srgbClr val="333333"/>
              </a:solidFill>
              <a:latin typeface="Meiryo"/>
              <a:ea typeface="Meiryo"/>
              <a:cs typeface="Meiryo"/>
              <a:sym typeface="Meiryo"/>
            </a:endParaRPr>
          </a:p>
          <a:p>
            <a:pPr>
              <a:spcBef>
                <a:spcPts val="0"/>
              </a:spcBef>
            </a:pPr>
            <a:r>
              <a:rPr lang="en-US" altLang="ja-JP" sz="1200" dirty="0">
                <a:solidFill>
                  <a:srgbClr val="333333"/>
                </a:solidFill>
                <a:latin typeface="Meiryo"/>
                <a:ea typeface="Meiryo"/>
                <a:cs typeface="Meiryo"/>
                <a:sym typeface="Meiryo"/>
              </a:rPr>
              <a:t>16</a:t>
            </a:r>
            <a:r>
              <a:rPr lang="ja-JP" altLang="en-US" sz="1200" dirty="0">
                <a:solidFill>
                  <a:srgbClr val="333333"/>
                </a:solidFill>
                <a:latin typeface="Meiryo"/>
                <a:ea typeface="Meiryo"/>
                <a:cs typeface="Meiryo"/>
                <a:sym typeface="Meiryo"/>
              </a:rPr>
              <a:t>枚のテクスチャを使うというちょっと極端な場合を測定して</a:t>
            </a:r>
            <a:r>
              <a:rPr lang="ja-JP" altLang="en-US" sz="1200" dirty="0" smtClean="0">
                <a:solidFill>
                  <a:srgbClr val="333333"/>
                </a:solidFill>
                <a:latin typeface="Meiryo"/>
                <a:ea typeface="Meiryo"/>
                <a:cs typeface="Meiryo"/>
                <a:sym typeface="Meiryo"/>
              </a:rPr>
              <a:t>みました</a:t>
            </a:r>
            <a:r>
              <a:rPr lang="ja-JP" altLang="en-US" sz="1200" dirty="0">
                <a:solidFill>
                  <a:srgbClr val="333333"/>
                </a:solidFill>
                <a:latin typeface="Meiryo"/>
                <a:ea typeface="Meiryo"/>
                <a:cs typeface="Meiryo"/>
                <a:sym typeface="Meiryo"/>
              </a:rPr>
              <a:t>。</a:t>
            </a:r>
          </a:p>
          <a:p>
            <a:pPr>
              <a:spcBef>
                <a:spcPts val="0"/>
              </a:spcBef>
            </a:pPr>
            <a:endParaRPr lang="en-US" altLang="ja-JP" sz="1200" dirty="0">
              <a:solidFill>
                <a:srgbClr val="333333"/>
              </a:solidFill>
              <a:latin typeface="Meiryo"/>
              <a:ea typeface="Meiryo"/>
              <a:cs typeface="Meiryo"/>
              <a:sym typeface="Meiryo"/>
            </a:endParaRPr>
          </a:p>
          <a:p>
            <a:pPr>
              <a:spcBef>
                <a:spcPts val="0"/>
              </a:spcBef>
            </a:pPr>
            <a:r>
              <a:rPr lang="ja-JP" altLang="en-US" sz="1200" dirty="0">
                <a:solidFill>
                  <a:srgbClr val="333333"/>
                </a:solidFill>
                <a:latin typeface="Meiryo"/>
                <a:ea typeface="Meiryo"/>
                <a:cs typeface="Meiryo"/>
                <a:sym typeface="Meiryo"/>
              </a:rPr>
              <a:t>前の結果と比べて目立つのは、</a:t>
            </a:r>
            <a:r>
              <a:rPr lang="en-US" altLang="ja-JP" sz="1200" dirty="0">
                <a:solidFill>
                  <a:srgbClr val="333333"/>
                </a:solidFill>
                <a:latin typeface="Meiryo"/>
                <a:ea typeface="Meiryo"/>
                <a:cs typeface="Meiryo"/>
                <a:sym typeface="Meiryo"/>
              </a:rPr>
              <a:t>Unity</a:t>
            </a:r>
            <a:r>
              <a:rPr lang="ja-JP" altLang="en-US" sz="1200" dirty="0">
                <a:solidFill>
                  <a:srgbClr val="333333"/>
                </a:solidFill>
                <a:latin typeface="Meiryo"/>
                <a:ea typeface="Meiryo"/>
                <a:cs typeface="Meiryo"/>
                <a:sym typeface="Meiryo"/>
              </a:rPr>
              <a:t>のパフォーマンスが大きく落ち込んでいること。</a:t>
            </a:r>
          </a:p>
          <a:p>
            <a:pPr>
              <a:spcBef>
                <a:spcPts val="0"/>
              </a:spcBef>
            </a:pPr>
            <a:r>
              <a:rPr lang="ja-JP" altLang="en-US" sz="1200" dirty="0">
                <a:solidFill>
                  <a:srgbClr val="333333"/>
                </a:solidFill>
                <a:latin typeface="Meiryo"/>
                <a:ea typeface="Meiryo"/>
                <a:cs typeface="Meiryo"/>
                <a:sym typeface="Meiryo"/>
              </a:rPr>
              <a:t>とはいえ、これは極端な条件での測定なので、実際にこのことが問題になることは</a:t>
            </a:r>
            <a:r>
              <a:rPr lang="ja-JP" altLang="en-US" sz="1200" dirty="0" smtClean="0">
                <a:solidFill>
                  <a:srgbClr val="333333"/>
                </a:solidFill>
                <a:latin typeface="Meiryo"/>
                <a:ea typeface="Meiryo"/>
                <a:cs typeface="Meiryo"/>
                <a:sym typeface="Meiryo"/>
              </a:rPr>
              <a:t>少ないでしょう。</a:t>
            </a:r>
            <a:endParaRPr lang="en-US" altLang="ja-JP" sz="1200" dirty="0">
              <a:solidFill>
                <a:srgbClr val="333333"/>
              </a:solidFill>
              <a:latin typeface="Meiryo"/>
              <a:ea typeface="Meiryo"/>
              <a:cs typeface="Meiryo"/>
              <a:sym typeface="Meiryo"/>
            </a:endParaRPr>
          </a:p>
          <a:p>
            <a:pPr>
              <a:spcBef>
                <a:spcPts val="0"/>
              </a:spcBef>
            </a:pPr>
            <a:endParaRPr lang="ja-JP" altLang="en-US" sz="1200" dirty="0">
              <a:solidFill>
                <a:srgbClr val="333333"/>
              </a:solidFill>
              <a:latin typeface="Meiryo"/>
              <a:ea typeface="Meiryo"/>
              <a:cs typeface="Meiryo"/>
              <a:sym typeface="Meiryo"/>
            </a:endParaRPr>
          </a:p>
          <a:p>
            <a:pPr>
              <a:spcBef>
                <a:spcPts val="0"/>
              </a:spcBef>
            </a:pPr>
            <a:r>
              <a:rPr lang="ja-JP" altLang="en-US" sz="1200" dirty="0">
                <a:solidFill>
                  <a:srgbClr val="333333"/>
                </a:solidFill>
                <a:latin typeface="Meiryo"/>
                <a:ea typeface="Meiryo"/>
                <a:cs typeface="Meiryo"/>
                <a:sym typeface="Meiryo"/>
              </a:rPr>
              <a:t>やはりここでも</a:t>
            </a:r>
            <a:r>
              <a:rPr lang="en-US" altLang="ja-JP" sz="1200" dirty="0">
                <a:solidFill>
                  <a:srgbClr val="333333"/>
                </a:solidFill>
                <a:latin typeface="Meiryo"/>
                <a:ea typeface="Meiryo"/>
                <a:cs typeface="Meiryo"/>
                <a:sym typeface="Meiryo"/>
              </a:rPr>
              <a:t>Nexus5</a:t>
            </a:r>
            <a:r>
              <a:rPr lang="ja-JP" altLang="en-US" sz="1200" dirty="0">
                <a:solidFill>
                  <a:srgbClr val="333333"/>
                </a:solidFill>
                <a:latin typeface="Meiryo"/>
                <a:ea typeface="Meiryo"/>
                <a:cs typeface="Meiryo"/>
                <a:sym typeface="Meiryo"/>
              </a:rPr>
              <a:t>の</a:t>
            </a:r>
            <a:r>
              <a:rPr lang="en-US" altLang="ja-JP" sz="1200" dirty="0" err="1">
                <a:solidFill>
                  <a:srgbClr val="333333"/>
                </a:solidFill>
                <a:latin typeface="Meiryo"/>
                <a:ea typeface="Meiryo"/>
                <a:cs typeface="Meiryo"/>
                <a:sym typeface="Meiryo"/>
              </a:rPr>
              <a:t>Cocos</a:t>
            </a:r>
            <a:r>
              <a:rPr lang="en-US" altLang="ja-JP" sz="1200" dirty="0">
                <a:solidFill>
                  <a:srgbClr val="333333"/>
                </a:solidFill>
                <a:latin typeface="Meiryo"/>
                <a:ea typeface="Meiryo"/>
                <a:cs typeface="Meiryo"/>
                <a:sym typeface="Meiryo"/>
              </a:rPr>
              <a:t> v2</a:t>
            </a:r>
            <a:r>
              <a:rPr lang="ja-JP" altLang="en-US" sz="1200" dirty="0">
                <a:solidFill>
                  <a:srgbClr val="333333"/>
                </a:solidFill>
                <a:latin typeface="Meiryo"/>
                <a:ea typeface="Meiryo"/>
                <a:cs typeface="Meiryo"/>
                <a:sym typeface="Meiryo"/>
              </a:rPr>
              <a:t>バッチありが飛び抜けて</a:t>
            </a:r>
            <a:r>
              <a:rPr lang="ja-JP" altLang="en-US" sz="1200" dirty="0" smtClean="0">
                <a:solidFill>
                  <a:srgbClr val="333333"/>
                </a:solidFill>
                <a:latin typeface="Meiryo"/>
                <a:ea typeface="Meiryo"/>
                <a:cs typeface="Meiryo"/>
                <a:sym typeface="Meiryo"/>
              </a:rPr>
              <a:t>います。</a:t>
            </a:r>
            <a:endParaRPr lang="en-US" altLang="ja-JP" sz="1200" dirty="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33401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kumimoji="1" lang="en-US" altLang="ja-JP" sz="1200" u="sng" kern="1200" dirty="0" smtClean="0">
                <a:solidFill>
                  <a:schemeClr val="tx1"/>
                </a:solidFill>
                <a:effectLst/>
                <a:latin typeface="+mn-lt"/>
                <a:ea typeface="+mn-ea"/>
                <a:cs typeface="+mn-cs"/>
                <a:hlinkClick r:id="rId3"/>
              </a:rPr>
              <a:t>http://www.gamebusiness.jp/article.php?id=9350</a:t>
            </a:r>
            <a:endParaRPr kumimoji="1" lang="ja-JP" altLang="ja-JP" sz="1200" kern="1200" dirty="0" smtClean="0">
              <a:solidFill>
                <a:schemeClr val="tx1"/>
              </a:solidFill>
              <a:effectLst/>
              <a:latin typeface="+mn-lt"/>
              <a:ea typeface="+mn-ea"/>
              <a:cs typeface="+mn-cs"/>
            </a:endParaRPr>
          </a:p>
          <a:p>
            <a:pPr>
              <a:spcBef>
                <a:spcPts val="0"/>
              </a:spcBef>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9932" y="4861442"/>
            <a:ext cx="5679439" cy="931442"/>
          </a:xfrm>
          <a:prstGeom prst="rect">
            <a:avLst/>
          </a:prstGeom>
        </p:spPr>
        <p:txBody>
          <a:bodyPr lIns="95457" tIns="95457" rIns="95457" bIns="95457" anchor="t" anchorCtr="0">
            <a:spAutoFit/>
          </a:bodyPr>
          <a:lstStyle/>
          <a:p>
            <a:pPr defTabSz="954725">
              <a:spcBef>
                <a:spcPts val="0"/>
              </a:spcBef>
              <a:defRPr/>
            </a:pPr>
            <a:r>
              <a:rPr lang="ja-JP" altLang="en-US" sz="1200" dirty="0">
                <a:solidFill>
                  <a:srgbClr val="333333"/>
                </a:solidFill>
                <a:latin typeface="Meiryo"/>
                <a:ea typeface="Meiryo"/>
                <a:cs typeface="Meiryo"/>
                <a:sym typeface="Meiryo"/>
              </a:rPr>
              <a:t>機種による描画性能差</a:t>
            </a:r>
            <a:r>
              <a:rPr lang="ja-JP" altLang="en-US" sz="1200" dirty="0" smtClean="0">
                <a:latin typeface="Meiryo"/>
                <a:ea typeface="Meiryo"/>
                <a:cs typeface="Meiryo"/>
                <a:sym typeface="Meiryo"/>
              </a:rPr>
              <a:t>の計測の続きです。</a:t>
            </a:r>
            <a:endParaRPr lang="ja-JP" altLang="en-US" sz="1200" dirty="0">
              <a:solidFill>
                <a:srgbClr val="333333"/>
              </a:solidFill>
              <a:latin typeface="Meiryo"/>
              <a:ea typeface="Meiryo"/>
              <a:cs typeface="Meiryo"/>
              <a:sym typeface="Meiryo"/>
            </a:endParaRPr>
          </a:p>
          <a:p>
            <a:pPr defTabSz="954725">
              <a:spcBef>
                <a:spcPts val="0"/>
              </a:spcBef>
              <a:defRPr/>
            </a:pPr>
            <a:r>
              <a:rPr lang="ja-JP" altLang="en-US" sz="1200" dirty="0">
                <a:solidFill>
                  <a:srgbClr val="333333"/>
                </a:solidFill>
                <a:latin typeface="Meiryo"/>
                <a:ea typeface="Meiryo"/>
                <a:cs typeface="Meiryo"/>
                <a:sym typeface="Meiryo"/>
              </a:rPr>
              <a:t>ゲーム風</a:t>
            </a:r>
            <a:r>
              <a:rPr lang="ja" altLang="ja-JP" sz="1200" dirty="0">
                <a:solidFill>
                  <a:srgbClr val="333333"/>
                </a:solidFill>
                <a:latin typeface="Meiryo"/>
                <a:ea typeface="Meiryo"/>
                <a:cs typeface="Meiryo"/>
                <a:sym typeface="Meiryo"/>
              </a:rPr>
              <a:t>アプリ</a:t>
            </a:r>
            <a:r>
              <a:rPr lang="ja-JP" altLang="en-US" sz="1200" dirty="0">
                <a:solidFill>
                  <a:srgbClr val="333333"/>
                </a:solidFill>
                <a:latin typeface="Meiryo"/>
                <a:ea typeface="Meiryo"/>
                <a:cs typeface="Meiryo"/>
                <a:sym typeface="Meiryo"/>
              </a:rPr>
              <a:t>で測定。</a:t>
            </a:r>
          </a:p>
          <a:p>
            <a:pPr defTabSz="954725">
              <a:spcBef>
                <a:spcPts val="0"/>
              </a:spcBef>
              <a:defRPr/>
            </a:pPr>
            <a:r>
              <a:rPr lang="ja-JP" altLang="en-US" sz="1200" dirty="0">
                <a:solidFill>
                  <a:srgbClr val="333333"/>
                </a:solidFill>
                <a:latin typeface="Meiryo"/>
                <a:ea typeface="Meiryo"/>
                <a:cs typeface="Meiryo"/>
                <a:sym typeface="Meiryo"/>
              </a:rPr>
              <a:t>テクスチャ</a:t>
            </a:r>
            <a:r>
              <a:rPr lang="en-US" altLang="ja-JP" sz="1200" dirty="0">
                <a:solidFill>
                  <a:srgbClr val="333333"/>
                </a:solidFill>
                <a:latin typeface="Meiryo"/>
                <a:ea typeface="Meiryo"/>
                <a:cs typeface="Meiryo"/>
                <a:sym typeface="Meiryo"/>
              </a:rPr>
              <a:t>1</a:t>
            </a:r>
            <a:r>
              <a:rPr lang="ja-JP" altLang="en-US" sz="1200" dirty="0">
                <a:solidFill>
                  <a:srgbClr val="333333"/>
                </a:solidFill>
                <a:latin typeface="Meiryo"/>
                <a:ea typeface="Meiryo"/>
                <a:cs typeface="Meiryo"/>
                <a:sym typeface="Meiryo"/>
              </a:rPr>
              <a:t>枚の場合と、テクスチャ</a:t>
            </a:r>
            <a:r>
              <a:rPr lang="en-US" altLang="ja-JP" sz="1200" dirty="0">
                <a:solidFill>
                  <a:srgbClr val="333333"/>
                </a:solidFill>
                <a:latin typeface="Meiryo"/>
                <a:ea typeface="Meiryo"/>
                <a:cs typeface="Meiryo"/>
                <a:sym typeface="Meiryo"/>
              </a:rPr>
              <a:t>2</a:t>
            </a:r>
            <a:r>
              <a:rPr lang="ja-JP" altLang="en-US" sz="1200" dirty="0">
                <a:solidFill>
                  <a:srgbClr val="333333"/>
                </a:solidFill>
                <a:latin typeface="Meiryo"/>
                <a:ea typeface="Meiryo"/>
                <a:cs typeface="Meiryo"/>
                <a:sym typeface="Meiryo"/>
              </a:rPr>
              <a:t>枚の場合を測定。こちらは</a:t>
            </a:r>
            <a:r>
              <a:rPr lang="en-US" altLang="ja-JP" sz="1200" dirty="0">
                <a:solidFill>
                  <a:srgbClr val="333333"/>
                </a:solidFill>
                <a:latin typeface="Meiryo"/>
                <a:ea typeface="Meiryo"/>
                <a:cs typeface="Meiryo"/>
                <a:sym typeface="Meiryo"/>
              </a:rPr>
              <a:t>1</a:t>
            </a:r>
            <a:r>
              <a:rPr lang="ja-JP" altLang="en-US" sz="1200" dirty="0">
                <a:solidFill>
                  <a:srgbClr val="333333"/>
                </a:solidFill>
                <a:latin typeface="Meiryo"/>
                <a:ea typeface="Meiryo"/>
                <a:cs typeface="Meiryo"/>
                <a:sym typeface="Meiryo"/>
              </a:rPr>
              <a:t>枚の場合。</a:t>
            </a:r>
            <a:endParaRPr lang="en-US" altLang="ja-JP" sz="1200" dirty="0">
              <a:solidFill>
                <a:srgbClr val="333333"/>
              </a:solidFill>
              <a:latin typeface="Meiryo"/>
              <a:ea typeface="Meiryo"/>
              <a:cs typeface="Meiryo"/>
              <a:sym typeface="Meiryo"/>
            </a:endParaRPr>
          </a:p>
          <a:p>
            <a:pPr>
              <a:spcBef>
                <a:spcPts val="0"/>
              </a:spcBef>
            </a:pPr>
            <a:endParaRPr sz="1200" dirty="0">
              <a:latin typeface="Meiryo"/>
              <a:ea typeface="Meiryo"/>
              <a:cs typeface="Meiryo"/>
              <a:sym typeface="Meiryo"/>
            </a:endParaRPr>
          </a:p>
        </p:txBody>
      </p:sp>
    </p:spTree>
    <p:extLst>
      <p:ext uri="{BB962C8B-B14F-4D97-AF65-F5344CB8AC3E}">
        <p14:creationId xmlns:p14="http://schemas.microsoft.com/office/powerpoint/2010/main" val="73521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9932" y="4861442"/>
            <a:ext cx="5679439" cy="931442"/>
          </a:xfrm>
          <a:prstGeom prst="rect">
            <a:avLst/>
          </a:prstGeom>
        </p:spPr>
        <p:txBody>
          <a:bodyPr lIns="95457" tIns="95457" rIns="95457" bIns="95457" anchor="t" anchorCtr="0">
            <a:spAutoFit/>
          </a:bodyPr>
          <a:lstStyle/>
          <a:p>
            <a:pPr defTabSz="954725">
              <a:spcBef>
                <a:spcPts val="0"/>
              </a:spcBef>
              <a:defRPr/>
            </a:pPr>
            <a:r>
              <a:rPr lang="ja-JP" altLang="en-US" sz="1200" dirty="0">
                <a:solidFill>
                  <a:srgbClr val="333333"/>
                </a:solidFill>
                <a:latin typeface="Meiryo"/>
                <a:ea typeface="Meiryo"/>
                <a:cs typeface="Meiryo"/>
                <a:sym typeface="Meiryo"/>
              </a:rPr>
              <a:t>こちらは、テクスチャ</a:t>
            </a:r>
            <a:r>
              <a:rPr lang="en-US" altLang="ja-JP" sz="1200" dirty="0">
                <a:solidFill>
                  <a:srgbClr val="333333"/>
                </a:solidFill>
                <a:latin typeface="Meiryo"/>
                <a:ea typeface="Meiryo"/>
                <a:cs typeface="Meiryo"/>
                <a:sym typeface="Meiryo"/>
              </a:rPr>
              <a:t>2</a:t>
            </a:r>
            <a:r>
              <a:rPr lang="ja-JP" altLang="en-US" sz="1200" dirty="0">
                <a:solidFill>
                  <a:srgbClr val="333333"/>
                </a:solidFill>
                <a:latin typeface="Meiryo"/>
                <a:ea typeface="Meiryo"/>
                <a:cs typeface="Meiryo"/>
                <a:sym typeface="Meiryo"/>
              </a:rPr>
              <a:t>枚の場合。</a:t>
            </a:r>
            <a:endParaRPr lang="en-US" altLang="ja-JP" sz="1200" dirty="0">
              <a:solidFill>
                <a:srgbClr val="333333"/>
              </a:solidFill>
              <a:latin typeface="Meiryo"/>
              <a:ea typeface="Meiryo"/>
              <a:cs typeface="Meiryo"/>
              <a:sym typeface="Meiryo"/>
            </a:endParaRPr>
          </a:p>
          <a:p>
            <a:pPr defTabSz="954725">
              <a:spcBef>
                <a:spcPts val="0"/>
              </a:spcBef>
              <a:defRPr/>
            </a:pPr>
            <a:r>
              <a:rPr lang="ja-JP" altLang="en-US" sz="1200" dirty="0">
                <a:solidFill>
                  <a:srgbClr val="333333"/>
                </a:solidFill>
                <a:latin typeface="Meiryo"/>
                <a:ea typeface="Meiryo"/>
                <a:cs typeface="Meiryo"/>
                <a:sym typeface="Meiryo"/>
              </a:rPr>
              <a:t>テクスチャ</a:t>
            </a:r>
            <a:r>
              <a:rPr lang="en-US" altLang="ja-JP" sz="1200" dirty="0">
                <a:solidFill>
                  <a:srgbClr val="333333"/>
                </a:solidFill>
                <a:latin typeface="Meiryo"/>
                <a:ea typeface="Meiryo"/>
                <a:cs typeface="Meiryo"/>
                <a:sym typeface="Meiryo"/>
              </a:rPr>
              <a:t>1</a:t>
            </a:r>
            <a:r>
              <a:rPr lang="ja-JP" altLang="en-US" sz="1200" dirty="0">
                <a:solidFill>
                  <a:srgbClr val="333333"/>
                </a:solidFill>
                <a:latin typeface="Meiryo"/>
                <a:ea typeface="Meiryo"/>
                <a:cs typeface="Meiryo"/>
                <a:sym typeface="Meiryo"/>
              </a:rPr>
              <a:t>枚の場合と、大きく傾向は</a:t>
            </a:r>
            <a:r>
              <a:rPr lang="ja-JP" altLang="en-US" sz="1200" dirty="0" smtClean="0">
                <a:solidFill>
                  <a:srgbClr val="333333"/>
                </a:solidFill>
                <a:latin typeface="Meiryo"/>
                <a:ea typeface="Meiryo"/>
                <a:cs typeface="Meiryo"/>
                <a:sym typeface="Meiryo"/>
              </a:rPr>
              <a:t>変わりません。</a:t>
            </a:r>
            <a:endParaRPr lang="ja-JP" altLang="en-US" sz="1200" dirty="0">
              <a:solidFill>
                <a:srgbClr val="333333"/>
              </a:solidFill>
              <a:latin typeface="Meiryo"/>
              <a:ea typeface="Meiryo"/>
              <a:cs typeface="Meiryo"/>
              <a:sym typeface="Meiryo"/>
            </a:endParaRPr>
          </a:p>
          <a:p>
            <a:pPr defTabSz="954725">
              <a:spcBef>
                <a:spcPts val="0"/>
              </a:spcBef>
              <a:defRPr/>
            </a:pPr>
            <a:r>
              <a:rPr lang="ja-JP" altLang="en-US" sz="1200" dirty="0">
                <a:solidFill>
                  <a:srgbClr val="333333"/>
                </a:solidFill>
                <a:latin typeface="Meiryo"/>
                <a:ea typeface="Meiryo"/>
                <a:cs typeface="Meiryo"/>
                <a:sym typeface="Meiryo"/>
              </a:rPr>
              <a:t>若干気になるところとしては、</a:t>
            </a:r>
            <a:r>
              <a:rPr lang="en-US" altLang="ja-JP" sz="1200" dirty="0">
                <a:solidFill>
                  <a:srgbClr val="333333"/>
                </a:solidFill>
                <a:latin typeface="Meiryo"/>
                <a:ea typeface="Meiryo"/>
                <a:cs typeface="Meiryo"/>
                <a:sym typeface="Meiryo"/>
              </a:rPr>
              <a:t>Nexus 5</a:t>
            </a:r>
            <a:r>
              <a:rPr lang="ja-JP" altLang="en-US" sz="1200" dirty="0">
                <a:solidFill>
                  <a:srgbClr val="333333"/>
                </a:solidFill>
                <a:latin typeface="Meiryo"/>
                <a:ea typeface="Meiryo"/>
                <a:cs typeface="Meiryo"/>
                <a:sym typeface="Meiryo"/>
              </a:rPr>
              <a:t>の</a:t>
            </a:r>
            <a:r>
              <a:rPr lang="en-US" altLang="ja-JP" sz="1200" dirty="0">
                <a:solidFill>
                  <a:srgbClr val="333333"/>
                </a:solidFill>
                <a:latin typeface="Meiryo"/>
                <a:ea typeface="Meiryo"/>
                <a:cs typeface="Meiryo"/>
                <a:sym typeface="Meiryo"/>
              </a:rPr>
              <a:t>Unity</a:t>
            </a:r>
            <a:r>
              <a:rPr lang="ja-JP" altLang="en-US" sz="1200" dirty="0">
                <a:solidFill>
                  <a:srgbClr val="333333"/>
                </a:solidFill>
                <a:latin typeface="Meiryo"/>
                <a:ea typeface="Meiryo"/>
                <a:cs typeface="Meiryo"/>
                <a:sym typeface="Meiryo"/>
              </a:rPr>
              <a:t>ではテクスチャが増えたときのペナルティが大きい傾向があること。</a:t>
            </a:r>
            <a:endParaRPr lang="en-US" altLang="ja-JP" sz="1200" dirty="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4024695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spcBef>
                <a:spcPts val="0"/>
              </a:spcBef>
              <a:defRPr/>
            </a:pPr>
            <a:r>
              <a:rPr lang="ja-JP" altLang="en-US" dirty="0" smtClean="0">
                <a:latin typeface="Meiryo" pitchFamily="50" charset="-128"/>
                <a:ea typeface="Meiryo" pitchFamily="50" charset="-128"/>
                <a:cs typeface="Meiryo"/>
                <a:sym typeface="Meiryo"/>
              </a:rPr>
              <a:t>ここまで見てきてわかることとしては、スマホ</a:t>
            </a:r>
            <a:r>
              <a:rPr kumimoji="1" lang="ja-JP" altLang="en-US" dirty="0" smtClean="0">
                <a:latin typeface="Meiryo" pitchFamily="50" charset="-128"/>
                <a:ea typeface="Meiryo" pitchFamily="50" charset="-128"/>
              </a:rPr>
              <a:t>世代間の性能差は結構大きいということです。</a:t>
            </a:r>
            <a:endParaRPr kumimoji="1" lang="en-US" altLang="ja-JP" dirty="0" smtClean="0">
              <a:latin typeface="Meiryo" pitchFamily="50" charset="-128"/>
              <a:ea typeface="Meiryo" pitchFamily="50" charset="-128"/>
            </a:endParaRPr>
          </a:p>
          <a:p>
            <a:pPr defTabSz="954725">
              <a:spcBef>
                <a:spcPts val="0"/>
              </a:spcBef>
              <a:defRPr/>
            </a:pPr>
            <a:r>
              <a:rPr lang="ja-JP" altLang="en-US" dirty="0" smtClean="0">
                <a:latin typeface="Meiryo" pitchFamily="50" charset="-128"/>
                <a:ea typeface="Meiryo" pitchFamily="50" charset="-128"/>
                <a:cs typeface="Meiryo"/>
                <a:sym typeface="Meiryo"/>
              </a:rPr>
              <a:t>特にここ数年で性能がどんどん上がってきているので、３～４年前の機種と比較すると結構差が付いていることが分かります。</a:t>
            </a:r>
            <a:endParaRPr lang="en-US" altLang="ja-JP" dirty="0" smtClean="0">
              <a:latin typeface="Meiryo" pitchFamily="50" charset="-128"/>
              <a:ea typeface="Meiryo" pitchFamily="50" charset="-128"/>
              <a:cs typeface="Meiryo"/>
              <a:sym typeface="Meiryo"/>
            </a:endParaRPr>
          </a:p>
          <a:p>
            <a:pPr defTabSz="954725">
              <a:spcBef>
                <a:spcPts val="0"/>
              </a:spcBef>
              <a:defRPr/>
            </a:pPr>
            <a:r>
              <a:rPr lang="en-US" altLang="ja-JP" dirty="0" smtClean="0">
                <a:latin typeface="Meiryo" pitchFamily="50" charset="-128"/>
                <a:ea typeface="Meiryo" pitchFamily="50" charset="-128"/>
                <a:cs typeface="Meiryo"/>
                <a:sym typeface="Meiryo"/>
              </a:rPr>
              <a:t>Unity</a:t>
            </a:r>
            <a:r>
              <a:rPr lang="ja-JP" altLang="en-US" dirty="0" smtClean="0">
                <a:latin typeface="Meiryo" pitchFamily="50" charset="-128"/>
                <a:ea typeface="Meiryo" pitchFamily="50" charset="-128"/>
                <a:cs typeface="Meiryo"/>
                <a:sym typeface="Meiryo"/>
              </a:rPr>
              <a:t>は、扱うテクスチャが増えてくると</a:t>
            </a:r>
            <a:r>
              <a:rPr lang="en-US" altLang="ja-JP" dirty="0" smtClean="0">
                <a:latin typeface="Meiryo" pitchFamily="50" charset="-128"/>
                <a:ea typeface="Meiryo" pitchFamily="50" charset="-128"/>
                <a:cs typeface="Meiryo"/>
                <a:sym typeface="Meiryo"/>
              </a:rPr>
              <a:t>Cocos</a:t>
            </a:r>
            <a:r>
              <a:rPr lang="ja-JP" altLang="en-US" dirty="0" smtClean="0">
                <a:latin typeface="Meiryo" pitchFamily="50" charset="-128"/>
                <a:ea typeface="Meiryo" pitchFamily="50" charset="-128"/>
                <a:cs typeface="Meiryo"/>
                <a:sym typeface="Meiryo"/>
              </a:rPr>
              <a:t>に比べてよりパフォーマンスが落ちやすくなる傾向にある印象です。</a:t>
            </a:r>
          </a:p>
          <a:p>
            <a:pPr defTabSz="954725">
              <a:spcBef>
                <a:spcPts val="0"/>
              </a:spcBef>
              <a:defRPr/>
            </a:pPr>
            <a:endParaRPr lang="ja-JP" altLang="en-US" dirty="0" smtClean="0">
              <a:latin typeface="Meiryo" pitchFamily="50" charset="-128"/>
              <a:ea typeface="Meiryo" pitchFamily="50" charset="-128"/>
              <a:cs typeface="Meiryo"/>
              <a:sym typeface="Meiryo"/>
            </a:endParaRPr>
          </a:p>
          <a:p>
            <a:pPr defTabSz="954725">
              <a:spcBef>
                <a:spcPts val="0"/>
              </a:spcBef>
              <a:defRPr/>
            </a:pPr>
            <a:r>
              <a:rPr lang="ja-JP" altLang="en-US" dirty="0" smtClean="0">
                <a:latin typeface="Meiryo" pitchFamily="50" charset="-128"/>
                <a:ea typeface="Meiryo" pitchFamily="50" charset="-128"/>
                <a:cs typeface="Meiryo"/>
                <a:sym typeface="Meiryo"/>
              </a:rPr>
              <a:t>全体を通して気になるのは、</a:t>
            </a:r>
            <a:r>
              <a:rPr lang="en-US" altLang="ja-JP" dirty="0" smtClean="0">
                <a:latin typeface="Meiryo" pitchFamily="50" charset="-128"/>
                <a:ea typeface="Meiryo" pitchFamily="50" charset="-128"/>
                <a:cs typeface="Meiryo"/>
                <a:sym typeface="Meiryo"/>
              </a:rPr>
              <a:t>Nexus 5</a:t>
            </a:r>
            <a:r>
              <a:rPr lang="ja-JP" altLang="en-US" dirty="0" smtClean="0">
                <a:latin typeface="Meiryo" pitchFamily="50" charset="-128"/>
                <a:ea typeface="Meiryo" pitchFamily="50" charset="-128"/>
                <a:cs typeface="Meiryo"/>
                <a:sym typeface="Meiryo"/>
              </a:rPr>
              <a:t>の</a:t>
            </a:r>
            <a:r>
              <a:rPr lang="en-US" altLang="ja-JP" dirty="0" err="1" smtClean="0">
                <a:latin typeface="Meiryo" pitchFamily="50" charset="-128"/>
                <a:ea typeface="Meiryo" pitchFamily="50" charset="-128"/>
                <a:cs typeface="Meiryo"/>
                <a:sym typeface="Meiryo"/>
              </a:rPr>
              <a:t>Cocos</a:t>
            </a:r>
            <a:r>
              <a:rPr lang="en-US" altLang="ja-JP" baseline="0" dirty="0" smtClean="0">
                <a:latin typeface="Meiryo" pitchFamily="50" charset="-128"/>
                <a:ea typeface="Meiryo" pitchFamily="50" charset="-128"/>
                <a:cs typeface="Meiryo"/>
                <a:sym typeface="Meiryo"/>
              </a:rPr>
              <a:t> v2</a:t>
            </a:r>
            <a:r>
              <a:rPr lang="ja-JP" altLang="en-US" baseline="0" dirty="0" smtClean="0">
                <a:latin typeface="Meiryo" pitchFamily="50" charset="-128"/>
                <a:ea typeface="Meiryo" pitchFamily="50" charset="-128"/>
                <a:cs typeface="Meiryo"/>
                <a:sym typeface="Meiryo"/>
              </a:rPr>
              <a:t> バッチありの結果が突出しているところです。</a:t>
            </a:r>
          </a:p>
          <a:p>
            <a:pPr defTabSz="954725">
              <a:spcBef>
                <a:spcPts val="0"/>
              </a:spcBef>
              <a:defRPr/>
            </a:pPr>
            <a:r>
              <a:rPr lang="ja-JP" altLang="en-US" baseline="0" dirty="0" smtClean="0">
                <a:latin typeface="Meiryo" pitchFamily="50" charset="-128"/>
                <a:ea typeface="Meiryo" pitchFamily="50" charset="-128"/>
                <a:cs typeface="Meiryo"/>
                <a:sym typeface="Meiryo"/>
              </a:rPr>
              <a:t>残念ながらこの原因について、今回は究明できませんでした。</a:t>
            </a:r>
          </a:p>
          <a:p>
            <a:pPr defTabSz="954725">
              <a:spcBef>
                <a:spcPts val="0"/>
              </a:spcBef>
              <a:defRPr/>
            </a:pPr>
            <a:r>
              <a:rPr lang="ja-JP" altLang="en-US" baseline="0" dirty="0" smtClean="0">
                <a:latin typeface="Meiryo" pitchFamily="50" charset="-128"/>
                <a:ea typeface="Meiryo" pitchFamily="50" charset="-128"/>
                <a:cs typeface="Meiryo"/>
                <a:sym typeface="Meiryo"/>
              </a:rPr>
              <a:t>このように、ベンチマークテストをすると、たまにこういう突出した値が計測されることがあります。</a:t>
            </a:r>
          </a:p>
          <a:p>
            <a:pPr defTabSz="954725">
              <a:spcBef>
                <a:spcPts val="0"/>
              </a:spcBef>
              <a:defRPr/>
            </a:pPr>
            <a:r>
              <a:rPr lang="ja-JP" altLang="en-US" baseline="0" dirty="0" smtClean="0">
                <a:latin typeface="Meiryo" pitchFamily="50" charset="-128"/>
                <a:ea typeface="Meiryo" pitchFamily="50" charset="-128"/>
                <a:cs typeface="Meiryo"/>
                <a:sym typeface="Meiryo"/>
              </a:rPr>
              <a:t>こういうピーク性能を全体的な性能と誤解してしまうと、大きな手戻りの原因になってしまいます。</a:t>
            </a:r>
          </a:p>
          <a:p>
            <a:pPr defTabSz="954725">
              <a:spcBef>
                <a:spcPts val="0"/>
              </a:spcBef>
              <a:defRPr/>
            </a:pPr>
            <a:r>
              <a:rPr lang="ja-JP" altLang="en-US" baseline="0" dirty="0" smtClean="0">
                <a:latin typeface="Meiryo" pitchFamily="50" charset="-128"/>
                <a:ea typeface="Meiryo" pitchFamily="50" charset="-128"/>
                <a:cs typeface="Meiryo"/>
                <a:sym typeface="Meiryo"/>
              </a:rPr>
              <a:t>今回のように、複数の条件、複数の機種でテストして、こういうピーク値に惑わされないように気をつけるのが肝心です。</a:t>
            </a:r>
            <a:endParaRPr lang="en-US" altLang="ja-JP" dirty="0" smtClean="0">
              <a:latin typeface="Meiryo" pitchFamily="50" charset="-128"/>
              <a:ea typeface="Meiryo" pitchFamily="50" charset="-128"/>
              <a:cs typeface="Meiryo"/>
              <a:sym typeface="Meiryo"/>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41</a:t>
            </a:fld>
            <a:endParaRPr lang="ja-JP" altLang="en-US"/>
          </a:p>
        </p:txBody>
      </p:sp>
    </p:spTree>
    <p:extLst>
      <p:ext uri="{BB962C8B-B14F-4D97-AF65-F5344CB8AC3E}">
        <p14:creationId xmlns:p14="http://schemas.microsoft.com/office/powerpoint/2010/main" val="2805879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6" name="Shape 276"/>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defTabSz="954725">
              <a:spcBef>
                <a:spcPts val="0"/>
              </a:spcBef>
              <a:defRPr/>
            </a:pPr>
            <a:endParaRPr lang="ja" altLang="ja-JP" sz="1200" dirty="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616273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pitchFamily="50" charset="-128"/>
                <a:ea typeface="Meiryo" pitchFamily="50" charset="-128"/>
              </a:rPr>
              <a:t>先程、バッチあり、なし</a:t>
            </a:r>
            <a:r>
              <a:rPr lang="en-US" altLang="en-US" dirty="0" smtClean="0">
                <a:latin typeface="Meiryo" pitchFamily="50" charset="-128"/>
                <a:ea typeface="Meiryo" pitchFamily="50" charset="-128"/>
              </a:rPr>
              <a:t>で</a:t>
            </a:r>
            <a:r>
              <a:rPr lang="ja-JP" altLang="en-US" dirty="0" smtClean="0">
                <a:latin typeface="Meiryo" pitchFamily="50" charset="-128"/>
                <a:ea typeface="Meiryo" pitchFamily="50" charset="-128"/>
              </a:rPr>
              <a:t>パフォーマンスが大きく変化することを見てきましたが、それはドローコールが影響するためです。</a:t>
            </a:r>
            <a:endParaRPr lang="en-US" altLang="ja-JP" dirty="0" smtClean="0">
              <a:latin typeface="Meiryo" pitchFamily="50" charset="-128"/>
              <a:ea typeface="Meiryo" pitchFamily="50" charset="-128"/>
            </a:endParaRPr>
          </a:p>
          <a:p>
            <a:r>
              <a:rPr lang="ja-JP" altLang="en-US" dirty="0" smtClean="0">
                <a:latin typeface="Meiryo" pitchFamily="50" charset="-128"/>
                <a:ea typeface="Meiryo" pitchFamily="50" charset="-128"/>
              </a:rPr>
              <a:t>ドローコールとは簡単に言うと </a:t>
            </a:r>
            <a:r>
              <a:rPr lang="en-US" altLang="ja-JP" dirty="0" smtClean="0">
                <a:latin typeface="Meiryo" pitchFamily="50" charset="-128"/>
                <a:ea typeface="Meiryo" pitchFamily="50" charset="-128"/>
              </a:rPr>
              <a:t>GPU </a:t>
            </a:r>
            <a:r>
              <a:rPr lang="ja-JP" altLang="en-US" dirty="0" smtClean="0">
                <a:latin typeface="Meiryo" pitchFamily="50" charset="-128"/>
                <a:ea typeface="Meiryo" pitchFamily="50" charset="-128"/>
              </a:rPr>
              <a:t>に対し、描画開始の命令を出すことです。</a:t>
            </a:r>
            <a:endParaRPr lang="en-US" altLang="ja-JP" dirty="0" smtClean="0">
              <a:latin typeface="Meiryo" pitchFamily="50" charset="-128"/>
              <a:ea typeface="Meiryo" pitchFamily="50" charset="-128"/>
            </a:endParaRPr>
          </a:p>
          <a:p>
            <a:r>
              <a:rPr lang="ja-JP" altLang="en-US" dirty="0" smtClean="0">
                <a:latin typeface="Meiryo" pitchFamily="50" charset="-128"/>
                <a:ea typeface="Meiryo" pitchFamily="50" charset="-128"/>
              </a:rPr>
              <a:t>一般的に、この回数が多ければ、多いほど描画のための負荷が高くなります。</a:t>
            </a:r>
          </a:p>
          <a:p>
            <a:r>
              <a:rPr lang="ja-JP" altLang="en-US" dirty="0" smtClean="0">
                <a:latin typeface="Meiryo" pitchFamily="50" charset="-128"/>
                <a:ea typeface="Meiryo" pitchFamily="50" charset="-128"/>
              </a:rPr>
              <a:t>このため世間では、ドローコールを少なく抑えるための努力が行われます。</a:t>
            </a:r>
            <a:endParaRPr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43</a:t>
            </a:fld>
            <a:endParaRPr lang="ja-JP" altLang="en-US"/>
          </a:p>
        </p:txBody>
      </p:sp>
    </p:spTree>
    <p:extLst>
      <p:ext uri="{BB962C8B-B14F-4D97-AF65-F5344CB8AC3E}">
        <p14:creationId xmlns:p14="http://schemas.microsoft.com/office/powerpoint/2010/main" val="2545775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ドローコールが増えると負荷が高くなると説明しましたが、正確に言うと、「ドローコールを増やす要因となる処理」もまた大きな負荷になります。</a:t>
            </a:r>
          </a:p>
          <a:p>
            <a:r>
              <a:rPr kumimoji="1" lang="ja-JP" altLang="en-US" dirty="0" smtClean="0">
                <a:latin typeface="Meiryo" pitchFamily="50" charset="-128"/>
                <a:ea typeface="Meiryo" pitchFamily="50" charset="-128"/>
              </a:rPr>
              <a:t>その主な要因が、</a:t>
            </a:r>
            <a:r>
              <a:rPr kumimoji="1" lang="en-US" altLang="ja-JP" dirty="0" smtClean="0">
                <a:latin typeface="Meiryo" pitchFamily="50" charset="-128"/>
                <a:ea typeface="Meiryo" pitchFamily="50" charset="-128"/>
              </a:rPr>
              <a:t>GPU </a:t>
            </a:r>
            <a:r>
              <a:rPr kumimoji="1" lang="ja-JP" altLang="en-US" dirty="0" smtClean="0">
                <a:latin typeface="Meiryo" pitchFamily="50" charset="-128"/>
                <a:ea typeface="Meiryo" pitchFamily="50" charset="-128"/>
              </a:rPr>
              <a:t>に対してステートチェンジを要求することです。</a:t>
            </a:r>
          </a:p>
          <a:p>
            <a:r>
              <a:rPr kumimoji="1" lang="ja-JP" altLang="en-US" dirty="0" smtClean="0">
                <a:latin typeface="Meiryo" pitchFamily="50" charset="-128"/>
                <a:ea typeface="Meiryo" pitchFamily="50" charset="-128"/>
              </a:rPr>
              <a:t>これは多くの場合、描画に使うテクスチャの変更、シェーダの変更等によって発生します。</a:t>
            </a:r>
          </a:p>
          <a:p>
            <a:endParaRPr kumimoji="1" lang="ja-JP" altLang="en-US"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この図は、テクスチャ</a:t>
            </a:r>
            <a:r>
              <a:rPr kumimoji="1" lang="en-US" altLang="ja-JP" dirty="0" smtClean="0">
                <a:latin typeface="Meiryo" pitchFamily="50" charset="-128"/>
                <a:ea typeface="Meiryo" pitchFamily="50" charset="-128"/>
              </a:rPr>
              <a:t>A</a:t>
            </a:r>
            <a:r>
              <a:rPr kumimoji="1" lang="ja-JP" altLang="en-US" dirty="0" err="1" smtClean="0">
                <a:latin typeface="Meiryo" pitchFamily="50" charset="-128"/>
                <a:ea typeface="Meiryo" pitchFamily="50" charset="-128"/>
              </a:rPr>
              <a:t>、</a:t>
            </a:r>
            <a:r>
              <a:rPr kumimoji="1" lang="en-US" altLang="ja-JP" dirty="0" smtClean="0">
                <a:latin typeface="Meiryo" pitchFamily="50" charset="-128"/>
                <a:ea typeface="Meiryo" pitchFamily="50" charset="-128"/>
              </a:rPr>
              <a:t>B</a:t>
            </a:r>
            <a:r>
              <a:rPr kumimoji="1" lang="ja-JP" altLang="en-US" dirty="0" smtClean="0">
                <a:latin typeface="Meiryo" pitchFamily="50" charset="-128"/>
                <a:ea typeface="Meiryo" pitchFamily="50" charset="-128"/>
              </a:rPr>
              <a:t>の２枚のテクスチャを交互に使って、４枚のスプライトを描画する場合のドローコールを示したものです。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テクスチャ</a:t>
            </a:r>
            <a:r>
              <a:rPr kumimoji="1" lang="en-US" altLang="ja-JP" dirty="0" smtClean="0">
                <a:latin typeface="Meiryo" pitchFamily="50" charset="-128"/>
                <a:ea typeface="Meiryo" pitchFamily="50" charset="-128"/>
              </a:rPr>
              <a:t>A </a:t>
            </a:r>
            <a:r>
              <a:rPr kumimoji="1" lang="ja-JP" altLang="en-US" dirty="0" smtClean="0">
                <a:latin typeface="Meiryo" pitchFamily="50" charset="-128"/>
                <a:ea typeface="Meiryo" pitchFamily="50" charset="-128"/>
              </a:rPr>
              <a:t>を指定し、スプライト</a:t>
            </a:r>
            <a:r>
              <a:rPr kumimoji="1" lang="en-US" altLang="ja-JP" dirty="0" smtClean="0">
                <a:latin typeface="Meiryo" pitchFamily="50" charset="-128"/>
                <a:ea typeface="Meiryo" pitchFamily="50" charset="-128"/>
              </a:rPr>
              <a:t>A1 </a:t>
            </a:r>
            <a:r>
              <a:rPr kumimoji="1" lang="ja-JP" altLang="en-US" dirty="0" smtClean="0">
                <a:latin typeface="Meiryo" pitchFamily="50" charset="-128"/>
                <a:ea typeface="Meiryo" pitchFamily="50" charset="-128"/>
              </a:rPr>
              <a:t>を描画、ここで１回</a:t>
            </a:r>
            <a:r>
              <a:rPr kumimoji="1" lang="ja-JP" altLang="en-US" dirty="0" err="1" smtClean="0">
                <a:latin typeface="Meiryo" pitchFamily="50" charset="-128"/>
                <a:ea typeface="Meiryo" pitchFamily="50" charset="-128"/>
              </a:rPr>
              <a:t>めの</a:t>
            </a:r>
            <a:r>
              <a:rPr kumimoji="1" lang="ja-JP" altLang="en-US" dirty="0" smtClean="0">
                <a:latin typeface="Meiryo" pitchFamily="50" charset="-128"/>
                <a:ea typeface="Meiryo" pitchFamily="50" charset="-128"/>
              </a:rPr>
              <a:t>ドローコールが発生します。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次に、テクスチャ</a:t>
            </a:r>
            <a:r>
              <a:rPr kumimoji="1" lang="en-US" altLang="ja-JP" dirty="0" smtClean="0">
                <a:latin typeface="Meiryo" pitchFamily="50" charset="-128"/>
                <a:ea typeface="Meiryo" pitchFamily="50" charset="-128"/>
              </a:rPr>
              <a:t>B</a:t>
            </a:r>
            <a:r>
              <a:rPr kumimoji="1" lang="ja-JP" altLang="en-US" dirty="0" smtClean="0">
                <a:latin typeface="Meiryo" pitchFamily="50" charset="-128"/>
                <a:ea typeface="Meiryo" pitchFamily="50" charset="-128"/>
              </a:rPr>
              <a:t>に変更し、スプライト</a:t>
            </a:r>
            <a:r>
              <a:rPr kumimoji="1" lang="en-US" altLang="ja-JP" dirty="0" smtClean="0">
                <a:latin typeface="Meiryo" pitchFamily="50" charset="-128"/>
                <a:ea typeface="Meiryo" pitchFamily="50" charset="-128"/>
              </a:rPr>
              <a:t>B1 </a:t>
            </a:r>
            <a:r>
              <a:rPr kumimoji="1" lang="ja-JP" altLang="en-US" dirty="0" smtClean="0">
                <a:latin typeface="Meiryo" pitchFamily="50" charset="-128"/>
                <a:ea typeface="Meiryo" pitchFamily="50" charset="-128"/>
              </a:rPr>
              <a:t>を描画、ここでドローコールが２つ目です。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再び、テクスチャ</a:t>
            </a:r>
            <a:r>
              <a:rPr kumimoji="1" lang="en-US" altLang="ja-JP" dirty="0" smtClean="0">
                <a:latin typeface="Meiryo" pitchFamily="50" charset="-128"/>
                <a:ea typeface="Meiryo" pitchFamily="50" charset="-128"/>
              </a:rPr>
              <a:t>A</a:t>
            </a:r>
            <a:r>
              <a:rPr kumimoji="1" lang="ja-JP" altLang="en-US" dirty="0" smtClean="0">
                <a:latin typeface="Meiryo" pitchFamily="50" charset="-128"/>
                <a:ea typeface="Meiryo" pitchFamily="50" charset="-128"/>
              </a:rPr>
              <a:t>に戻し、スプライト</a:t>
            </a:r>
            <a:r>
              <a:rPr kumimoji="1" lang="en-US" altLang="ja-JP" dirty="0" smtClean="0">
                <a:latin typeface="Meiryo" pitchFamily="50" charset="-128"/>
                <a:ea typeface="Meiryo" pitchFamily="50" charset="-128"/>
              </a:rPr>
              <a:t>A2 </a:t>
            </a:r>
            <a:r>
              <a:rPr kumimoji="1" lang="ja-JP" altLang="en-US" dirty="0" smtClean="0">
                <a:latin typeface="Meiryo" pitchFamily="50" charset="-128"/>
                <a:ea typeface="Meiryo" pitchFamily="50" charset="-128"/>
              </a:rPr>
              <a:t>を描画、ドローコールは３、</a:t>
            </a:r>
            <a:endParaRPr kumimoji="1" lang="en-US" altLang="ja-JP" dirty="0" smtClean="0">
              <a:latin typeface="Meiryo" pitchFamily="50" charset="-128"/>
              <a:ea typeface="Meiryo" pitchFamily="50" charset="-128"/>
            </a:endParaRPr>
          </a:p>
          <a:p>
            <a:pPr defTabSz="954725">
              <a:defRPr/>
            </a:pPr>
            <a:r>
              <a:rPr kumimoji="1" lang="ja-JP" altLang="en-US" dirty="0" smtClean="0">
                <a:latin typeface="Meiryo" pitchFamily="50" charset="-128"/>
                <a:ea typeface="Meiryo" pitchFamily="50" charset="-128"/>
              </a:rPr>
              <a:t>同じく、テクスチャ</a:t>
            </a:r>
            <a:r>
              <a:rPr kumimoji="1" lang="en-US" altLang="ja-JP" dirty="0" smtClean="0">
                <a:latin typeface="Meiryo" pitchFamily="50" charset="-128"/>
                <a:ea typeface="Meiryo" pitchFamily="50" charset="-128"/>
              </a:rPr>
              <a:t>B</a:t>
            </a:r>
            <a:r>
              <a:rPr kumimoji="1" lang="ja-JP" altLang="en-US" dirty="0" smtClean="0">
                <a:latin typeface="Meiryo" pitchFamily="50" charset="-128"/>
                <a:ea typeface="Meiryo" pitchFamily="50" charset="-128"/>
              </a:rPr>
              <a:t>に変更し、スプライト</a:t>
            </a:r>
            <a:r>
              <a:rPr kumimoji="1" lang="en-US" altLang="ja-JP" dirty="0" smtClean="0">
                <a:latin typeface="Meiryo" pitchFamily="50" charset="-128"/>
                <a:ea typeface="Meiryo" pitchFamily="50" charset="-128"/>
              </a:rPr>
              <a:t>B2 </a:t>
            </a:r>
            <a:r>
              <a:rPr kumimoji="1" lang="ja-JP" altLang="en-US" dirty="0" err="1" smtClean="0">
                <a:latin typeface="Meiryo" pitchFamily="50" charset="-128"/>
                <a:ea typeface="Meiryo" pitchFamily="50" charset="-128"/>
              </a:rPr>
              <a:t>を描</a:t>
            </a:r>
            <a:r>
              <a:rPr kumimoji="1" lang="ja-JP" altLang="en-US" dirty="0" smtClean="0">
                <a:latin typeface="Meiryo" pitchFamily="50" charset="-128"/>
                <a:ea typeface="Meiryo" pitchFamily="50" charset="-128"/>
              </a:rPr>
              <a:t>画すると、</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最終的にドローコールは４回になります。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テクスチャの枚数がもっと増えて、なんの配慮もせず描画していくとドローコールはうなぎ登りとなり、アプリのパフォーマンスは大幅に下がることになります。</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44</a:t>
            </a:fld>
            <a:endParaRPr lang="ja-JP" altLang="en-US"/>
          </a:p>
        </p:txBody>
      </p:sp>
    </p:spTree>
    <p:extLst>
      <p:ext uri="{BB962C8B-B14F-4D97-AF65-F5344CB8AC3E}">
        <p14:creationId xmlns:p14="http://schemas.microsoft.com/office/powerpoint/2010/main" val="3069767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そこで、同じテクスチャを使ったものを一度にまとめて描画することで、ドローコールを減らす工夫が重要になります。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さきのケースの場合、描画順番を変更し、スプライト</a:t>
            </a:r>
            <a:r>
              <a:rPr kumimoji="1" lang="en-US" altLang="ja-JP" dirty="0" smtClean="0">
                <a:latin typeface="Meiryo" pitchFamily="50" charset="-128"/>
                <a:ea typeface="Meiryo" pitchFamily="50" charset="-128"/>
              </a:rPr>
              <a:t>A1</a:t>
            </a:r>
            <a:r>
              <a:rPr kumimoji="1" lang="ja-JP" altLang="en-US" dirty="0" smtClean="0">
                <a:latin typeface="Meiryo" pitchFamily="50" charset="-128"/>
                <a:ea typeface="Meiryo" pitchFamily="50" charset="-128"/>
              </a:rPr>
              <a:t>、</a:t>
            </a:r>
            <a:r>
              <a:rPr kumimoji="1" lang="en-US" altLang="ja-JP" dirty="0" smtClean="0">
                <a:latin typeface="Meiryo" pitchFamily="50" charset="-128"/>
                <a:ea typeface="Meiryo" pitchFamily="50" charset="-128"/>
              </a:rPr>
              <a:t>A2</a:t>
            </a:r>
            <a:r>
              <a:rPr kumimoji="1" lang="ja-JP" altLang="en-US" dirty="0" smtClean="0">
                <a:latin typeface="Meiryo" pitchFamily="50" charset="-128"/>
                <a:ea typeface="Meiryo" pitchFamily="50" charset="-128"/>
              </a:rPr>
              <a:t>の情報を連結することで２回に減らせます。</a:t>
            </a: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テクスチャ</a:t>
            </a:r>
            <a:r>
              <a:rPr kumimoji="1" lang="en-US" altLang="ja-JP" dirty="0" smtClean="0">
                <a:latin typeface="Meiryo" pitchFamily="50" charset="-128"/>
                <a:ea typeface="Meiryo" pitchFamily="50" charset="-128"/>
              </a:rPr>
              <a:t>A </a:t>
            </a:r>
            <a:r>
              <a:rPr kumimoji="1" lang="ja-JP" altLang="en-US" dirty="0" smtClean="0">
                <a:latin typeface="Meiryo" pitchFamily="50" charset="-128"/>
                <a:ea typeface="Meiryo" pitchFamily="50" charset="-128"/>
              </a:rPr>
              <a:t>を指定し、スプライト</a:t>
            </a:r>
            <a:r>
              <a:rPr kumimoji="1" lang="en-US" altLang="ja-JP" dirty="0" smtClean="0">
                <a:latin typeface="Meiryo" pitchFamily="50" charset="-128"/>
                <a:ea typeface="Meiryo" pitchFamily="50" charset="-128"/>
              </a:rPr>
              <a:t>A1</a:t>
            </a:r>
            <a:r>
              <a:rPr kumimoji="1" lang="ja-JP" altLang="en-US" dirty="0" smtClean="0">
                <a:latin typeface="Meiryo" pitchFamily="50" charset="-128"/>
                <a:ea typeface="Meiryo" pitchFamily="50" charset="-128"/>
              </a:rPr>
              <a:t>、</a:t>
            </a:r>
            <a:r>
              <a:rPr kumimoji="1" lang="en-US" altLang="ja-JP" dirty="0" smtClean="0">
                <a:latin typeface="Meiryo" pitchFamily="50" charset="-128"/>
                <a:ea typeface="Meiryo" pitchFamily="50" charset="-128"/>
              </a:rPr>
              <a:t>A2 </a:t>
            </a:r>
            <a:r>
              <a:rPr kumimoji="1" lang="ja-JP" altLang="en-US" dirty="0" err="1" smtClean="0">
                <a:latin typeface="Meiryo" pitchFamily="50" charset="-128"/>
                <a:ea typeface="Meiryo" pitchFamily="50" charset="-128"/>
              </a:rPr>
              <a:t>を描</a:t>
            </a:r>
            <a:r>
              <a:rPr kumimoji="1" lang="ja-JP" altLang="en-US" dirty="0" smtClean="0">
                <a:latin typeface="Meiryo" pitchFamily="50" charset="-128"/>
                <a:ea typeface="Meiryo" pitchFamily="50" charset="-128"/>
              </a:rPr>
              <a:t>画し、最初のドローコールが発生します。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次に、テクスチャ</a:t>
            </a:r>
            <a:r>
              <a:rPr kumimoji="1" lang="en-US" altLang="ja-JP" dirty="0" smtClean="0">
                <a:latin typeface="Meiryo" pitchFamily="50" charset="-128"/>
                <a:ea typeface="Meiryo" pitchFamily="50" charset="-128"/>
              </a:rPr>
              <a:t>B</a:t>
            </a:r>
            <a:r>
              <a:rPr kumimoji="1" lang="ja-JP" altLang="en-US" dirty="0" smtClean="0">
                <a:latin typeface="Meiryo" pitchFamily="50" charset="-128"/>
                <a:ea typeface="Meiryo" pitchFamily="50" charset="-128"/>
              </a:rPr>
              <a:t>に変更し、</a:t>
            </a:r>
            <a:r>
              <a:rPr kumimoji="1" lang="en-US" altLang="ja-JP" dirty="0" smtClean="0">
                <a:latin typeface="Meiryo" pitchFamily="50" charset="-128"/>
                <a:ea typeface="Meiryo" pitchFamily="50" charset="-128"/>
              </a:rPr>
              <a:t> </a:t>
            </a:r>
            <a:r>
              <a:rPr kumimoji="1" lang="ja-JP" altLang="en-US" dirty="0" smtClean="0">
                <a:latin typeface="Meiryo" pitchFamily="50" charset="-128"/>
                <a:ea typeface="Meiryo" pitchFamily="50" charset="-128"/>
              </a:rPr>
              <a:t>スプライト</a:t>
            </a:r>
            <a:r>
              <a:rPr kumimoji="1" lang="en-US" altLang="ja-JP" dirty="0" smtClean="0">
                <a:latin typeface="Meiryo" pitchFamily="50" charset="-128"/>
                <a:ea typeface="Meiryo" pitchFamily="50" charset="-128"/>
              </a:rPr>
              <a:t>B1</a:t>
            </a:r>
            <a:r>
              <a:rPr kumimoji="1" lang="ja-JP" altLang="en-US" dirty="0" smtClean="0">
                <a:latin typeface="Meiryo" pitchFamily="50" charset="-128"/>
                <a:ea typeface="Meiryo" pitchFamily="50" charset="-128"/>
              </a:rPr>
              <a:t>、</a:t>
            </a:r>
            <a:r>
              <a:rPr kumimoji="1" lang="en-US" altLang="ja-JP" dirty="0" smtClean="0">
                <a:latin typeface="Meiryo" pitchFamily="50" charset="-128"/>
                <a:ea typeface="Meiryo" pitchFamily="50" charset="-128"/>
              </a:rPr>
              <a:t>B2 </a:t>
            </a:r>
            <a:r>
              <a:rPr kumimoji="1" lang="ja-JP" altLang="en-US" dirty="0" err="1" smtClean="0">
                <a:latin typeface="Meiryo" pitchFamily="50" charset="-128"/>
                <a:ea typeface="Meiryo" pitchFamily="50" charset="-128"/>
              </a:rPr>
              <a:t>を描</a:t>
            </a:r>
            <a:r>
              <a:rPr kumimoji="1" lang="ja-JP" altLang="en-US" dirty="0" smtClean="0">
                <a:latin typeface="Meiryo" pitchFamily="50" charset="-128"/>
                <a:ea typeface="Meiryo" pitchFamily="50" charset="-128"/>
              </a:rPr>
              <a:t>画すれば、ドローコールは２回で済みます。</a:t>
            </a:r>
          </a:p>
          <a:p>
            <a:endParaRPr kumimoji="1" lang="ja-JP" altLang="en-US"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このように最適化することをバッチングといいます。</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45</a:t>
            </a:fld>
            <a:endParaRPr lang="ja-JP" altLang="en-US"/>
          </a:p>
        </p:txBody>
      </p:sp>
    </p:spTree>
    <p:extLst>
      <p:ext uri="{BB962C8B-B14F-4D97-AF65-F5344CB8AC3E}">
        <p14:creationId xmlns:p14="http://schemas.microsoft.com/office/powerpoint/2010/main" val="1957625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ここで、問題が起こります。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さきのケースのように描画順序を変更しても見た目が破綻しない場合は問題ありませんが、</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図のように、スプライト同士が重なり合っている場合は、スプライト</a:t>
            </a:r>
            <a:r>
              <a:rPr kumimoji="1" lang="en-US" altLang="ja-JP" dirty="0" smtClean="0">
                <a:latin typeface="Meiryo" pitchFamily="50" charset="-128"/>
                <a:ea typeface="Meiryo" pitchFamily="50" charset="-128"/>
              </a:rPr>
              <a:t>A2</a:t>
            </a:r>
            <a:r>
              <a:rPr kumimoji="1" lang="ja-JP" altLang="en-US" dirty="0" smtClean="0">
                <a:latin typeface="Meiryo" pitchFamily="50" charset="-128"/>
                <a:ea typeface="Meiryo" pitchFamily="50" charset="-128"/>
              </a:rPr>
              <a:t>が、後から描かれたスプライト</a:t>
            </a:r>
            <a:r>
              <a:rPr kumimoji="1" lang="en-US" altLang="ja-JP" dirty="0" smtClean="0">
                <a:latin typeface="Meiryo" pitchFamily="50" charset="-128"/>
                <a:ea typeface="Meiryo" pitchFamily="50" charset="-128"/>
              </a:rPr>
              <a:t>B1</a:t>
            </a:r>
            <a:r>
              <a:rPr kumimoji="1" lang="ja-JP" altLang="en-US" dirty="0" smtClean="0">
                <a:latin typeface="Meiryo" pitchFamily="50" charset="-128"/>
                <a:ea typeface="Meiryo" pitchFamily="50" charset="-128"/>
              </a:rPr>
              <a:t>の後ろに隠れてしまいます。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このようにスプライト間で前後関係を守る必要がある場合は、入れ替えることができず、バッチングができません。</a:t>
            </a:r>
          </a:p>
          <a:p>
            <a:endParaRPr kumimoji="1" lang="ja-JP" altLang="en-US"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46</a:t>
            </a:fld>
            <a:endParaRPr lang="ja-JP" altLang="en-US"/>
          </a:p>
        </p:txBody>
      </p:sp>
    </p:spTree>
    <p:extLst>
      <p:ext uri="{BB962C8B-B14F-4D97-AF65-F5344CB8AC3E}">
        <p14:creationId xmlns:p14="http://schemas.microsoft.com/office/powerpoint/2010/main" val="4018911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描画順を守ろうとするとバッチングができないため、結局、逐次テクスチャを切り替えるような処理に戻すことになります。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その結果、ドローコールが４になります。</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47</a:t>
            </a:fld>
            <a:endParaRPr lang="ja-JP" altLang="en-US"/>
          </a:p>
        </p:txBody>
      </p:sp>
    </p:spTree>
    <p:extLst>
      <p:ext uri="{BB962C8B-B14F-4D97-AF65-F5344CB8AC3E}">
        <p14:creationId xmlns:p14="http://schemas.microsoft.com/office/powerpoint/2010/main" val="659916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では、どうすればよいのかというと、テクスチャの切り替えが発生しないよう１つにまとめてしまえばよいのです。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一般にテクスチャのパッキング、またはアトラス化と呼ばれるものです。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とはいえ、使用できるテクスチャサイズの制限などから、すべてのスプライトを１つにすることはできませんから、なるべく描画の順番が確定している単位でアトラス化するのが良いでしょう。</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シューティングゲームで例えるなら、奥から順に、</a:t>
            </a:r>
            <a:r>
              <a:rPr kumimoji="1" lang="en-US" altLang="ja-JP" dirty="0" smtClean="0">
                <a:latin typeface="Meiryo" pitchFamily="50" charset="-128"/>
                <a:ea typeface="Meiryo" pitchFamily="50" charset="-128"/>
              </a:rPr>
              <a:t>BG</a:t>
            </a:r>
            <a:r>
              <a:rPr kumimoji="1" lang="ja-JP" altLang="en-US" dirty="0" err="1" smtClean="0">
                <a:latin typeface="Meiryo" pitchFamily="50" charset="-128"/>
                <a:ea typeface="Meiryo" pitchFamily="50" charset="-128"/>
              </a:rPr>
              <a:t>、</a:t>
            </a:r>
            <a:r>
              <a:rPr kumimoji="1" lang="ja-JP" altLang="en-US" dirty="0" smtClean="0">
                <a:latin typeface="Meiryo" pitchFamily="50" charset="-128"/>
                <a:ea typeface="Meiryo" pitchFamily="50" charset="-128"/>
              </a:rPr>
              <a:t>地上物、飛行物、エフェクト、スコア表示、といった分け方になるでしょう。</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48</a:t>
            </a:fld>
            <a:endParaRPr lang="ja-JP" altLang="en-US"/>
          </a:p>
        </p:txBody>
      </p:sp>
    </p:spTree>
    <p:extLst>
      <p:ext uri="{BB962C8B-B14F-4D97-AF65-F5344CB8AC3E}">
        <p14:creationId xmlns:p14="http://schemas.microsoft.com/office/powerpoint/2010/main" val="343749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709932" y="4861441"/>
            <a:ext cx="5679439" cy="2060982"/>
          </a:xfrm>
          <a:prstGeom prst="rect">
            <a:avLst/>
          </a:prstGeom>
        </p:spPr>
        <p:txBody>
          <a:bodyPr lIns="95457" tIns="95457" rIns="95457" bIns="95457" anchor="t" anchorCtr="0">
            <a:spAutoFit/>
          </a:bodyPr>
          <a:lstStyle/>
          <a:p>
            <a:pPr>
              <a:lnSpc>
                <a:spcPct val="115000"/>
              </a:lnSpc>
              <a:spcBef>
                <a:spcPts val="0"/>
              </a:spcBef>
            </a:pPr>
            <a:r>
              <a:rPr lang="ja-JP" altLang="en-US" sz="1200" dirty="0">
                <a:solidFill>
                  <a:schemeClr val="tx1"/>
                </a:solidFill>
                <a:latin typeface="Meiryo"/>
                <a:ea typeface="Meiryo"/>
                <a:cs typeface="Meiryo"/>
                <a:sym typeface="Meiryo"/>
              </a:rPr>
              <a:t>小高は、</a:t>
            </a:r>
            <a:r>
              <a:rPr lang="ja" altLang="ja-JP" sz="1200" dirty="0">
                <a:solidFill>
                  <a:schemeClr val="tx1"/>
                </a:solidFill>
                <a:latin typeface="Meiryo"/>
                <a:ea typeface="Meiryo"/>
                <a:cs typeface="Meiryo"/>
                <a:sym typeface="Meiryo"/>
              </a:rPr>
              <a:t>ゲームは作ったこと</a:t>
            </a:r>
            <a:r>
              <a:rPr lang="ja-JP" altLang="en-US" sz="1200" dirty="0">
                <a:solidFill>
                  <a:schemeClr val="tx1"/>
                </a:solidFill>
                <a:latin typeface="Meiryo"/>
                <a:ea typeface="Meiryo"/>
                <a:cs typeface="Meiryo"/>
                <a:sym typeface="Meiryo"/>
              </a:rPr>
              <a:t>はないのですが</a:t>
            </a:r>
            <a:r>
              <a:rPr lang="ja" altLang="ja-JP" sz="1200" dirty="0">
                <a:solidFill>
                  <a:schemeClr val="tx1"/>
                </a:solidFill>
                <a:latin typeface="Meiryo"/>
                <a:ea typeface="Meiryo"/>
                <a:cs typeface="Meiryo"/>
                <a:sym typeface="Meiryo"/>
              </a:rPr>
              <a:t>、近いところではサウンドのシーケンサ</a:t>
            </a:r>
            <a:r>
              <a:rPr lang="en-US" altLang="ja" sz="1200" dirty="0">
                <a:solidFill>
                  <a:schemeClr val="tx1"/>
                </a:solidFill>
                <a:latin typeface="Meiryo"/>
                <a:ea typeface="Meiryo"/>
                <a:cs typeface="Meiryo"/>
                <a:sym typeface="Meiryo"/>
              </a:rPr>
              <a:t>(</a:t>
            </a:r>
            <a:r>
              <a:rPr lang="ja-JP" altLang="en-US" sz="1200" dirty="0">
                <a:solidFill>
                  <a:schemeClr val="tx1"/>
                </a:solidFill>
                <a:latin typeface="Meiryo"/>
                <a:ea typeface="Meiryo"/>
                <a:cs typeface="Meiryo"/>
                <a:sym typeface="Meiryo"/>
              </a:rPr>
              <a:t>自動演奏ソフト</a:t>
            </a:r>
            <a:r>
              <a:rPr lang="en-US" altLang="ja-JP" sz="1200" dirty="0">
                <a:solidFill>
                  <a:schemeClr val="tx1"/>
                </a:solidFill>
                <a:latin typeface="Meiryo"/>
                <a:ea typeface="Meiryo"/>
                <a:cs typeface="Meiryo"/>
                <a:sym typeface="Meiryo"/>
              </a:rPr>
              <a:t>)</a:t>
            </a:r>
            <a:r>
              <a:rPr lang="ja" altLang="ja-JP" sz="1200" dirty="0">
                <a:solidFill>
                  <a:schemeClr val="tx1"/>
                </a:solidFill>
                <a:latin typeface="Meiryo"/>
                <a:ea typeface="Meiryo"/>
                <a:cs typeface="Meiryo"/>
                <a:sym typeface="Meiryo"/>
              </a:rPr>
              <a:t>を作ったことがあります。</a:t>
            </a:r>
          </a:p>
          <a:p>
            <a:pPr>
              <a:lnSpc>
                <a:spcPct val="115000"/>
              </a:lnSpc>
              <a:spcBef>
                <a:spcPts val="0"/>
              </a:spcBef>
            </a:pPr>
            <a:r>
              <a:rPr lang="ja" altLang="ja-JP" sz="1200" dirty="0">
                <a:solidFill>
                  <a:schemeClr val="tx1"/>
                </a:solidFill>
                <a:latin typeface="Meiryo"/>
                <a:ea typeface="Meiryo"/>
                <a:cs typeface="Meiryo"/>
                <a:sym typeface="Meiryo"/>
              </a:rPr>
              <a:t>高校生のときに</a:t>
            </a:r>
            <a:r>
              <a:rPr lang="en-US" altLang="ja" sz="1200" dirty="0">
                <a:solidFill>
                  <a:schemeClr val="tx1"/>
                </a:solidFill>
                <a:latin typeface="Meiryo"/>
                <a:ea typeface="Meiryo"/>
                <a:cs typeface="Meiryo"/>
                <a:sym typeface="Meiryo"/>
              </a:rPr>
              <a:t>PC-1500</a:t>
            </a:r>
            <a:r>
              <a:rPr lang="ja-JP" altLang="en-US" sz="1200" dirty="0">
                <a:solidFill>
                  <a:schemeClr val="tx1"/>
                </a:solidFill>
                <a:latin typeface="Meiryo"/>
                <a:ea typeface="Meiryo"/>
                <a:cs typeface="Meiryo"/>
                <a:sym typeface="Meiryo"/>
              </a:rPr>
              <a:t>という</a:t>
            </a:r>
            <a:r>
              <a:rPr lang="ja" altLang="ja-JP" sz="1200" dirty="0">
                <a:solidFill>
                  <a:schemeClr val="tx1"/>
                </a:solidFill>
                <a:latin typeface="Meiryo"/>
                <a:ea typeface="Meiryo"/>
                <a:cs typeface="Meiryo"/>
                <a:sym typeface="Meiryo"/>
              </a:rPr>
              <a:t>ポケコンを改造して</a:t>
            </a:r>
            <a:r>
              <a:rPr lang="ja-JP" altLang="en-US" sz="1200" dirty="0" err="1">
                <a:solidFill>
                  <a:schemeClr val="tx1"/>
                </a:solidFill>
                <a:latin typeface="Meiryo"/>
                <a:ea typeface="Meiryo"/>
                <a:cs typeface="Meiryo"/>
                <a:sym typeface="Meiryo"/>
              </a:rPr>
              <a:t>、</a:t>
            </a:r>
            <a:r>
              <a:rPr lang="ja" altLang="ja-JP" sz="1200" dirty="0">
                <a:solidFill>
                  <a:schemeClr val="tx1"/>
                </a:solidFill>
                <a:latin typeface="Meiryo"/>
                <a:ea typeface="Meiryo"/>
                <a:cs typeface="Meiryo"/>
                <a:sym typeface="Meiryo"/>
              </a:rPr>
              <a:t>PSGを繋いで、ハンドアセンブルでシーケンサを作った</a:t>
            </a:r>
            <a:r>
              <a:rPr lang="ja-JP" altLang="en-US" sz="1200" dirty="0" err="1">
                <a:solidFill>
                  <a:schemeClr val="tx1"/>
                </a:solidFill>
                <a:latin typeface="Meiryo"/>
                <a:ea typeface="Meiryo"/>
                <a:cs typeface="Meiryo"/>
                <a:sym typeface="Meiryo"/>
              </a:rPr>
              <a:t>のが</a:t>
            </a:r>
            <a:r>
              <a:rPr lang="ja-JP" altLang="en-US" sz="1200" dirty="0">
                <a:solidFill>
                  <a:schemeClr val="tx1"/>
                </a:solidFill>
                <a:latin typeface="Meiryo"/>
                <a:ea typeface="Meiryo"/>
                <a:cs typeface="Meiryo"/>
                <a:sym typeface="Meiryo"/>
              </a:rPr>
              <a:t>最初です</a:t>
            </a:r>
            <a:r>
              <a:rPr lang="ja" altLang="ja-JP" sz="1200" dirty="0">
                <a:solidFill>
                  <a:schemeClr val="tx1"/>
                </a:solidFill>
                <a:latin typeface="Meiryo"/>
                <a:ea typeface="Meiryo"/>
                <a:cs typeface="Meiryo"/>
                <a:sym typeface="Meiryo"/>
              </a:rPr>
              <a:t>。</a:t>
            </a:r>
            <a:endParaRPr lang="en-US" altLang="ja" sz="1200" dirty="0">
              <a:solidFill>
                <a:schemeClr val="tx1"/>
              </a:solidFill>
              <a:latin typeface="Meiryo"/>
              <a:ea typeface="Meiryo"/>
              <a:cs typeface="Meiryo"/>
              <a:sym typeface="Meiryo"/>
            </a:endParaRPr>
          </a:p>
          <a:p>
            <a:pPr>
              <a:lnSpc>
                <a:spcPct val="115000"/>
              </a:lnSpc>
              <a:spcBef>
                <a:spcPts val="0"/>
              </a:spcBef>
            </a:pPr>
            <a:r>
              <a:rPr lang="ja" altLang="ja-JP" sz="1200" dirty="0">
                <a:solidFill>
                  <a:schemeClr val="tx1"/>
                </a:solidFill>
                <a:latin typeface="Meiryo"/>
                <a:ea typeface="Meiryo"/>
                <a:cs typeface="Meiryo"/>
                <a:sym typeface="Meiryo"/>
              </a:rPr>
              <a:t>大学生のときには、PC98用のFM音源ボードを設計して、そのシーケンサ</a:t>
            </a:r>
            <a:r>
              <a:rPr lang="ja-JP" altLang="en-US" sz="1200" dirty="0">
                <a:solidFill>
                  <a:schemeClr val="tx1"/>
                </a:solidFill>
                <a:latin typeface="Meiryo"/>
                <a:ea typeface="Meiryo"/>
                <a:cs typeface="Meiryo"/>
                <a:sym typeface="Meiryo"/>
              </a:rPr>
              <a:t>というかドライバ</a:t>
            </a:r>
            <a:r>
              <a:rPr lang="ja" altLang="ja-JP" sz="1200" dirty="0">
                <a:solidFill>
                  <a:schemeClr val="tx1"/>
                </a:solidFill>
                <a:latin typeface="Meiryo"/>
                <a:ea typeface="Meiryo"/>
                <a:cs typeface="Meiryo"/>
                <a:sym typeface="Meiryo"/>
              </a:rPr>
              <a:t>を作りました。</a:t>
            </a:r>
            <a:endParaRPr lang="ja-JP" altLang="en-US" sz="1200" dirty="0">
              <a:solidFill>
                <a:schemeClr val="tx1"/>
              </a:solidFill>
              <a:latin typeface="Meiryo"/>
              <a:ea typeface="Meiryo"/>
              <a:cs typeface="Meiryo"/>
              <a:sym typeface="Meiryo"/>
            </a:endParaRPr>
          </a:p>
          <a:p>
            <a:pPr>
              <a:lnSpc>
                <a:spcPct val="115000"/>
              </a:lnSpc>
              <a:spcBef>
                <a:spcPts val="0"/>
              </a:spcBef>
            </a:pPr>
            <a:r>
              <a:rPr lang="ja-JP" altLang="en-US" sz="1200" dirty="0">
                <a:solidFill>
                  <a:schemeClr val="tx1"/>
                </a:solidFill>
                <a:latin typeface="Meiryo"/>
                <a:ea typeface="Meiryo"/>
                <a:cs typeface="Meiryo"/>
                <a:sym typeface="Meiryo"/>
              </a:rPr>
              <a:t>ドライバは</a:t>
            </a:r>
            <a:r>
              <a:rPr lang="ja" altLang="ja-JP" sz="1200" dirty="0">
                <a:solidFill>
                  <a:schemeClr val="tx1"/>
                </a:solidFill>
                <a:latin typeface="Meiryo"/>
                <a:ea typeface="Meiryo"/>
                <a:cs typeface="Meiryo"/>
                <a:sym typeface="Meiryo"/>
              </a:rPr>
              <a:t>全部割り込みで動く</a:t>
            </a:r>
            <a:r>
              <a:rPr lang="ja-JP" altLang="en-US" sz="1200" dirty="0">
                <a:solidFill>
                  <a:schemeClr val="tx1"/>
                </a:solidFill>
                <a:latin typeface="Meiryo"/>
                <a:ea typeface="Meiryo"/>
                <a:cs typeface="Meiryo"/>
                <a:sym typeface="Meiryo"/>
              </a:rPr>
              <a:t>ようになっていて、一太郎を使っている裏で音楽を奏でることができました。</a:t>
            </a:r>
            <a:endParaRPr lang="ja" altLang="ja-JP" sz="1200" dirty="0">
              <a:solidFill>
                <a:schemeClr val="tx1"/>
              </a:solidFill>
              <a:latin typeface="Meiryo"/>
              <a:ea typeface="Meiryo"/>
              <a:cs typeface="Meiryo"/>
              <a:sym typeface="Meiryo"/>
            </a:endParaRPr>
          </a:p>
          <a:p>
            <a:pPr>
              <a:spcBef>
                <a:spcPts val="0"/>
              </a:spcBef>
            </a:pPr>
            <a:endParaRPr sz="1100" dirty="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ところで、これまで説明したバッチングをゲームエンジン側で自動的に行なってくれるものがあります。</a:t>
            </a:r>
          </a:p>
          <a:p>
            <a:r>
              <a:rPr kumimoji="1" lang="ja-JP" altLang="en-US" dirty="0" smtClean="0">
                <a:latin typeface="Meiryo" pitchFamily="50" charset="-128"/>
                <a:ea typeface="Meiryo" pitchFamily="50" charset="-128"/>
              </a:rPr>
              <a:t>具体的には </a:t>
            </a:r>
            <a:r>
              <a:rPr kumimoji="1" lang="en-US" altLang="ja-JP" dirty="0" smtClean="0">
                <a:latin typeface="Meiryo" pitchFamily="50" charset="-128"/>
                <a:ea typeface="Meiryo" pitchFamily="50" charset="-128"/>
              </a:rPr>
              <a:t>Unity</a:t>
            </a:r>
            <a:r>
              <a:rPr kumimoji="1" lang="ja-JP" altLang="en-US" dirty="0" err="1" smtClean="0">
                <a:latin typeface="Meiryo" pitchFamily="50" charset="-128"/>
                <a:ea typeface="Meiryo" pitchFamily="50" charset="-128"/>
              </a:rPr>
              <a:t>、</a:t>
            </a:r>
            <a:r>
              <a:rPr kumimoji="1" lang="en-US" altLang="ja-JP" dirty="0" err="1" smtClean="0">
                <a:latin typeface="Meiryo" pitchFamily="50" charset="-128"/>
                <a:ea typeface="Meiryo" pitchFamily="50" charset="-128"/>
              </a:rPr>
              <a:t>Cocos</a:t>
            </a:r>
            <a:r>
              <a:rPr kumimoji="1" lang="en-US" altLang="ja-JP" dirty="0" smtClean="0">
                <a:latin typeface="Meiryo" pitchFamily="50" charset="-128"/>
                <a:ea typeface="Meiryo" pitchFamily="50" charset="-128"/>
              </a:rPr>
              <a:t> v3 </a:t>
            </a:r>
            <a:r>
              <a:rPr kumimoji="1" lang="ja-JP" altLang="en-US" dirty="0" smtClean="0">
                <a:latin typeface="Meiryo" pitchFamily="50" charset="-128"/>
                <a:ea typeface="Meiryo" pitchFamily="50" charset="-128"/>
              </a:rPr>
              <a:t>で対応されています。</a:t>
            </a:r>
          </a:p>
          <a:p>
            <a:endParaRPr kumimoji="1" lang="ja-JP" altLang="en-US" dirty="0" smtClean="0">
              <a:latin typeface="Meiryo" pitchFamily="50" charset="-128"/>
              <a:ea typeface="Meiryo" pitchFamily="50" charset="-128"/>
            </a:endParaRPr>
          </a:p>
          <a:p>
            <a:r>
              <a:rPr kumimoji="1" lang="en-US" altLang="ja-JP" dirty="0" err="1" smtClean="0">
                <a:latin typeface="Meiryo" pitchFamily="50" charset="-128"/>
                <a:ea typeface="Meiryo" pitchFamily="50" charset="-128"/>
              </a:rPr>
              <a:t>Cocos</a:t>
            </a:r>
            <a:r>
              <a:rPr kumimoji="1" lang="en-US" altLang="ja-JP" dirty="0" smtClean="0">
                <a:latin typeface="Meiryo" pitchFamily="50" charset="-128"/>
                <a:ea typeface="Meiryo" pitchFamily="50" charset="-128"/>
              </a:rPr>
              <a:t> v2 </a:t>
            </a:r>
            <a:r>
              <a:rPr kumimoji="1" lang="ja-JP" altLang="en-US" dirty="0" smtClean="0">
                <a:latin typeface="Meiryo" pitchFamily="50" charset="-128"/>
                <a:ea typeface="Meiryo" pitchFamily="50" charset="-128"/>
              </a:rPr>
              <a:t>ではこの機能が無いため、プログラマが描画順序を考慮して、バッチング対象のスプライトをまとめてから、描画命令を発行する必要があります。</a:t>
            </a:r>
          </a:p>
          <a:p>
            <a:r>
              <a:rPr kumimoji="1" lang="ja-JP" altLang="en-US" dirty="0" smtClean="0">
                <a:latin typeface="Meiryo" pitchFamily="50" charset="-128"/>
                <a:ea typeface="Meiryo" pitchFamily="50" charset="-128"/>
              </a:rPr>
              <a:t>いずれにしても、自動、手動を問わず、効果的にバッチングするための工夫が重要なのには変わりありません。</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r>
              <a:rPr lang="ja" altLang="ja-JP" sz="1200" dirty="0" smtClean="0">
                <a:solidFill>
                  <a:srgbClr val="333333"/>
                </a:solidFill>
                <a:latin typeface="Meiryo"/>
                <a:ea typeface="Meiryo"/>
                <a:cs typeface="Meiryo"/>
                <a:sym typeface="Meiryo"/>
              </a:rPr>
              <a:t>http://japan.unity3d.com/unite/unite2014/files/DAY1-1700-room3-WebTechnologyAndKLab.pdf</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49</a:t>
            </a:fld>
            <a:endParaRPr lang="ja-JP" altLang="en-US"/>
          </a:p>
        </p:txBody>
      </p:sp>
    </p:spTree>
    <p:extLst>
      <p:ext uri="{BB962C8B-B14F-4D97-AF65-F5344CB8AC3E}">
        <p14:creationId xmlns:p14="http://schemas.microsoft.com/office/powerpoint/2010/main" val="3897407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9" name="Shape 289"/>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dirty="0"/>
          </a:p>
        </p:txBody>
      </p:sp>
    </p:spTree>
    <p:extLst>
      <p:ext uri="{BB962C8B-B14F-4D97-AF65-F5344CB8AC3E}">
        <p14:creationId xmlns:p14="http://schemas.microsoft.com/office/powerpoint/2010/main" val="3436866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5" name="Shape 355"/>
          <p:cNvSpPr txBox="1">
            <a:spLocks noGrp="1"/>
          </p:cNvSpPr>
          <p:nvPr>
            <p:ph type="body" idx="1"/>
          </p:nvPr>
        </p:nvSpPr>
        <p:spPr>
          <a:xfrm>
            <a:off x="709932" y="4861440"/>
            <a:ext cx="5679439" cy="1502535"/>
          </a:xfrm>
          <a:prstGeom prst="rect">
            <a:avLst/>
          </a:prstGeom>
        </p:spPr>
        <p:txBody>
          <a:bodyPr lIns="95457" tIns="95457" rIns="95457" bIns="95457" anchor="t" anchorCtr="0">
            <a:spAutoFit/>
          </a:bodyPr>
          <a:lstStyle/>
          <a:p>
            <a:pPr defTabSz="954725">
              <a:lnSpc>
                <a:spcPct val="115000"/>
              </a:lnSpc>
              <a:spcBef>
                <a:spcPts val="0"/>
              </a:spcBef>
              <a:buClr>
                <a:srgbClr val="000000"/>
              </a:buClr>
              <a:buSzPct val="78571"/>
              <a:defRPr/>
            </a:pPr>
            <a:r>
              <a:rPr lang="en-US" altLang="ja" sz="1200" dirty="0">
                <a:solidFill>
                  <a:srgbClr val="333333"/>
                </a:solidFill>
                <a:latin typeface="Meiryo"/>
                <a:ea typeface="Meiryo"/>
                <a:cs typeface="Meiryo"/>
                <a:sym typeface="Meiryo"/>
              </a:rPr>
              <a:t>Unity</a:t>
            </a:r>
            <a:r>
              <a:rPr lang="ja-JP" altLang="en-US" sz="1200" dirty="0">
                <a:solidFill>
                  <a:srgbClr val="333333"/>
                </a:solidFill>
                <a:latin typeface="Meiryo"/>
                <a:ea typeface="Meiryo"/>
                <a:cs typeface="Meiryo"/>
                <a:sym typeface="Meiryo"/>
              </a:rPr>
              <a:t>はとても親切にできているので、とりあえず</a:t>
            </a:r>
            <a:r>
              <a:rPr lang="ja" altLang="ja-JP" sz="1200" dirty="0">
                <a:solidFill>
                  <a:srgbClr val="333333"/>
                </a:solidFill>
                <a:latin typeface="Meiryo"/>
                <a:ea typeface="Meiryo"/>
                <a:cs typeface="Meiryo"/>
                <a:sym typeface="Meiryo"/>
              </a:rPr>
              <a:t>画像を</a:t>
            </a:r>
            <a:r>
              <a:rPr lang="ja-JP" altLang="en-US" sz="1200" dirty="0">
                <a:solidFill>
                  <a:srgbClr val="333333"/>
                </a:solidFill>
                <a:latin typeface="Meiryo"/>
                <a:ea typeface="Meiryo"/>
                <a:cs typeface="Meiryo"/>
                <a:sym typeface="Meiryo"/>
              </a:rPr>
              <a:t>放り込むだけで、ちゃんと表示してくれます。</a:t>
            </a:r>
          </a:p>
          <a:p>
            <a:pPr defTabSz="954725">
              <a:lnSpc>
                <a:spcPct val="115000"/>
              </a:lnSpc>
              <a:spcBef>
                <a:spcPts val="0"/>
              </a:spcBef>
              <a:buClr>
                <a:srgbClr val="000000"/>
              </a:buClr>
              <a:buSzPct val="78571"/>
              <a:defRPr/>
            </a:pPr>
            <a:r>
              <a:rPr lang="en-US" altLang="ja-JP" sz="1200" dirty="0">
                <a:latin typeface="Meiryo"/>
                <a:ea typeface="Meiryo"/>
                <a:cs typeface="Meiryo"/>
                <a:sym typeface="Meiryo"/>
              </a:rPr>
              <a:t>PNG</a:t>
            </a:r>
            <a:r>
              <a:rPr lang="ja-JP" altLang="en-US" sz="1200" dirty="0">
                <a:latin typeface="Meiryo"/>
                <a:ea typeface="Meiryo"/>
                <a:cs typeface="Meiryo"/>
                <a:sym typeface="Meiryo"/>
              </a:rPr>
              <a:t>はもちろんのこと、</a:t>
            </a:r>
            <a:r>
              <a:rPr lang="en-US" altLang="ja-JP" sz="1200" dirty="0">
                <a:latin typeface="Meiryo"/>
                <a:ea typeface="Meiryo"/>
                <a:cs typeface="Meiryo"/>
                <a:sym typeface="Meiryo"/>
              </a:rPr>
              <a:t>Photoshop</a:t>
            </a:r>
            <a:r>
              <a:rPr lang="ja-JP" altLang="en-US" sz="1200" dirty="0">
                <a:latin typeface="Meiryo"/>
                <a:ea typeface="Meiryo"/>
                <a:cs typeface="Meiryo"/>
                <a:sym typeface="Meiryo"/>
              </a:rPr>
              <a:t>で作った</a:t>
            </a:r>
            <a:r>
              <a:rPr lang="en-US" altLang="ja-JP" sz="1200" dirty="0">
                <a:latin typeface="Meiryo"/>
                <a:ea typeface="Meiryo"/>
                <a:cs typeface="Meiryo"/>
                <a:sym typeface="Meiryo"/>
              </a:rPr>
              <a:t>.</a:t>
            </a:r>
            <a:r>
              <a:rPr lang="en-US" altLang="ja-JP" sz="1200" dirty="0" err="1">
                <a:latin typeface="Meiryo"/>
                <a:ea typeface="Meiryo"/>
                <a:cs typeface="Meiryo"/>
                <a:sym typeface="Meiryo"/>
              </a:rPr>
              <a:t>psd</a:t>
            </a:r>
            <a:r>
              <a:rPr lang="ja-JP" altLang="en-US" sz="1200" dirty="0">
                <a:latin typeface="Meiryo"/>
                <a:ea typeface="Meiryo"/>
                <a:cs typeface="Meiryo"/>
                <a:sym typeface="Meiryo"/>
              </a:rPr>
              <a:t>ファイルでもそのまま読み込めるという優れもので、このことが売りにもなっています。</a:t>
            </a:r>
          </a:p>
          <a:p>
            <a:pPr defTabSz="954725">
              <a:lnSpc>
                <a:spcPct val="115000"/>
              </a:lnSpc>
              <a:spcBef>
                <a:spcPts val="0"/>
              </a:spcBef>
              <a:buClr>
                <a:srgbClr val="000000"/>
              </a:buClr>
              <a:buSzPct val="78571"/>
              <a:defRPr/>
            </a:pPr>
            <a:r>
              <a:rPr lang="ja-JP" altLang="en-US" sz="1200" dirty="0">
                <a:solidFill>
                  <a:srgbClr val="333333"/>
                </a:solidFill>
                <a:latin typeface="Meiryo"/>
                <a:ea typeface="Meiryo"/>
                <a:cs typeface="Meiryo"/>
                <a:sym typeface="Meiryo"/>
              </a:rPr>
              <a:t>ただ、</a:t>
            </a:r>
            <a:r>
              <a:rPr lang="ja" altLang="ja-JP" sz="1200" dirty="0">
                <a:solidFill>
                  <a:srgbClr val="333333"/>
                </a:solidFill>
                <a:latin typeface="Meiryo"/>
                <a:ea typeface="Meiryo"/>
                <a:cs typeface="Meiryo"/>
                <a:sym typeface="Meiryo"/>
              </a:rPr>
              <a:t>一見動作</a:t>
            </a:r>
            <a:r>
              <a:rPr lang="ja-JP" altLang="en-US" sz="1200" dirty="0">
                <a:solidFill>
                  <a:srgbClr val="333333"/>
                </a:solidFill>
                <a:latin typeface="Meiryo"/>
                <a:ea typeface="Meiryo"/>
                <a:cs typeface="Meiryo"/>
                <a:sym typeface="Meiryo"/>
              </a:rPr>
              <a:t>はして</a:t>
            </a:r>
            <a:r>
              <a:rPr lang="ja-JP" altLang="en-US" sz="1200" dirty="0" err="1">
                <a:solidFill>
                  <a:srgbClr val="333333"/>
                </a:solidFill>
                <a:latin typeface="Meiryo"/>
                <a:ea typeface="Meiryo"/>
                <a:cs typeface="Meiryo"/>
                <a:sym typeface="Meiryo"/>
              </a:rPr>
              <a:t>い</a:t>
            </a:r>
            <a:r>
              <a:rPr lang="ja" altLang="ja-JP" sz="1200" dirty="0">
                <a:solidFill>
                  <a:srgbClr val="333333"/>
                </a:solidFill>
                <a:latin typeface="Meiryo"/>
                <a:ea typeface="Meiryo"/>
                <a:cs typeface="Meiryo"/>
                <a:sym typeface="Meiryo"/>
              </a:rPr>
              <a:t>ますが、</a:t>
            </a:r>
            <a:r>
              <a:rPr lang="ja-JP" altLang="en-US" sz="1200" dirty="0">
                <a:solidFill>
                  <a:srgbClr val="333333"/>
                </a:solidFill>
                <a:latin typeface="Meiryo"/>
                <a:ea typeface="Meiryo"/>
                <a:cs typeface="Meiryo"/>
                <a:sym typeface="Meiryo"/>
              </a:rPr>
              <a:t>そのままだと</a:t>
            </a:r>
            <a:r>
              <a:rPr lang="ja" altLang="ja-JP" sz="1200" dirty="0">
                <a:solidFill>
                  <a:srgbClr val="333333"/>
                </a:solidFill>
                <a:latin typeface="Meiryo"/>
                <a:ea typeface="Meiryo"/>
                <a:cs typeface="Meiryo"/>
                <a:sym typeface="Meiryo"/>
              </a:rPr>
              <a:t>性能低下や画質低下を招くことがあります。</a:t>
            </a:r>
            <a:endParaRPr lang="ja-JP" altLang="en-US" sz="1200" dirty="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20684525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9932" y="4861442"/>
            <a:ext cx="5679439" cy="1854772"/>
          </a:xfrm>
          <a:prstGeom prst="rect">
            <a:avLst/>
          </a:prstGeom>
        </p:spPr>
        <p:txBody>
          <a:bodyPr lIns="95457" tIns="95457" rIns="95457" bIns="95457" anchor="t" anchorCtr="0">
            <a:spAutoFit/>
          </a:bodyPr>
          <a:lstStyle/>
          <a:p>
            <a:pPr>
              <a:spcBef>
                <a:spcPts val="0"/>
              </a:spcBef>
            </a:pPr>
            <a:r>
              <a:rPr lang="en-US" altLang="ja-JP" sz="1200" dirty="0" smtClean="0">
                <a:latin typeface="Meiryo" pitchFamily="50" charset="-128"/>
                <a:ea typeface="Meiryo" pitchFamily="50" charset="-128"/>
              </a:rPr>
              <a:t>Unity</a:t>
            </a:r>
            <a:r>
              <a:rPr lang="ja-JP" altLang="en-US" sz="1200" dirty="0" smtClean="0">
                <a:latin typeface="Meiryo" pitchFamily="50" charset="-128"/>
                <a:ea typeface="Meiryo" pitchFamily="50" charset="-128"/>
              </a:rPr>
              <a:t>に画像を読み込ませたときの動作を見ていきます。</a:t>
            </a:r>
          </a:p>
          <a:p>
            <a:pPr>
              <a:spcBef>
                <a:spcPts val="0"/>
              </a:spcBef>
            </a:pPr>
            <a:r>
              <a:rPr lang="en-US" altLang="ja-JP" sz="1200" dirty="0" smtClean="0">
                <a:latin typeface="Meiryo" pitchFamily="50" charset="-128"/>
                <a:ea typeface="Meiryo" pitchFamily="50" charset="-128"/>
              </a:rPr>
              <a:t>Unity</a:t>
            </a:r>
            <a:r>
              <a:rPr lang="ja-JP" altLang="en-US" sz="1200" dirty="0" smtClean="0">
                <a:latin typeface="Meiryo" pitchFamily="50" charset="-128"/>
                <a:ea typeface="Meiryo" pitchFamily="50" charset="-128"/>
              </a:rPr>
              <a:t>は、デフォルトでは、</a:t>
            </a:r>
            <a:r>
              <a:rPr lang="en-US" altLang="ja-JP" sz="1200" dirty="0" smtClean="0">
                <a:latin typeface="Meiryo" pitchFamily="50" charset="-128"/>
                <a:ea typeface="Meiryo" pitchFamily="50" charset="-128"/>
              </a:rPr>
              <a:t>Compressed </a:t>
            </a:r>
            <a:r>
              <a:rPr lang="ja-JP" altLang="en-US" sz="1200" dirty="0" smtClean="0">
                <a:latin typeface="Meiryo" pitchFamily="50" charset="-128"/>
                <a:ea typeface="Meiryo" pitchFamily="50" charset="-128"/>
              </a:rPr>
              <a:t>というモードになっています。</a:t>
            </a:r>
          </a:p>
          <a:p>
            <a:pPr>
              <a:spcBef>
                <a:spcPts val="0"/>
              </a:spcBef>
            </a:pPr>
            <a:r>
              <a:rPr lang="ja-JP" altLang="en-US" sz="1200" dirty="0" smtClean="0">
                <a:latin typeface="Meiryo" pitchFamily="50" charset="-128"/>
                <a:ea typeface="Meiryo" pitchFamily="50" charset="-128"/>
              </a:rPr>
              <a:t>この場合、画像は決め打ちで変換するので、</a:t>
            </a:r>
            <a:r>
              <a:rPr lang="en-US" altLang="ja-JP" sz="1200" dirty="0" smtClean="0">
                <a:latin typeface="Meiryo" pitchFamily="50" charset="-128"/>
                <a:ea typeface="Meiryo" pitchFamily="50" charset="-128"/>
              </a:rPr>
              <a:t>UI</a:t>
            </a:r>
            <a:r>
              <a:rPr lang="ja-JP" altLang="en-US" sz="1200" dirty="0" smtClean="0">
                <a:latin typeface="Meiryo" pitchFamily="50" charset="-128"/>
                <a:ea typeface="Meiryo" pitchFamily="50" charset="-128"/>
              </a:rPr>
              <a:t>パーツやアニメ調の画像には不向きな形式に変換されてしまったりします。</a:t>
            </a:r>
          </a:p>
          <a:p>
            <a:pPr>
              <a:spcBef>
                <a:spcPts val="0"/>
              </a:spcBef>
            </a:pPr>
            <a:r>
              <a:rPr lang="en-US" altLang="ja-JP" sz="1200" dirty="0">
                <a:latin typeface="Meiryo" pitchFamily="50" charset="-128"/>
                <a:ea typeface="Meiryo" pitchFamily="50" charset="-128"/>
                <a:cs typeface="メイリオ" panose="020B0604030504040204" pitchFamily="50" charset="-128"/>
              </a:rPr>
              <a:t>RGB</a:t>
            </a:r>
            <a:r>
              <a:rPr lang="ja-JP" altLang="en-US" sz="1200" dirty="0">
                <a:latin typeface="Meiryo" pitchFamily="50" charset="-128"/>
                <a:ea typeface="Meiryo" pitchFamily="50" charset="-128"/>
                <a:cs typeface="メイリオ" panose="020B0604030504040204" pitchFamily="50" charset="-128"/>
              </a:rPr>
              <a:t>階調が少なく低画質でエフェクト向きだとか、</a:t>
            </a:r>
            <a:r>
              <a:rPr lang="en-US" altLang="ja-JP" sz="1200" dirty="0">
                <a:latin typeface="Meiryo" pitchFamily="50" charset="-128"/>
                <a:ea typeface="Meiryo" pitchFamily="50" charset="-128"/>
                <a:cs typeface="メイリオ" panose="020B0604030504040204" pitchFamily="50" charset="-128"/>
              </a:rPr>
              <a:t>UI</a:t>
            </a:r>
            <a:r>
              <a:rPr lang="ja-JP" altLang="en-US" sz="1200" dirty="0">
                <a:latin typeface="Meiryo" pitchFamily="50" charset="-128"/>
                <a:ea typeface="Meiryo" pitchFamily="50" charset="-128"/>
                <a:cs typeface="メイリオ" panose="020B0604030504040204" pitchFamily="50" charset="-128"/>
              </a:rPr>
              <a:t>パーツ・アニメ調には不向きなフォーマットになってしまいます。</a:t>
            </a:r>
            <a:endParaRPr lang="en-US" altLang="ja-JP" sz="1200" dirty="0">
              <a:latin typeface="Meiryo" pitchFamily="50" charset="-128"/>
              <a:ea typeface="Meiryo" pitchFamily="50" charset="-128"/>
              <a:cs typeface="メイリオ" panose="020B0604030504040204" pitchFamily="50" charset="-128"/>
            </a:endParaRPr>
          </a:p>
          <a:p>
            <a:pPr>
              <a:spcBef>
                <a:spcPts val="0"/>
              </a:spcBef>
            </a:pPr>
            <a:r>
              <a:rPr lang="en-US" sz="1200" dirty="0" err="1" smtClean="0">
                <a:latin typeface="Meiryo" pitchFamily="50" charset="-128"/>
                <a:ea typeface="Meiryo" pitchFamily="50" charset="-128"/>
              </a:rPr>
              <a:t>TrueColor</a:t>
            </a:r>
            <a:r>
              <a:rPr lang="ja-JP" altLang="en-US" sz="1200" dirty="0" smtClean="0">
                <a:latin typeface="Meiryo" pitchFamily="50" charset="-128"/>
                <a:ea typeface="Meiryo" pitchFamily="50" charset="-128"/>
              </a:rPr>
              <a:t>や</a:t>
            </a:r>
            <a:r>
              <a:rPr lang="en-US" altLang="ja-JP" sz="1200" dirty="0" smtClean="0">
                <a:latin typeface="Meiryo" pitchFamily="50" charset="-128"/>
                <a:ea typeface="Meiryo" pitchFamily="50" charset="-128"/>
              </a:rPr>
              <a:t>16bits</a:t>
            </a:r>
            <a:r>
              <a:rPr lang="ja-JP" altLang="en-US" sz="1200" dirty="0" smtClean="0">
                <a:latin typeface="Meiryo" pitchFamily="50" charset="-128"/>
                <a:ea typeface="Meiryo" pitchFamily="50" charset="-128"/>
              </a:rPr>
              <a:t>という指定をすることもできますが、容量が大きくなってしまうなど、それぞれ一長一短です。</a:t>
            </a:r>
          </a:p>
          <a:p>
            <a:pPr>
              <a:spcBef>
                <a:spcPts val="0"/>
              </a:spcBef>
            </a:pPr>
            <a:endParaRPr sz="1200" dirty="0">
              <a:latin typeface="Meiryo" pitchFamily="50" charset="-128"/>
              <a:ea typeface="Meiryo" pitchFamily="50" charset="-128"/>
            </a:endParaRPr>
          </a:p>
        </p:txBody>
      </p:sp>
    </p:spTree>
    <p:extLst>
      <p:ext uri="{BB962C8B-B14F-4D97-AF65-F5344CB8AC3E}">
        <p14:creationId xmlns:p14="http://schemas.microsoft.com/office/powerpoint/2010/main" val="3997792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9932" y="4861441"/>
            <a:ext cx="5679439" cy="1342801"/>
          </a:xfrm>
          <a:prstGeom prst="rect">
            <a:avLst/>
          </a:prstGeom>
        </p:spPr>
        <p:txBody>
          <a:bodyPr lIns="95457" tIns="95457" rIns="95457" bIns="95457" anchor="t" anchorCtr="0">
            <a:spAutoFit/>
          </a:bodyPr>
          <a:lstStyle/>
          <a:p>
            <a:pPr>
              <a:spcBef>
                <a:spcPts val="0"/>
              </a:spcBef>
            </a:pPr>
            <a:r>
              <a:rPr lang="ja-JP" altLang="en-US" dirty="0" smtClean="0">
                <a:latin typeface="Meiryo" pitchFamily="50" charset="-128"/>
                <a:ea typeface="Meiryo" pitchFamily="50" charset="-128"/>
              </a:rPr>
              <a:t>解決方法として、</a:t>
            </a:r>
            <a:r>
              <a:rPr lang="en-US" altLang="ja-JP" dirty="0" smtClean="0">
                <a:latin typeface="Meiryo" pitchFamily="50" charset="-128"/>
                <a:ea typeface="Meiryo" pitchFamily="50" charset="-128"/>
              </a:rPr>
              <a:t>.</a:t>
            </a:r>
            <a:r>
              <a:rPr lang="en-US" altLang="ja-JP" dirty="0" err="1" smtClean="0">
                <a:latin typeface="Meiryo" pitchFamily="50" charset="-128"/>
                <a:ea typeface="Meiryo" pitchFamily="50" charset="-128"/>
              </a:rPr>
              <a:t>pvr</a:t>
            </a:r>
            <a:r>
              <a:rPr lang="ja-JP" altLang="en-US" dirty="0" smtClean="0">
                <a:latin typeface="Meiryo" pitchFamily="50" charset="-128"/>
                <a:ea typeface="Meiryo" pitchFamily="50" charset="-128"/>
              </a:rPr>
              <a:t>コンテナにダイレクトカラーを格納するという方法があります。</a:t>
            </a:r>
          </a:p>
          <a:p>
            <a:pPr>
              <a:spcBef>
                <a:spcPts val="0"/>
              </a:spcBef>
            </a:pPr>
            <a:r>
              <a:rPr lang="ja-JP" altLang="en-US" dirty="0" smtClean="0">
                <a:latin typeface="Meiryo" pitchFamily="50" charset="-128"/>
                <a:ea typeface="Meiryo" pitchFamily="50" charset="-128"/>
              </a:rPr>
              <a:t>それなりに高画質な</a:t>
            </a:r>
            <a:r>
              <a:rPr lang="en-US" altLang="ja-JP" dirty="0" smtClean="0">
                <a:latin typeface="Meiryo" pitchFamily="50" charset="-128"/>
                <a:ea typeface="Meiryo" pitchFamily="50" charset="-128"/>
              </a:rPr>
              <a:t>RGB565</a:t>
            </a:r>
            <a:r>
              <a:rPr lang="ja-JP" altLang="en-US" dirty="0" smtClean="0">
                <a:latin typeface="Meiryo" pitchFamily="50" charset="-128"/>
                <a:ea typeface="Meiryo" pitchFamily="50" charset="-128"/>
              </a:rPr>
              <a:t>とか、ヌキが使える</a:t>
            </a:r>
            <a:r>
              <a:rPr lang="en-US" altLang="ja-JP" dirty="0" smtClean="0">
                <a:latin typeface="Meiryo" pitchFamily="50" charset="-128"/>
                <a:ea typeface="Meiryo" pitchFamily="50" charset="-128"/>
              </a:rPr>
              <a:t>RGBA5551</a:t>
            </a:r>
            <a:r>
              <a:rPr lang="ja-JP" altLang="en-US" dirty="0" smtClean="0">
                <a:latin typeface="Meiryo" pitchFamily="50" charset="-128"/>
                <a:ea typeface="Meiryo" pitchFamily="50" charset="-128"/>
              </a:rPr>
              <a:t>とか、エフェクト向きの</a:t>
            </a:r>
            <a:r>
              <a:rPr lang="en-US" altLang="ja-JP" dirty="0" smtClean="0">
                <a:latin typeface="Meiryo" pitchFamily="50" charset="-128"/>
                <a:ea typeface="Meiryo" pitchFamily="50" charset="-128"/>
              </a:rPr>
              <a:t>RGBA4444</a:t>
            </a:r>
            <a:r>
              <a:rPr lang="ja-JP" altLang="en-US" dirty="0" smtClean="0">
                <a:latin typeface="Meiryo" pitchFamily="50" charset="-128"/>
                <a:ea typeface="Meiryo" pitchFamily="50" charset="-128"/>
              </a:rPr>
              <a:t>などが使えます。</a:t>
            </a:r>
          </a:p>
          <a:p>
            <a:pPr>
              <a:spcBef>
                <a:spcPts val="0"/>
              </a:spcBef>
            </a:pPr>
            <a:r>
              <a:rPr lang="ja-JP" altLang="en-US" dirty="0" smtClean="0">
                <a:latin typeface="Meiryo" pitchFamily="50" charset="-128"/>
                <a:ea typeface="Meiryo" pitchFamily="50" charset="-128"/>
              </a:rPr>
              <a:t>予め、画像の種類に応じてこれらの形式に変換して、</a:t>
            </a:r>
            <a:r>
              <a:rPr lang="en-US" altLang="ja-JP" dirty="0" smtClean="0">
                <a:latin typeface="Meiryo" pitchFamily="50" charset="-128"/>
                <a:ea typeface="Meiryo" pitchFamily="50" charset="-128"/>
              </a:rPr>
              <a:t>.</a:t>
            </a:r>
            <a:r>
              <a:rPr lang="en-US" altLang="ja-JP" dirty="0" err="1" smtClean="0">
                <a:latin typeface="Meiryo" pitchFamily="50" charset="-128"/>
                <a:ea typeface="Meiryo" pitchFamily="50" charset="-128"/>
              </a:rPr>
              <a:t>pvr</a:t>
            </a:r>
            <a:r>
              <a:rPr lang="ja-JP" altLang="en-US" dirty="0" smtClean="0">
                <a:latin typeface="Meiryo" pitchFamily="50" charset="-128"/>
                <a:ea typeface="Meiryo" pitchFamily="50" charset="-128"/>
              </a:rPr>
              <a:t>コンテナに格納した画像ファイルを</a:t>
            </a:r>
            <a:r>
              <a:rPr lang="en-US" altLang="ja-JP" dirty="0" smtClean="0">
                <a:latin typeface="Meiryo" pitchFamily="50" charset="-128"/>
                <a:ea typeface="Meiryo" pitchFamily="50" charset="-128"/>
              </a:rPr>
              <a:t>Unity</a:t>
            </a:r>
            <a:r>
              <a:rPr lang="ja-JP" altLang="en-US" dirty="0" smtClean="0">
                <a:latin typeface="Meiryo" pitchFamily="50" charset="-128"/>
                <a:ea typeface="Meiryo" pitchFamily="50" charset="-128"/>
              </a:rPr>
              <a:t>に読み込ませると良いでしょう。</a:t>
            </a:r>
          </a:p>
        </p:txBody>
      </p:sp>
    </p:spTree>
    <p:extLst>
      <p:ext uri="{BB962C8B-B14F-4D97-AF65-F5344CB8AC3E}">
        <p14:creationId xmlns:p14="http://schemas.microsoft.com/office/powerpoint/2010/main" val="3997792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9932" y="4861442"/>
            <a:ext cx="5679439" cy="1485440"/>
          </a:xfrm>
          <a:prstGeom prst="rect">
            <a:avLst/>
          </a:prstGeom>
        </p:spPr>
        <p:txBody>
          <a:bodyPr lIns="95457" tIns="95457" rIns="95457" bIns="95457" anchor="t" anchorCtr="0">
            <a:spAutoFit/>
          </a:bodyPr>
          <a:lstStyle/>
          <a:p>
            <a:pPr>
              <a:spcBef>
                <a:spcPts val="0"/>
              </a:spcBef>
            </a:pPr>
            <a:r>
              <a:rPr lang="ja-JP" altLang="en-US" sz="1200" dirty="0" smtClean="0">
                <a:latin typeface="Meiryo" pitchFamily="50" charset="-128"/>
                <a:ea typeface="Meiryo" pitchFamily="50" charset="-128"/>
              </a:rPr>
              <a:t>もう一つ、大きなメリットがあります。</a:t>
            </a:r>
            <a:r>
              <a:rPr lang="ja-JP" altLang="en-US" sz="1200" dirty="0">
                <a:solidFill>
                  <a:srgbClr val="333333"/>
                </a:solidFill>
                <a:latin typeface="Meiryo" pitchFamily="50" charset="-128"/>
                <a:ea typeface="Meiryo" pitchFamily="50" charset="-128"/>
                <a:cs typeface="Meiryo"/>
                <a:sym typeface="Meiryo"/>
              </a:rPr>
              <a:t>ビルドが高速になるというメリットです。</a:t>
            </a:r>
            <a:endParaRPr lang="ja-JP" altLang="en-US" sz="1200" dirty="0" smtClean="0">
              <a:latin typeface="Meiryo" pitchFamily="50" charset="-128"/>
              <a:ea typeface="Meiryo" pitchFamily="50" charset="-128"/>
            </a:endParaRPr>
          </a:p>
          <a:p>
            <a:pPr defTabSz="954725">
              <a:spcBef>
                <a:spcPts val="0"/>
              </a:spcBef>
              <a:defRPr/>
            </a:pPr>
            <a:r>
              <a:rPr lang="en-US" sz="1200" dirty="0" smtClean="0">
                <a:latin typeface="Meiryo" pitchFamily="50" charset="-128"/>
                <a:ea typeface="Meiryo" pitchFamily="50" charset="-128"/>
              </a:rPr>
              <a:t>Unity</a:t>
            </a:r>
            <a:r>
              <a:rPr lang="ja-JP" altLang="en-US" sz="1200" dirty="0" smtClean="0">
                <a:latin typeface="Meiryo" pitchFamily="50" charset="-128"/>
                <a:ea typeface="Meiryo" pitchFamily="50" charset="-128"/>
              </a:rPr>
              <a:t>では、</a:t>
            </a:r>
            <a:r>
              <a:rPr lang="en-US" altLang="ja-JP" sz="1200" dirty="0" smtClean="0">
                <a:latin typeface="Meiryo" pitchFamily="50" charset="-128"/>
                <a:ea typeface="Meiryo" pitchFamily="50" charset="-128"/>
              </a:rPr>
              <a:t>PSD</a:t>
            </a:r>
            <a:r>
              <a:rPr lang="ja-JP" altLang="en-US" sz="1200" dirty="0" smtClean="0">
                <a:latin typeface="Meiryo" pitchFamily="50" charset="-128"/>
                <a:ea typeface="Meiryo" pitchFamily="50" charset="-128"/>
              </a:rPr>
              <a:t>や</a:t>
            </a:r>
            <a:r>
              <a:rPr lang="en-US" altLang="ja-JP" sz="1200" dirty="0" smtClean="0">
                <a:latin typeface="Meiryo" pitchFamily="50" charset="-128"/>
                <a:ea typeface="Meiryo" pitchFamily="50" charset="-128"/>
              </a:rPr>
              <a:t>PNG</a:t>
            </a:r>
            <a:r>
              <a:rPr lang="ja-JP" altLang="en-US" sz="1200" dirty="0" smtClean="0">
                <a:latin typeface="Meiryo" pitchFamily="50" charset="-128"/>
                <a:ea typeface="Meiryo" pitchFamily="50" charset="-128"/>
              </a:rPr>
              <a:t>を読み込ませると、</a:t>
            </a:r>
            <a:r>
              <a:rPr lang="ja" altLang="ja-JP" sz="1200" dirty="0">
                <a:solidFill>
                  <a:srgbClr val="333333"/>
                </a:solidFill>
                <a:latin typeface="Meiryo" pitchFamily="50" charset="-128"/>
                <a:ea typeface="Meiryo" pitchFamily="50" charset="-128"/>
                <a:cs typeface="Meiryo"/>
                <a:sym typeface="Meiryo"/>
              </a:rPr>
              <a:t>ビルドターゲットを切り替えるたびに画像ファイルのリソースをすべて変換する処理が入</a:t>
            </a:r>
            <a:r>
              <a:rPr lang="ja-JP" altLang="en-US" sz="1200" dirty="0" err="1">
                <a:solidFill>
                  <a:srgbClr val="333333"/>
                </a:solidFill>
                <a:latin typeface="Meiryo" pitchFamily="50" charset="-128"/>
                <a:ea typeface="Meiryo" pitchFamily="50" charset="-128"/>
                <a:cs typeface="Meiryo"/>
                <a:sym typeface="Meiryo"/>
              </a:rPr>
              <a:t>って</a:t>
            </a:r>
            <a:r>
              <a:rPr lang="ja-JP" altLang="en-US" sz="1200" dirty="0">
                <a:solidFill>
                  <a:srgbClr val="333333"/>
                </a:solidFill>
                <a:latin typeface="Meiryo" pitchFamily="50" charset="-128"/>
                <a:ea typeface="Meiryo" pitchFamily="50" charset="-128"/>
                <a:cs typeface="Meiryo"/>
                <a:sym typeface="Meiryo"/>
              </a:rPr>
              <a:t>しまうため</a:t>
            </a:r>
            <a:r>
              <a:rPr lang="ja" altLang="ja-JP" sz="1200" dirty="0" smtClean="0">
                <a:solidFill>
                  <a:srgbClr val="333333"/>
                </a:solidFill>
                <a:latin typeface="Meiryo" pitchFamily="50" charset="-128"/>
                <a:ea typeface="Meiryo" pitchFamily="50" charset="-128"/>
                <a:cs typeface="Meiryo"/>
                <a:sym typeface="Meiryo"/>
              </a:rPr>
              <a:t>、ファイル数</a:t>
            </a:r>
            <a:r>
              <a:rPr lang="ja" altLang="ja-JP" sz="1200" dirty="0">
                <a:solidFill>
                  <a:srgbClr val="333333"/>
                </a:solidFill>
                <a:latin typeface="Meiryo" pitchFamily="50" charset="-128"/>
                <a:ea typeface="Meiryo" pitchFamily="50" charset="-128"/>
                <a:cs typeface="Meiryo"/>
                <a:sym typeface="Meiryo"/>
              </a:rPr>
              <a:t>が多いと数</a:t>
            </a:r>
            <a:r>
              <a:rPr lang="en-US" altLang="ja" sz="1200" dirty="0">
                <a:solidFill>
                  <a:srgbClr val="333333"/>
                </a:solidFill>
                <a:latin typeface="Meiryo" pitchFamily="50" charset="-128"/>
                <a:ea typeface="Meiryo" pitchFamily="50" charset="-128"/>
                <a:cs typeface="Meiryo"/>
                <a:sym typeface="Meiryo"/>
              </a:rPr>
              <a:t>10</a:t>
            </a:r>
            <a:r>
              <a:rPr lang="ja" altLang="ja-JP" sz="1200" dirty="0">
                <a:solidFill>
                  <a:srgbClr val="333333"/>
                </a:solidFill>
                <a:latin typeface="Meiryo" pitchFamily="50" charset="-128"/>
                <a:ea typeface="Meiryo" pitchFamily="50" charset="-128"/>
                <a:cs typeface="Meiryo"/>
                <a:sym typeface="Meiryo"/>
              </a:rPr>
              <a:t>分</a:t>
            </a:r>
            <a:r>
              <a:rPr lang="ja-JP" altLang="en-US" sz="1200" dirty="0">
                <a:solidFill>
                  <a:srgbClr val="333333"/>
                </a:solidFill>
                <a:latin typeface="Meiryo" pitchFamily="50" charset="-128"/>
                <a:ea typeface="Meiryo" pitchFamily="50" charset="-128"/>
                <a:cs typeface="Meiryo"/>
                <a:sym typeface="Meiryo"/>
              </a:rPr>
              <a:t>かかることがあります。</a:t>
            </a:r>
          </a:p>
          <a:p>
            <a:pPr defTabSz="954725">
              <a:spcBef>
                <a:spcPts val="0"/>
              </a:spcBef>
              <a:defRPr/>
            </a:pPr>
            <a:r>
              <a:rPr lang="en-US" sz="1200" dirty="0">
                <a:solidFill>
                  <a:srgbClr val="333333"/>
                </a:solidFill>
                <a:latin typeface="Meiryo" pitchFamily="50" charset="-128"/>
                <a:ea typeface="Meiryo" pitchFamily="50" charset="-128"/>
                <a:cs typeface="Meiryo"/>
                <a:sym typeface="Meiryo"/>
              </a:rPr>
              <a:t>.</a:t>
            </a:r>
            <a:r>
              <a:rPr lang="en-US" sz="1200" dirty="0" err="1">
                <a:solidFill>
                  <a:srgbClr val="333333"/>
                </a:solidFill>
                <a:latin typeface="Meiryo" pitchFamily="50" charset="-128"/>
                <a:ea typeface="Meiryo" pitchFamily="50" charset="-128"/>
                <a:cs typeface="Meiryo"/>
                <a:sym typeface="Meiryo"/>
              </a:rPr>
              <a:t>pvr</a:t>
            </a:r>
            <a:r>
              <a:rPr lang="ja-JP" altLang="en-US" sz="1200" dirty="0">
                <a:solidFill>
                  <a:srgbClr val="333333"/>
                </a:solidFill>
                <a:latin typeface="Meiryo" pitchFamily="50" charset="-128"/>
                <a:ea typeface="Meiryo" pitchFamily="50" charset="-128"/>
                <a:cs typeface="Meiryo"/>
                <a:sym typeface="Meiryo"/>
              </a:rPr>
              <a:t>の画像ではこの自動変換が行われないので、ビルドが高速になります。</a:t>
            </a:r>
          </a:p>
          <a:p>
            <a:pPr defTabSz="954725">
              <a:spcBef>
                <a:spcPts val="0"/>
              </a:spcBef>
              <a:defRPr/>
            </a:pPr>
            <a:endParaRPr lang="ja-JP" altLang="en-US" sz="1200" dirty="0">
              <a:solidFill>
                <a:srgbClr val="333333"/>
              </a:solidFill>
              <a:latin typeface="Meiryo" pitchFamily="50" charset="-128"/>
              <a:ea typeface="Meiryo" pitchFamily="50" charset="-128"/>
              <a:cs typeface="Meiryo"/>
              <a:sym typeface="Meiryo"/>
            </a:endParaRPr>
          </a:p>
        </p:txBody>
      </p:sp>
    </p:spTree>
    <p:extLst>
      <p:ext uri="{BB962C8B-B14F-4D97-AF65-F5344CB8AC3E}">
        <p14:creationId xmlns:p14="http://schemas.microsoft.com/office/powerpoint/2010/main" val="3997792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5" name="Shape 355"/>
          <p:cNvSpPr txBox="1">
            <a:spLocks noGrp="1"/>
          </p:cNvSpPr>
          <p:nvPr>
            <p:ph type="body" idx="1"/>
          </p:nvPr>
        </p:nvSpPr>
        <p:spPr>
          <a:xfrm>
            <a:off x="709932" y="4861440"/>
            <a:ext cx="5679439" cy="1042242"/>
          </a:xfrm>
          <a:prstGeom prst="rect">
            <a:avLst/>
          </a:prstGeom>
        </p:spPr>
        <p:txBody>
          <a:bodyPr lIns="95457" tIns="95457" rIns="95457" bIns="95457" anchor="t" anchorCtr="0">
            <a:spAutoFit/>
          </a:bodyPr>
          <a:lstStyle/>
          <a:p>
            <a:pPr>
              <a:lnSpc>
                <a:spcPct val="115000"/>
              </a:lnSpc>
              <a:spcBef>
                <a:spcPts val="0"/>
              </a:spcBef>
              <a:buClr>
                <a:srgbClr val="000000"/>
              </a:buClr>
              <a:buSzPct val="78571"/>
            </a:pPr>
            <a:r>
              <a:rPr lang="ja-JP" altLang="en-US" sz="1200" dirty="0">
                <a:latin typeface="Meiryo"/>
                <a:ea typeface="Meiryo"/>
                <a:cs typeface="Meiryo"/>
                <a:sym typeface="Meiryo"/>
              </a:rPr>
              <a:t>次に</a:t>
            </a:r>
            <a:r>
              <a:rPr lang="ja" altLang="ja-JP" sz="1200" dirty="0">
                <a:latin typeface="Meiryo"/>
                <a:ea typeface="Meiryo"/>
                <a:cs typeface="Meiryo"/>
                <a:sym typeface="Meiryo"/>
              </a:rPr>
              <a:t>Cocos</a:t>
            </a:r>
            <a:r>
              <a:rPr lang="ja-JP" altLang="en-US" sz="1200" dirty="0">
                <a:latin typeface="Meiryo"/>
                <a:ea typeface="Meiryo"/>
                <a:cs typeface="Meiryo"/>
                <a:sym typeface="Meiryo"/>
              </a:rPr>
              <a:t>の場合を見てみます。</a:t>
            </a:r>
            <a:endParaRPr lang="en-US" altLang="ja-JP" sz="1200" dirty="0">
              <a:latin typeface="Meiryo"/>
              <a:ea typeface="Meiryo"/>
              <a:cs typeface="Meiryo"/>
              <a:sym typeface="Meiryo"/>
            </a:endParaRPr>
          </a:p>
          <a:p>
            <a:pPr>
              <a:lnSpc>
                <a:spcPct val="115000"/>
              </a:lnSpc>
              <a:spcBef>
                <a:spcPts val="0"/>
              </a:spcBef>
              <a:buClr>
                <a:srgbClr val="000000"/>
              </a:buClr>
              <a:buSzPct val="78571"/>
            </a:pPr>
            <a:r>
              <a:rPr lang="ja" altLang="ja-JP" sz="1200" dirty="0">
                <a:latin typeface="Meiryo"/>
                <a:ea typeface="Meiryo"/>
                <a:cs typeface="Meiryo"/>
                <a:sym typeface="Meiryo"/>
              </a:rPr>
              <a:t>Cocos</a:t>
            </a:r>
            <a:r>
              <a:rPr lang="ja-JP" altLang="en-US" sz="1200" dirty="0">
                <a:latin typeface="Meiryo"/>
                <a:ea typeface="Meiryo"/>
                <a:cs typeface="Meiryo"/>
                <a:sym typeface="Meiryo"/>
              </a:rPr>
              <a:t>も</a:t>
            </a:r>
            <a:r>
              <a:rPr lang="ja" altLang="ja-JP" sz="1200" dirty="0">
                <a:latin typeface="Meiryo"/>
                <a:ea typeface="Meiryo"/>
                <a:cs typeface="Meiryo"/>
                <a:sym typeface="Meiryo"/>
              </a:rPr>
              <a:t>PNG</a:t>
            </a:r>
            <a:r>
              <a:rPr lang="ja-JP" altLang="en-US" sz="1200" dirty="0">
                <a:latin typeface="Meiryo"/>
                <a:ea typeface="Meiryo"/>
                <a:cs typeface="Meiryo"/>
                <a:sym typeface="Meiryo"/>
              </a:rPr>
              <a:t>ファイル</a:t>
            </a:r>
            <a:r>
              <a:rPr lang="ja" altLang="ja-JP" sz="1200" dirty="0">
                <a:latin typeface="Meiryo"/>
                <a:ea typeface="Meiryo"/>
                <a:cs typeface="Meiryo"/>
                <a:sym typeface="Meiryo"/>
              </a:rPr>
              <a:t>を直接読み込ませることができ</a:t>
            </a:r>
            <a:r>
              <a:rPr lang="ja-JP" altLang="en-US" sz="1200" dirty="0">
                <a:latin typeface="Meiryo"/>
                <a:ea typeface="Meiryo"/>
                <a:cs typeface="Meiryo"/>
                <a:sym typeface="Meiryo"/>
              </a:rPr>
              <a:t>ます。</a:t>
            </a:r>
          </a:p>
          <a:p>
            <a:pPr>
              <a:lnSpc>
                <a:spcPct val="115000"/>
              </a:lnSpc>
              <a:spcBef>
                <a:spcPts val="0"/>
              </a:spcBef>
              <a:buClr>
                <a:srgbClr val="000000"/>
              </a:buClr>
              <a:buSzPct val="78571"/>
            </a:pPr>
            <a:r>
              <a:rPr lang="ja-JP" altLang="en-US" sz="1200" dirty="0">
                <a:solidFill>
                  <a:srgbClr val="333333"/>
                </a:solidFill>
                <a:latin typeface="Meiryo"/>
                <a:ea typeface="Meiryo"/>
                <a:cs typeface="Meiryo"/>
                <a:sym typeface="Meiryo"/>
              </a:rPr>
              <a:t>ところが、フルカラー画像がそのまま使われるので、容量が大きく、描画性能も低くなってしまいます。</a:t>
            </a:r>
          </a:p>
        </p:txBody>
      </p:sp>
    </p:spTree>
    <p:extLst>
      <p:ext uri="{BB962C8B-B14F-4D97-AF65-F5344CB8AC3E}">
        <p14:creationId xmlns:p14="http://schemas.microsoft.com/office/powerpoint/2010/main" val="2068452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9932" y="4861440"/>
            <a:ext cx="5679439" cy="1485440"/>
          </a:xfrm>
          <a:prstGeom prst="rect">
            <a:avLst/>
          </a:prstGeom>
        </p:spPr>
        <p:txBody>
          <a:bodyPr lIns="95457" tIns="95457" rIns="95457" bIns="95457" anchor="t" anchorCtr="0">
            <a:spAutoFit/>
          </a:bodyPr>
          <a:lstStyle/>
          <a:p>
            <a:pPr>
              <a:spcBef>
                <a:spcPts val="0"/>
              </a:spcBef>
            </a:pPr>
            <a:r>
              <a:rPr lang="en-US" altLang="ja-JP" sz="1200" dirty="0" smtClean="0">
                <a:latin typeface="Meiryo" pitchFamily="50" charset="-128"/>
                <a:ea typeface="Meiryo" pitchFamily="50" charset="-128"/>
              </a:rPr>
              <a:t>Cocos</a:t>
            </a:r>
            <a:r>
              <a:rPr lang="ja-JP" altLang="en-US" sz="1200" dirty="0" smtClean="0">
                <a:latin typeface="Meiryo" pitchFamily="50" charset="-128"/>
                <a:ea typeface="Meiryo" pitchFamily="50" charset="-128"/>
              </a:rPr>
              <a:t>の場合も、</a:t>
            </a:r>
            <a:r>
              <a:rPr lang="en-US" altLang="ja-JP" sz="1200" dirty="0" smtClean="0">
                <a:latin typeface="Meiryo" pitchFamily="50" charset="-128"/>
                <a:ea typeface="Meiryo" pitchFamily="50" charset="-128"/>
              </a:rPr>
              <a:t>Unity</a:t>
            </a:r>
            <a:r>
              <a:rPr lang="ja-JP" altLang="en-US" sz="1200" dirty="0" smtClean="0">
                <a:latin typeface="Meiryo" pitchFamily="50" charset="-128"/>
                <a:ea typeface="Meiryo" pitchFamily="50" charset="-128"/>
              </a:rPr>
              <a:t>と同様に</a:t>
            </a:r>
            <a:r>
              <a:rPr lang="en-US" altLang="ja-JP" sz="1200" dirty="0" smtClean="0">
                <a:latin typeface="Meiryo" pitchFamily="50" charset="-128"/>
                <a:ea typeface="Meiryo" pitchFamily="50" charset="-128"/>
              </a:rPr>
              <a:t>.</a:t>
            </a:r>
            <a:r>
              <a:rPr lang="en-US" altLang="ja-JP" sz="1200" dirty="0" err="1" smtClean="0">
                <a:latin typeface="Meiryo" pitchFamily="50" charset="-128"/>
                <a:ea typeface="Meiryo" pitchFamily="50" charset="-128"/>
              </a:rPr>
              <a:t>pvr</a:t>
            </a:r>
            <a:r>
              <a:rPr lang="ja-JP" altLang="en-US" sz="1200" dirty="0" smtClean="0">
                <a:latin typeface="Meiryo" pitchFamily="50" charset="-128"/>
                <a:ea typeface="Meiryo" pitchFamily="50" charset="-128"/>
              </a:rPr>
              <a:t>コンテナにダイレクトカラー画像を格納したファイルを使うことができます。</a:t>
            </a:r>
          </a:p>
          <a:p>
            <a:pPr>
              <a:spcBef>
                <a:spcPts val="0"/>
              </a:spcBef>
            </a:pPr>
            <a:r>
              <a:rPr lang="ja-JP" altLang="en-US" sz="1200" dirty="0" smtClean="0">
                <a:latin typeface="Meiryo" pitchFamily="50" charset="-128"/>
                <a:ea typeface="Meiryo" pitchFamily="50" charset="-128"/>
              </a:rPr>
              <a:t>使える画像フォーマットも</a:t>
            </a:r>
            <a:r>
              <a:rPr lang="en-US" altLang="ja-JP" sz="1200" dirty="0" smtClean="0">
                <a:latin typeface="Meiryo" pitchFamily="50" charset="-128"/>
                <a:ea typeface="Meiryo" pitchFamily="50" charset="-128"/>
              </a:rPr>
              <a:t>Unity</a:t>
            </a:r>
            <a:r>
              <a:rPr lang="ja-JP" altLang="en-US" sz="1200" dirty="0" smtClean="0">
                <a:latin typeface="Meiryo" pitchFamily="50" charset="-128"/>
                <a:ea typeface="Meiryo" pitchFamily="50" charset="-128"/>
              </a:rPr>
              <a:t>の場合と同じで、</a:t>
            </a:r>
            <a:r>
              <a:rPr lang="en-US" altLang="ja-JP" sz="1200" dirty="0" smtClean="0">
                <a:latin typeface="Meiryo" pitchFamily="50" charset="-128"/>
                <a:ea typeface="Meiryo" pitchFamily="50" charset="-128"/>
              </a:rPr>
              <a:t>2D</a:t>
            </a:r>
            <a:r>
              <a:rPr lang="ja-JP" altLang="en-US" sz="1200" dirty="0" smtClean="0">
                <a:latin typeface="Meiryo" pitchFamily="50" charset="-128"/>
                <a:ea typeface="Meiryo" pitchFamily="50" charset="-128"/>
              </a:rPr>
              <a:t>ゲームで使いやすい形式から選ぶことができます。</a:t>
            </a:r>
          </a:p>
          <a:p>
            <a:pPr defTabSz="954725">
              <a:spcBef>
                <a:spcPts val="0"/>
              </a:spcBef>
              <a:defRPr/>
            </a:pPr>
            <a:r>
              <a:rPr lang="en-US" altLang="ja-JP" sz="1200" dirty="0">
                <a:latin typeface="Meiryo" pitchFamily="50" charset="-128"/>
                <a:ea typeface="Meiryo" pitchFamily="50" charset="-128"/>
                <a:cs typeface="Meiryo"/>
                <a:sym typeface="Meiryo"/>
              </a:rPr>
              <a:t>.</a:t>
            </a:r>
            <a:r>
              <a:rPr lang="en-US" altLang="ja-JP" sz="1200" dirty="0" err="1">
                <a:latin typeface="Meiryo" pitchFamily="50" charset="-128"/>
                <a:ea typeface="Meiryo" pitchFamily="50" charset="-128"/>
                <a:cs typeface="Meiryo"/>
                <a:sym typeface="Meiryo"/>
              </a:rPr>
              <a:t>pvr</a:t>
            </a:r>
            <a:r>
              <a:rPr lang="ja-JP" altLang="en-US" sz="1200" dirty="0">
                <a:latin typeface="Meiryo" pitchFamily="50" charset="-128"/>
                <a:ea typeface="Meiryo" pitchFamily="50" charset="-128"/>
                <a:cs typeface="Meiryo"/>
                <a:sym typeface="Meiryo"/>
              </a:rPr>
              <a:t> コンテナにダイレクトカラーを保存できるツールはあまり多くありませんが、</a:t>
            </a:r>
            <a:r>
              <a:rPr lang="en-US" altLang="ja-JP" sz="1200" dirty="0">
                <a:latin typeface="Meiryo" pitchFamily="50" charset="-128"/>
                <a:ea typeface="Meiryo" pitchFamily="50" charset="-128"/>
                <a:cs typeface="Meiryo"/>
                <a:sym typeface="Meiryo"/>
              </a:rPr>
              <a:t>OPTPiX imésta</a:t>
            </a:r>
            <a:r>
              <a:rPr lang="ja-JP" altLang="en-US" sz="1200" dirty="0">
                <a:latin typeface="Meiryo" pitchFamily="50" charset="-128"/>
                <a:ea typeface="Meiryo" pitchFamily="50" charset="-128"/>
                <a:cs typeface="Meiryo"/>
                <a:sym typeface="Meiryo"/>
              </a:rPr>
              <a:t>などが対応しています。</a:t>
            </a:r>
          </a:p>
          <a:p>
            <a:pPr>
              <a:spcBef>
                <a:spcPts val="0"/>
              </a:spcBef>
            </a:pPr>
            <a:endParaRPr sz="1200" dirty="0">
              <a:latin typeface="Meiryo" pitchFamily="50" charset="-128"/>
              <a:ea typeface="Meiryo" pitchFamily="50" charset="-128"/>
            </a:endParaRPr>
          </a:p>
        </p:txBody>
      </p:sp>
    </p:spTree>
    <p:extLst>
      <p:ext uri="{BB962C8B-B14F-4D97-AF65-F5344CB8AC3E}">
        <p14:creationId xmlns:p14="http://schemas.microsoft.com/office/powerpoint/2010/main" val="3997792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7" name="Shape 367"/>
          <p:cNvSpPr txBox="1">
            <a:spLocks noGrp="1"/>
          </p:cNvSpPr>
          <p:nvPr>
            <p:ph type="body" idx="1"/>
          </p:nvPr>
        </p:nvSpPr>
        <p:spPr>
          <a:xfrm>
            <a:off x="709932" y="4861442"/>
            <a:ext cx="5679439" cy="485166"/>
          </a:xfrm>
          <a:prstGeom prst="rect">
            <a:avLst/>
          </a:prstGeom>
        </p:spPr>
        <p:txBody>
          <a:bodyPr lIns="95457" tIns="95457" rIns="95457" bIns="95457" anchor="t" anchorCtr="0">
            <a:spAutoFit/>
          </a:bodyPr>
          <a:lstStyle/>
          <a:p>
            <a:pPr algn="l"/>
            <a:endParaRPr lang="ja-JP" altLang="en-US" sz="1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3124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ja-JP" altLang="en-US" sz="1200" dirty="0">
                <a:latin typeface="メイリオ" pitchFamily="50" charset="-128"/>
                <a:ea typeface="メイリオ" pitchFamily="50" charset="-128"/>
                <a:cs typeface="メイリオ" pitchFamily="50" charset="-128"/>
              </a:rPr>
              <a:t>一番上の</a:t>
            </a:r>
            <a:r>
              <a:rPr lang="en-US" altLang="ja-JP" sz="1200" dirty="0">
                <a:latin typeface="メイリオ" pitchFamily="50" charset="-128"/>
                <a:ea typeface="メイリオ" pitchFamily="50" charset="-128"/>
                <a:cs typeface="メイリオ" pitchFamily="50" charset="-128"/>
              </a:rPr>
              <a:t>RGB888,RGBA8888</a:t>
            </a:r>
            <a:r>
              <a:rPr lang="ja-JP" altLang="en-US" sz="1200" dirty="0">
                <a:latin typeface="メイリオ" pitchFamily="50" charset="-128"/>
                <a:ea typeface="メイリオ" pitchFamily="50" charset="-128"/>
                <a:cs typeface="メイリオ" pitchFamily="50" charset="-128"/>
              </a:rPr>
              <a:t>が元画像。</a:t>
            </a:r>
            <a:endParaRPr lang="en-US" altLang="ja-JP" sz="1200" dirty="0">
              <a:latin typeface="メイリオ" pitchFamily="50" charset="-128"/>
              <a:ea typeface="メイリオ" pitchFamily="50" charset="-128"/>
              <a:cs typeface="メイリオ" pitchFamily="50" charset="-128"/>
            </a:endParaRPr>
          </a:p>
          <a:p>
            <a:pPr defTabSz="954725">
              <a:defRPr/>
            </a:pPr>
            <a:r>
              <a:rPr lang="ja-JP" altLang="en-US" sz="1200" dirty="0">
                <a:latin typeface="メイリオ" pitchFamily="50" charset="-128"/>
                <a:ea typeface="メイリオ" pitchFamily="50" charset="-128"/>
                <a:cs typeface="メイリオ" pitchFamily="50" charset="-128"/>
              </a:rPr>
              <a:t>一番小さいのが</a:t>
            </a:r>
            <a:r>
              <a:rPr lang="en-US" altLang="ja-JP" sz="1200" dirty="0">
                <a:latin typeface="メイリオ" pitchFamily="50" charset="-128"/>
                <a:ea typeface="メイリオ" pitchFamily="50" charset="-128"/>
                <a:cs typeface="メイリオ" pitchFamily="50" charset="-128"/>
              </a:rPr>
              <a:t>PVRTC 2bit per pixel</a:t>
            </a:r>
            <a:r>
              <a:rPr lang="ja-JP" altLang="en-US" sz="1200" dirty="0" err="1" smtClean="0">
                <a:latin typeface="メイリオ" pitchFamily="50" charset="-128"/>
                <a:ea typeface="メイリオ" pitchFamily="50" charset="-128"/>
                <a:cs typeface="メイリオ" pitchFamily="50" charset="-128"/>
              </a:rPr>
              <a:t>。</a:t>
            </a:r>
            <a:endParaRPr lang="ja-JP" altLang="en-US" sz="1200" dirty="0" smtClean="0">
              <a:latin typeface="メイリオ" pitchFamily="50" charset="-128"/>
              <a:ea typeface="メイリオ" pitchFamily="50" charset="-128"/>
              <a:cs typeface="メイリオ" pitchFamily="50" charset="-128"/>
            </a:endParaRPr>
          </a:p>
          <a:p>
            <a:pPr defTabSz="954725">
              <a:defRPr/>
            </a:pPr>
            <a:r>
              <a:rPr lang="ja-JP" altLang="en-US" sz="1200" dirty="0" smtClean="0">
                <a:latin typeface="メイリオ" pitchFamily="50" charset="-128"/>
                <a:ea typeface="メイリオ" pitchFamily="50" charset="-128"/>
                <a:cs typeface="メイリオ" pitchFamily="50" charset="-128"/>
              </a:rPr>
              <a:t>ただ</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PVRTC 2bpp</a:t>
            </a:r>
            <a:r>
              <a:rPr lang="ja-JP" altLang="en-US" sz="1200" dirty="0">
                <a:latin typeface="メイリオ" pitchFamily="50" charset="-128"/>
                <a:ea typeface="メイリオ" pitchFamily="50" charset="-128"/>
                <a:cs typeface="メイリオ" pitchFamily="50" charset="-128"/>
              </a:rPr>
              <a:t>は、さすがにかなり劣化し</a:t>
            </a:r>
            <a:r>
              <a:rPr lang="ja-JP" altLang="en-US" sz="1200" dirty="0" smtClean="0">
                <a:latin typeface="メイリオ" pitchFamily="50" charset="-128"/>
                <a:ea typeface="メイリオ" pitchFamily="50" charset="-128"/>
                <a:cs typeface="メイリオ" pitchFamily="50" charset="-128"/>
              </a:rPr>
              <a:t>てしまいます。</a:t>
            </a:r>
            <a:endParaRPr kumimoji="1" lang="ja-JP" altLang="en-US" sz="1200" dirty="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58</a:t>
            </a:fld>
            <a:endParaRPr lang="ja-JP" altLang="en-US"/>
          </a:p>
        </p:txBody>
      </p:sp>
    </p:spTree>
    <p:extLst>
      <p:ext uri="{BB962C8B-B14F-4D97-AF65-F5344CB8AC3E}">
        <p14:creationId xmlns:p14="http://schemas.microsoft.com/office/powerpoint/2010/main" val="208818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圧縮テクスチャはもともと</a:t>
            </a:r>
            <a:r>
              <a:rPr kumimoji="1" lang="en-US" altLang="ja-JP" dirty="0" smtClean="0">
                <a:latin typeface="Meiryo" pitchFamily="50" charset="-128"/>
                <a:ea typeface="Meiryo" pitchFamily="50" charset="-128"/>
              </a:rPr>
              <a:t>3D</a:t>
            </a:r>
            <a:r>
              <a:rPr kumimoji="1" lang="ja-JP" altLang="en-US" dirty="0" smtClean="0">
                <a:latin typeface="Meiryo" pitchFamily="50" charset="-128"/>
                <a:ea typeface="Meiryo" pitchFamily="50" charset="-128"/>
              </a:rPr>
              <a:t>ポリゴンのテクスチャ用なので、左上の画像のような、こういう質感を表すような模様とか、写真のような画像の圧縮は得意です。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右下に行くに従って苦手になります。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アニメキャラや</a:t>
            </a:r>
            <a:r>
              <a:rPr kumimoji="1" lang="en-US" altLang="ja-JP" dirty="0" smtClean="0">
                <a:latin typeface="Meiryo" pitchFamily="50" charset="-128"/>
                <a:ea typeface="Meiryo" pitchFamily="50" charset="-128"/>
              </a:rPr>
              <a:t>UI</a:t>
            </a:r>
            <a:r>
              <a:rPr kumimoji="1" lang="ja-JP" altLang="en-US" dirty="0" smtClean="0">
                <a:latin typeface="Meiryo" pitchFamily="50" charset="-128"/>
                <a:ea typeface="Meiryo" pitchFamily="50" charset="-128"/>
              </a:rPr>
              <a:t>パーツのような、縁取りがクッキリした画像の圧縮は苦手です。</a:t>
            </a:r>
          </a:p>
          <a:p>
            <a:r>
              <a:rPr kumimoji="1" lang="ja-JP" altLang="en-US" dirty="0" smtClean="0">
                <a:latin typeface="Meiryo" pitchFamily="50" charset="-128"/>
                <a:ea typeface="Meiryo" pitchFamily="50" charset="-128"/>
              </a:rPr>
              <a:t>どのような圧縮結果が得られるのか、充分注意して使う必要があります。</a:t>
            </a:r>
          </a:p>
        </p:txBody>
      </p:sp>
      <p:sp>
        <p:nvSpPr>
          <p:cNvPr id="4" name="スライド番号プレースホルダー 3"/>
          <p:cNvSpPr>
            <a:spLocks noGrp="1"/>
          </p:cNvSpPr>
          <p:nvPr>
            <p:ph type="sldNum" sz="quarter" idx="10"/>
          </p:nvPr>
        </p:nvSpPr>
        <p:spPr/>
        <p:txBody>
          <a:bodyPr/>
          <a:lstStyle/>
          <a:p>
            <a:fld id="{7D513006-7CFB-4E4A-BD3C-674C2F07E6D9}" type="slidenum">
              <a:rPr kumimoji="1" lang="ja-JP" altLang="en-US" smtClean="0"/>
              <a:pPr/>
              <a:t>59</a:t>
            </a:fld>
            <a:endParaRPr kumimoji="1" lang="ja-JP" altLang="en-US"/>
          </a:p>
        </p:txBody>
      </p:sp>
    </p:spTree>
    <p:extLst>
      <p:ext uri="{BB962C8B-B14F-4D97-AF65-F5344CB8AC3E}">
        <p14:creationId xmlns:p14="http://schemas.microsoft.com/office/powerpoint/2010/main" val="3820437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良くあるこういう</a:t>
            </a:r>
            <a:r>
              <a:rPr kumimoji="1" lang="en-US" altLang="ja-JP" dirty="0" smtClean="0">
                <a:latin typeface="Meiryo" pitchFamily="50" charset="-128"/>
                <a:ea typeface="Meiryo" pitchFamily="50" charset="-128"/>
              </a:rPr>
              <a:t>UI</a:t>
            </a:r>
            <a:r>
              <a:rPr kumimoji="1" lang="ja-JP" altLang="en-US" dirty="0" smtClean="0">
                <a:latin typeface="Meiryo" pitchFamily="50" charset="-128"/>
                <a:ea typeface="Meiryo" pitchFamily="50" charset="-128"/>
              </a:rPr>
              <a:t>パーツ</a:t>
            </a:r>
            <a:endParaRPr kumimoji="1" lang="ja-JP" altLang="en-US"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60</a:t>
            </a:fld>
            <a:endParaRPr lang="ja-JP" altLang="en-US" dirty="0"/>
          </a:p>
        </p:txBody>
      </p:sp>
    </p:spTree>
    <p:extLst>
      <p:ext uri="{BB962C8B-B14F-4D97-AF65-F5344CB8AC3E}">
        <p14:creationId xmlns:p14="http://schemas.microsoft.com/office/powerpoint/2010/main" val="2392523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normAutofit/>
          </a:bodyPr>
          <a:lstStyle/>
          <a:p>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で圧縮すると、文字の輪郭のところににじみのような汚れが出てしまいます。</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では、これはもうどうしようもありません。</a:t>
            </a:r>
          </a:p>
          <a:p>
            <a:endParaRPr kumimoji="1" lang="ja-JP" altLang="en-US" dirty="0" smtClean="0">
              <a:latin typeface="Meiryo" pitchFamily="50" charset="-128"/>
              <a:ea typeface="Meiryo" pitchFamily="50" charset="-128"/>
            </a:endParaRPr>
          </a:p>
          <a:p>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は、</a:t>
            </a:r>
            <a:r>
              <a:rPr kumimoji="1" lang="en-US" altLang="ja-JP" dirty="0" err="1" smtClean="0">
                <a:latin typeface="Meiryo" pitchFamily="50" charset="-128"/>
                <a:ea typeface="Meiryo" pitchFamily="50" charset="-128"/>
              </a:rPr>
              <a:t>PowerVR</a:t>
            </a:r>
            <a:r>
              <a:rPr kumimoji="1" lang="en-US" altLang="ja-JP" dirty="0" smtClean="0">
                <a:latin typeface="Meiryo" pitchFamily="50" charset="-128"/>
                <a:ea typeface="Meiryo" pitchFamily="50" charset="-128"/>
              </a:rPr>
              <a:t> Texture Compression</a:t>
            </a:r>
            <a:r>
              <a:rPr kumimoji="1" lang="ja-JP" altLang="en-US" dirty="0" smtClean="0">
                <a:latin typeface="Meiryo" pitchFamily="50" charset="-128"/>
                <a:ea typeface="Meiryo" pitchFamily="50" charset="-128"/>
              </a:rPr>
              <a:t>の略で、名前の通り</a:t>
            </a:r>
            <a:r>
              <a:rPr kumimoji="1" lang="en-US" altLang="ja-JP" dirty="0" err="1" smtClean="0">
                <a:latin typeface="Meiryo" pitchFamily="50" charset="-128"/>
                <a:ea typeface="Meiryo" pitchFamily="50" charset="-128"/>
              </a:rPr>
              <a:t>PowerVR</a:t>
            </a:r>
            <a:r>
              <a:rPr kumimoji="1" lang="ja-JP" altLang="en-US" dirty="0" smtClean="0">
                <a:latin typeface="Meiryo" pitchFamily="50" charset="-128"/>
                <a:ea typeface="Meiryo" pitchFamily="50" charset="-128"/>
              </a:rPr>
              <a:t>専用の圧縮形式。</a:t>
            </a:r>
          </a:p>
          <a:p>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61</a:t>
            </a:fld>
            <a:endParaRPr lang="ja-JP" altLang="en-US"/>
          </a:p>
        </p:txBody>
      </p:sp>
    </p:spTree>
    <p:extLst>
      <p:ext uri="{BB962C8B-B14F-4D97-AF65-F5344CB8AC3E}">
        <p14:creationId xmlns:p14="http://schemas.microsoft.com/office/powerpoint/2010/main" val="3533851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滲みの原因は</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の圧縮方法に由来しています。</a:t>
            </a:r>
            <a:endParaRPr kumimoji="1" lang="en-US" altLang="ja-JP" dirty="0" smtClean="0">
              <a:latin typeface="Meiryo" pitchFamily="50" charset="-128"/>
              <a:ea typeface="Meiryo" pitchFamily="50" charset="-128"/>
            </a:endParaRPr>
          </a:p>
          <a:p>
            <a:r>
              <a:rPr kumimoji="1" lang="en-US" altLang="ja-JP" dirty="0" smtClean="0">
                <a:latin typeface="Meiryo" pitchFamily="50" charset="-128"/>
                <a:ea typeface="Meiryo" pitchFamily="50" charset="-128"/>
              </a:rPr>
              <a:t>DXTC</a:t>
            </a:r>
            <a:r>
              <a:rPr kumimoji="1" lang="ja-JP" altLang="en-US" dirty="0" smtClean="0">
                <a:latin typeface="Meiryo" pitchFamily="50" charset="-128"/>
                <a:ea typeface="Meiryo" pitchFamily="50" charset="-128"/>
              </a:rPr>
              <a:t>や</a:t>
            </a:r>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も同じなのですが、</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は、画像をこのように</a:t>
            </a:r>
            <a:r>
              <a:rPr kumimoji="1" lang="en-US" altLang="ja-JP" dirty="0" smtClean="0">
                <a:latin typeface="Meiryo" pitchFamily="50" charset="-128"/>
                <a:ea typeface="Meiryo" pitchFamily="50" charset="-128"/>
              </a:rPr>
              <a:t>4x4</a:t>
            </a:r>
            <a:r>
              <a:rPr kumimoji="1" lang="ja-JP" altLang="en-US" dirty="0" smtClean="0">
                <a:latin typeface="Meiryo" pitchFamily="50" charset="-128"/>
                <a:ea typeface="Meiryo" pitchFamily="50" charset="-128"/>
              </a:rPr>
              <a:t>ドットのブロックに区切って圧縮しています。</a:t>
            </a:r>
          </a:p>
          <a:p>
            <a:pPr defTabSz="954725">
              <a:defRPr/>
            </a:pP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圧縮の仕組みを理解するために、ここでは伸長の手順を説明することにします。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このように、ひとつの</a:t>
            </a:r>
            <a:r>
              <a:rPr kumimoji="1" lang="en-US" altLang="ja-JP" dirty="0" smtClean="0">
                <a:latin typeface="Meiryo" pitchFamily="50" charset="-128"/>
                <a:ea typeface="Meiryo" pitchFamily="50" charset="-128"/>
              </a:rPr>
              <a:t>4x4</a:t>
            </a:r>
            <a:r>
              <a:rPr kumimoji="1" lang="ja-JP" altLang="en-US" dirty="0" smtClean="0">
                <a:latin typeface="Meiryo" pitchFamily="50" charset="-128"/>
                <a:ea typeface="Meiryo" pitchFamily="50" charset="-128"/>
              </a:rPr>
              <a:t>ブロックのなかには代表色が</a:t>
            </a:r>
            <a:r>
              <a:rPr kumimoji="1" lang="en-US" altLang="ja-JP" dirty="0" smtClean="0">
                <a:latin typeface="Meiryo" pitchFamily="50" charset="-128"/>
                <a:ea typeface="Meiryo" pitchFamily="50" charset="-128"/>
              </a:rPr>
              <a:t>1</a:t>
            </a:r>
            <a:r>
              <a:rPr kumimoji="1" lang="ja-JP" altLang="en-US" dirty="0" smtClean="0">
                <a:latin typeface="Meiryo" pitchFamily="50" charset="-128"/>
                <a:ea typeface="Meiryo" pitchFamily="50" charset="-128"/>
              </a:rPr>
              <a:t>色あります。</a:t>
            </a:r>
          </a:p>
          <a:p>
            <a:r>
              <a:rPr kumimoji="1" lang="ja-JP" altLang="en-US" dirty="0" smtClean="0">
                <a:latin typeface="Meiryo" pitchFamily="50" charset="-128"/>
                <a:ea typeface="Meiryo" pitchFamily="50" charset="-128"/>
              </a:rPr>
              <a:t>代表色は、こんなふうに、それぞれのブロックごとに、</a:t>
            </a:r>
            <a:r>
              <a:rPr kumimoji="1" lang="en-US" altLang="ja-JP" dirty="0" smtClean="0">
                <a:latin typeface="Meiryo" pitchFamily="50" charset="-128"/>
                <a:ea typeface="Meiryo" pitchFamily="50" charset="-128"/>
              </a:rPr>
              <a:t>1</a:t>
            </a:r>
            <a:r>
              <a:rPr kumimoji="1" lang="ja-JP" altLang="en-US" dirty="0" smtClean="0">
                <a:latin typeface="Meiryo" pitchFamily="50" charset="-128"/>
                <a:ea typeface="Meiryo" pitchFamily="50" charset="-128"/>
              </a:rPr>
              <a:t>色づつあるわけです。</a:t>
            </a:r>
          </a:p>
          <a:p>
            <a:endParaRPr lang="ja-JP" altLang="en-US"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そして、この代表色を使ってバイリニア補間をかけて、右のような画像を作ります。</a:t>
            </a:r>
          </a:p>
          <a:p>
            <a:endParaRPr kumimoji="1" lang="ja-JP" altLang="en-US"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さすがにこれだけだとボケボケなので、ここで終わりではありません。</a:t>
            </a: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62</a:t>
            </a:fld>
            <a:endParaRPr lang="ja-JP" altLang="en-US"/>
          </a:p>
        </p:txBody>
      </p:sp>
    </p:spTree>
    <p:extLst>
      <p:ext uri="{BB962C8B-B14F-4D97-AF65-F5344CB8AC3E}">
        <p14:creationId xmlns:p14="http://schemas.microsoft.com/office/powerpoint/2010/main" val="11073185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では、ひとつの</a:t>
            </a:r>
            <a:r>
              <a:rPr kumimoji="1" lang="en-US" altLang="ja-JP" dirty="0" smtClean="0">
                <a:latin typeface="Meiryo" pitchFamily="50" charset="-128"/>
                <a:ea typeface="Meiryo" pitchFamily="50" charset="-128"/>
              </a:rPr>
              <a:t>4x4</a:t>
            </a:r>
            <a:r>
              <a:rPr kumimoji="1" lang="ja-JP" altLang="en-US" dirty="0" smtClean="0">
                <a:latin typeface="Meiryo" pitchFamily="50" charset="-128"/>
                <a:ea typeface="Meiryo" pitchFamily="50" charset="-128"/>
              </a:rPr>
              <a:t>ブロックには、このように</a:t>
            </a:r>
            <a:r>
              <a:rPr kumimoji="1" lang="en-US" altLang="ja-JP" dirty="0" smtClean="0">
                <a:latin typeface="Meiryo" pitchFamily="50" charset="-128"/>
                <a:ea typeface="Meiryo" pitchFamily="50" charset="-128"/>
              </a:rPr>
              <a:t>2</a:t>
            </a:r>
            <a:r>
              <a:rPr kumimoji="1" lang="ja-JP" altLang="en-US" dirty="0" err="1" smtClean="0">
                <a:latin typeface="Meiryo" pitchFamily="50" charset="-128"/>
                <a:ea typeface="Meiryo" pitchFamily="50" charset="-128"/>
              </a:rPr>
              <a:t>つの</a:t>
            </a:r>
            <a:r>
              <a:rPr kumimoji="1" lang="ja-JP" altLang="en-US" dirty="0" smtClean="0">
                <a:latin typeface="Meiryo" pitchFamily="50" charset="-128"/>
                <a:ea typeface="Meiryo" pitchFamily="50" charset="-128"/>
              </a:rPr>
              <a:t>代表色が設定できるようになっています。</a:t>
            </a:r>
          </a:p>
          <a:p>
            <a:r>
              <a:rPr kumimoji="1" lang="ja-JP" altLang="en-US" dirty="0" smtClean="0">
                <a:latin typeface="Meiryo" pitchFamily="50" charset="-128"/>
                <a:ea typeface="Meiryo" pitchFamily="50" charset="-128"/>
              </a:rPr>
              <a:t>このように、ボケボケの画像を</a:t>
            </a:r>
            <a:r>
              <a:rPr kumimoji="1" lang="en-US" altLang="ja-JP" dirty="0" smtClean="0">
                <a:latin typeface="Meiryo" pitchFamily="50" charset="-128"/>
                <a:ea typeface="Meiryo" pitchFamily="50" charset="-128"/>
              </a:rPr>
              <a:t>2</a:t>
            </a:r>
            <a:r>
              <a:rPr kumimoji="1" lang="ja-JP" altLang="en-US" dirty="0" smtClean="0">
                <a:latin typeface="Meiryo" pitchFamily="50" charset="-128"/>
                <a:ea typeface="Meiryo" pitchFamily="50" charset="-128"/>
              </a:rPr>
              <a:t>種類作ります。</a:t>
            </a: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63</a:t>
            </a:fld>
            <a:endParaRPr lang="ja-JP" altLang="en-US" dirty="0"/>
          </a:p>
        </p:txBody>
      </p:sp>
    </p:spTree>
    <p:extLst>
      <p:ext uri="{BB962C8B-B14F-4D97-AF65-F5344CB8AC3E}">
        <p14:creationId xmlns:p14="http://schemas.microsoft.com/office/powerpoint/2010/main" val="69458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では、このボケボケの</a:t>
            </a:r>
            <a:r>
              <a:rPr kumimoji="1" lang="en-US" altLang="ja-JP" dirty="0" smtClean="0">
                <a:latin typeface="Meiryo" pitchFamily="50" charset="-128"/>
                <a:ea typeface="Meiryo" pitchFamily="50" charset="-128"/>
              </a:rPr>
              <a:t>Color A</a:t>
            </a:r>
            <a:r>
              <a:rPr kumimoji="1" lang="ja-JP" altLang="en-US" dirty="0" smtClean="0">
                <a:latin typeface="Meiryo" pitchFamily="50" charset="-128"/>
                <a:ea typeface="Meiryo" pitchFamily="50" charset="-128"/>
              </a:rPr>
              <a:t>と</a:t>
            </a:r>
            <a:r>
              <a:rPr kumimoji="1" lang="en-US" altLang="ja-JP" dirty="0" smtClean="0">
                <a:latin typeface="Meiryo" pitchFamily="50" charset="-128"/>
                <a:ea typeface="Meiryo" pitchFamily="50" charset="-128"/>
              </a:rPr>
              <a:t>Color B</a:t>
            </a:r>
            <a:r>
              <a:rPr kumimoji="1" lang="ja-JP" altLang="en-US" dirty="0" smtClean="0">
                <a:latin typeface="Meiryo" pitchFamily="50" charset="-128"/>
                <a:ea typeface="Meiryo" pitchFamily="50" charset="-128"/>
              </a:rPr>
              <a:t>の画像のほかに、もう一つ情報を持っています。</a:t>
            </a:r>
          </a:p>
          <a:p>
            <a:r>
              <a:rPr kumimoji="1" lang="en-US" altLang="ja-JP" dirty="0" smtClean="0">
                <a:latin typeface="Meiryo" pitchFamily="50" charset="-128"/>
                <a:ea typeface="Meiryo" pitchFamily="50" charset="-128"/>
              </a:rPr>
              <a:t>Color A</a:t>
            </a:r>
            <a:r>
              <a:rPr kumimoji="1" lang="ja-JP" altLang="en-US" dirty="0" smtClean="0">
                <a:latin typeface="Meiryo" pitchFamily="50" charset="-128"/>
                <a:ea typeface="Meiryo" pitchFamily="50" charset="-128"/>
              </a:rPr>
              <a:t>と</a:t>
            </a:r>
            <a:r>
              <a:rPr kumimoji="1" lang="en-US" altLang="ja-JP" dirty="0" smtClean="0">
                <a:latin typeface="Meiryo" pitchFamily="50" charset="-128"/>
                <a:ea typeface="Meiryo" pitchFamily="50" charset="-128"/>
              </a:rPr>
              <a:t>Color B</a:t>
            </a:r>
            <a:r>
              <a:rPr kumimoji="1" lang="ja-JP" altLang="en-US" dirty="0" smtClean="0">
                <a:latin typeface="Meiryo" pitchFamily="50" charset="-128"/>
                <a:ea typeface="Meiryo" pitchFamily="50" charset="-128"/>
              </a:rPr>
              <a:t>のどちらの画像の色を使うか、というブレンド方法の情報です。</a:t>
            </a:r>
          </a:p>
          <a:p>
            <a:r>
              <a:rPr kumimoji="1" lang="ja-JP" altLang="en-US" dirty="0" smtClean="0">
                <a:latin typeface="Meiryo" pitchFamily="50" charset="-128"/>
                <a:ea typeface="Meiryo" pitchFamily="50" charset="-128"/>
              </a:rPr>
              <a:t>この右側のマトリックスがそれです。</a:t>
            </a:r>
          </a:p>
          <a:p>
            <a:r>
              <a:rPr kumimoji="1" lang="ja-JP" altLang="en-US" dirty="0" smtClean="0">
                <a:latin typeface="Meiryo" pitchFamily="50" charset="-128"/>
                <a:ea typeface="Meiryo" pitchFamily="50" charset="-128"/>
              </a:rPr>
              <a:t>この値が</a:t>
            </a:r>
            <a:r>
              <a:rPr kumimoji="1" lang="en-US" altLang="ja-JP" dirty="0" smtClean="0">
                <a:latin typeface="Meiryo" pitchFamily="50" charset="-128"/>
                <a:ea typeface="Meiryo" pitchFamily="50" charset="-128"/>
              </a:rPr>
              <a:t>0</a:t>
            </a:r>
            <a:r>
              <a:rPr kumimoji="1" lang="ja-JP" altLang="en-US" dirty="0" smtClean="0">
                <a:latin typeface="Meiryo" pitchFamily="50" charset="-128"/>
                <a:ea typeface="Meiryo" pitchFamily="50" charset="-128"/>
              </a:rPr>
              <a:t>のピクセルは</a:t>
            </a:r>
            <a:r>
              <a:rPr kumimoji="1" lang="en-US" altLang="ja-JP" dirty="0" smtClean="0">
                <a:latin typeface="Meiryo" pitchFamily="50" charset="-128"/>
                <a:ea typeface="Meiryo" pitchFamily="50" charset="-128"/>
              </a:rPr>
              <a:t>Color A</a:t>
            </a:r>
            <a:r>
              <a:rPr kumimoji="1" lang="ja-JP" altLang="en-US" dirty="0" smtClean="0">
                <a:latin typeface="Meiryo" pitchFamily="50" charset="-128"/>
                <a:ea typeface="Meiryo" pitchFamily="50" charset="-128"/>
              </a:rPr>
              <a:t>の色を採用します。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　　値が</a:t>
            </a:r>
            <a:r>
              <a:rPr kumimoji="1" lang="en-US" altLang="ja-JP" dirty="0" smtClean="0">
                <a:latin typeface="Meiryo" pitchFamily="50" charset="-128"/>
                <a:ea typeface="Meiryo" pitchFamily="50" charset="-128"/>
              </a:rPr>
              <a:t>3</a:t>
            </a:r>
            <a:r>
              <a:rPr kumimoji="1" lang="ja-JP" altLang="en-US" dirty="0" smtClean="0">
                <a:latin typeface="Meiryo" pitchFamily="50" charset="-128"/>
                <a:ea typeface="Meiryo" pitchFamily="50" charset="-128"/>
              </a:rPr>
              <a:t>のピクセルは</a:t>
            </a:r>
            <a:r>
              <a:rPr kumimoji="1" lang="en-US" altLang="ja-JP" dirty="0" smtClean="0">
                <a:latin typeface="Meiryo" pitchFamily="50" charset="-128"/>
                <a:ea typeface="Meiryo" pitchFamily="50" charset="-128"/>
              </a:rPr>
              <a:t>Color B</a:t>
            </a:r>
            <a:r>
              <a:rPr kumimoji="1" lang="ja-JP" altLang="en-US" dirty="0" smtClean="0">
                <a:latin typeface="Meiryo" pitchFamily="50" charset="-128"/>
                <a:ea typeface="Meiryo" pitchFamily="50" charset="-128"/>
              </a:rPr>
              <a:t>の色を採用します。</a:t>
            </a:r>
          </a:p>
          <a:p>
            <a:r>
              <a:rPr kumimoji="1" lang="ja-JP" altLang="en-US" dirty="0" smtClean="0">
                <a:latin typeface="Meiryo" pitchFamily="50" charset="-128"/>
                <a:ea typeface="Meiryo" pitchFamily="50" charset="-128"/>
              </a:rPr>
              <a:t>値が</a:t>
            </a:r>
            <a:r>
              <a:rPr kumimoji="1" lang="en-US" altLang="ja-JP" dirty="0" smtClean="0">
                <a:latin typeface="Meiryo" pitchFamily="50" charset="-128"/>
                <a:ea typeface="Meiryo" pitchFamily="50" charset="-128"/>
              </a:rPr>
              <a:t>1</a:t>
            </a:r>
            <a:r>
              <a:rPr kumimoji="1" lang="ja-JP" altLang="en-US" dirty="0" smtClean="0">
                <a:latin typeface="Meiryo" pitchFamily="50" charset="-128"/>
                <a:ea typeface="Meiryo" pitchFamily="50" charset="-128"/>
              </a:rPr>
              <a:t>や</a:t>
            </a:r>
            <a:r>
              <a:rPr kumimoji="1" lang="en-US" altLang="ja-JP" dirty="0" smtClean="0">
                <a:latin typeface="Meiryo" pitchFamily="50" charset="-128"/>
                <a:ea typeface="Meiryo" pitchFamily="50" charset="-128"/>
              </a:rPr>
              <a:t>2</a:t>
            </a:r>
            <a:r>
              <a:rPr kumimoji="1" lang="ja-JP" altLang="en-US" dirty="0" smtClean="0">
                <a:latin typeface="Meiryo" pitchFamily="50" charset="-128"/>
                <a:ea typeface="Meiryo" pitchFamily="50" charset="-128"/>
              </a:rPr>
              <a:t>のピクセルは、この式の通りに</a:t>
            </a:r>
            <a:r>
              <a:rPr kumimoji="1" lang="en-US" altLang="ja-JP" dirty="0" smtClean="0">
                <a:latin typeface="Meiryo" pitchFamily="50" charset="-128"/>
                <a:ea typeface="Meiryo" pitchFamily="50" charset="-128"/>
              </a:rPr>
              <a:t>A</a:t>
            </a:r>
            <a:r>
              <a:rPr kumimoji="1" lang="ja-JP" altLang="en-US" dirty="0" smtClean="0">
                <a:latin typeface="Meiryo" pitchFamily="50" charset="-128"/>
                <a:ea typeface="Meiryo" pitchFamily="50" charset="-128"/>
              </a:rPr>
              <a:t>と</a:t>
            </a:r>
            <a:r>
              <a:rPr kumimoji="1" lang="en-US" altLang="ja-JP" dirty="0" smtClean="0">
                <a:latin typeface="Meiryo" pitchFamily="50" charset="-128"/>
                <a:ea typeface="Meiryo" pitchFamily="50" charset="-128"/>
              </a:rPr>
              <a:t>B</a:t>
            </a:r>
            <a:r>
              <a:rPr kumimoji="1" lang="ja-JP" altLang="en-US" dirty="0" smtClean="0">
                <a:latin typeface="Meiryo" pitchFamily="50" charset="-128"/>
                <a:ea typeface="Meiryo" pitchFamily="50" charset="-128"/>
              </a:rPr>
              <a:t>をブレンドした色を採用するわけです。</a:t>
            </a:r>
          </a:p>
          <a:p>
            <a:endParaRPr kumimoji="1" lang="ja-JP" altLang="en-US"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このような工夫がされているのですが、やはり色の元になる</a:t>
            </a:r>
            <a:r>
              <a:rPr kumimoji="1" lang="en-US" altLang="ja-JP" dirty="0" smtClean="0">
                <a:latin typeface="Meiryo" pitchFamily="50" charset="-128"/>
                <a:ea typeface="Meiryo" pitchFamily="50" charset="-128"/>
              </a:rPr>
              <a:t>Color A</a:t>
            </a:r>
            <a:r>
              <a:rPr kumimoji="1" lang="ja-JP" altLang="en-US" dirty="0" err="1" smtClean="0">
                <a:latin typeface="Meiryo" pitchFamily="50" charset="-128"/>
                <a:ea typeface="Meiryo" pitchFamily="50" charset="-128"/>
              </a:rPr>
              <a:t>、</a:t>
            </a:r>
            <a:r>
              <a:rPr kumimoji="1" lang="en-US" altLang="ja-JP" dirty="0" smtClean="0">
                <a:latin typeface="Meiryo" pitchFamily="50" charset="-128"/>
                <a:ea typeface="Meiryo" pitchFamily="50" charset="-128"/>
              </a:rPr>
              <a:t>Color B</a:t>
            </a:r>
            <a:r>
              <a:rPr kumimoji="1" lang="ja-JP" altLang="en-US" dirty="0" smtClean="0">
                <a:latin typeface="Meiryo" pitchFamily="50" charset="-128"/>
                <a:ea typeface="Meiryo" pitchFamily="50" charset="-128"/>
              </a:rPr>
              <a:t>がもともとバイリニア補間で作られた画像なので、どうしても輪郭線のまわりは再現性が低くなってしまうというわけです。</a:t>
            </a: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64</a:t>
            </a:fld>
            <a:endParaRPr lang="ja-JP" altLang="en-US" dirty="0"/>
          </a:p>
        </p:txBody>
      </p:sp>
    </p:spTree>
    <p:extLst>
      <p:ext uri="{BB962C8B-B14F-4D97-AF65-F5344CB8AC3E}">
        <p14:creationId xmlns:p14="http://schemas.microsoft.com/office/powerpoint/2010/main" val="2857890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normAutofit/>
          </a:bodyPr>
          <a:lstStyle/>
          <a:p>
            <a:pPr defTabSz="954563">
              <a:defRPr/>
            </a:pPr>
            <a:r>
              <a:rPr kumimoji="1" lang="ja-JP" altLang="en-US" dirty="0" smtClean="0">
                <a:latin typeface="Meiryo" pitchFamily="50" charset="-128"/>
                <a:ea typeface="Meiryo" pitchFamily="50" charset="-128"/>
              </a:rPr>
              <a:t>次に、圧縮のサンプルとして、こういうカラーバーの画像を圧縮した場合を見てみましょう。</a:t>
            </a:r>
          </a:p>
          <a:p>
            <a:pPr defTabSz="954563">
              <a:defRPr/>
            </a:pPr>
            <a:r>
              <a:rPr kumimoji="1" lang="ja-JP" altLang="en-US" dirty="0" smtClean="0">
                <a:latin typeface="Meiryo" pitchFamily="50" charset="-128"/>
                <a:ea typeface="Meiryo" pitchFamily="50" charset="-128"/>
              </a:rPr>
              <a:t>エッジのところが滲んでいるのがわかると思います。</a:t>
            </a:r>
          </a:p>
          <a:p>
            <a:r>
              <a:rPr kumimoji="1" lang="ja-JP" altLang="en-US" dirty="0" smtClean="0">
                <a:latin typeface="Meiryo" pitchFamily="50" charset="-128"/>
                <a:ea typeface="Meiryo" pitchFamily="50" charset="-128"/>
              </a:rPr>
              <a:t>アトラスでのマージンが狭いと、</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では隣同士のパーツが干渉してしまうことがあるので、</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その場合はマージンを広げると解決します。</a:t>
            </a:r>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65</a:t>
            </a:fld>
            <a:endParaRPr lang="ja-JP" altLang="en-US"/>
          </a:p>
        </p:txBody>
      </p:sp>
    </p:spTree>
    <p:extLst>
      <p:ext uri="{BB962C8B-B14F-4D97-AF65-F5344CB8AC3E}">
        <p14:creationId xmlns:p14="http://schemas.microsoft.com/office/powerpoint/2010/main" val="41098160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上の画像</a:t>
            </a:r>
            <a:r>
              <a:rPr kumimoji="1" lang="ja-JP" altLang="en-US" dirty="0" err="1" smtClean="0">
                <a:latin typeface="Meiryo" pitchFamily="50" charset="-128"/>
                <a:ea typeface="Meiryo" pitchFamily="50" charset="-128"/>
              </a:rPr>
              <a:t>はは</a:t>
            </a:r>
            <a:r>
              <a:rPr kumimoji="1" lang="ja-JP" altLang="en-US" dirty="0" smtClean="0">
                <a:latin typeface="Meiryo" pitchFamily="50" charset="-128"/>
                <a:ea typeface="Meiryo" pitchFamily="50" charset="-128"/>
              </a:rPr>
              <a:t>先ほどと同じマージン、下の画像はマージンを倍にした場合です。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下の画像ではにじみがなくなっています。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ただ、マージンを取り過ぎると、結果的に圧縮率が下がったのと同じになるので、必要以上に隙間を空けないように気をつけた方が良いです。</a:t>
            </a:r>
            <a:endParaRPr kumimoji="1" lang="ja-JP" altLang="en-US"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66</a:t>
            </a:fld>
            <a:endParaRPr lang="ja-JP" altLang="en-US"/>
          </a:p>
        </p:txBody>
      </p:sp>
    </p:spTree>
    <p:extLst>
      <p:ext uri="{BB962C8B-B14F-4D97-AF65-F5344CB8AC3E}">
        <p14:creationId xmlns:p14="http://schemas.microsoft.com/office/powerpoint/2010/main" val="1647194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次に、</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のアルファチャンネルについてです。</a:t>
            </a:r>
          </a:p>
          <a:p>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では、アルファなしでもアルファありでも、どちらも</a:t>
            </a:r>
            <a:r>
              <a:rPr kumimoji="1" lang="en-US" altLang="ja-JP" dirty="0" smtClean="0">
                <a:latin typeface="Meiryo" pitchFamily="50" charset="-128"/>
                <a:ea typeface="Meiryo" pitchFamily="50" charset="-128"/>
              </a:rPr>
              <a:t>4bit</a:t>
            </a:r>
            <a:r>
              <a:rPr kumimoji="1" lang="en-US" altLang="ja-JP" baseline="0" dirty="0" smtClean="0">
                <a:latin typeface="Meiryo" pitchFamily="50" charset="-128"/>
                <a:ea typeface="Meiryo" pitchFamily="50" charset="-128"/>
              </a:rPr>
              <a:t> per pixel</a:t>
            </a:r>
            <a:r>
              <a:rPr kumimoji="1" lang="ja-JP" altLang="en-US" dirty="0" smtClean="0">
                <a:latin typeface="Meiryo" pitchFamily="50" charset="-128"/>
                <a:ea typeface="Meiryo" pitchFamily="50" charset="-128"/>
              </a:rPr>
              <a:t>です。</a:t>
            </a:r>
          </a:p>
          <a:p>
            <a:pPr defTabSz="954725">
              <a:defRPr/>
            </a:pPr>
            <a:r>
              <a:rPr kumimoji="1" lang="ja-JP" altLang="en-US" dirty="0" smtClean="0">
                <a:latin typeface="Meiryo" pitchFamily="50" charset="-128"/>
                <a:ea typeface="Meiryo" pitchFamily="50" charset="-128"/>
              </a:rPr>
              <a:t>アルファなしのときには代表色は</a:t>
            </a:r>
            <a:r>
              <a:rPr kumimoji="1" lang="en-US" altLang="ja-JP" dirty="0" smtClean="0">
                <a:latin typeface="Meiryo" pitchFamily="50" charset="-128"/>
                <a:ea typeface="Meiryo" pitchFamily="50" charset="-128"/>
              </a:rPr>
              <a:t>RGB555</a:t>
            </a:r>
            <a:r>
              <a:rPr kumimoji="1" lang="ja-JP" altLang="en-US" dirty="0" err="1" smtClean="0">
                <a:latin typeface="Meiryo" pitchFamily="50" charset="-128"/>
                <a:ea typeface="Meiryo" pitchFamily="50" charset="-128"/>
              </a:rPr>
              <a:t>なのです</a:t>
            </a:r>
            <a:r>
              <a:rPr kumimoji="1" lang="ja-JP" altLang="en-US" dirty="0" smtClean="0">
                <a:latin typeface="Meiryo" pitchFamily="50" charset="-128"/>
                <a:ea typeface="Meiryo" pitchFamily="50" charset="-128"/>
              </a:rPr>
              <a:t>が、</a:t>
            </a:r>
          </a:p>
          <a:p>
            <a:pPr defTabSz="954725">
              <a:defRPr/>
            </a:pPr>
            <a:r>
              <a:rPr kumimoji="1" lang="ja-JP" altLang="en-US" dirty="0" smtClean="0">
                <a:latin typeface="Meiryo" pitchFamily="50" charset="-128"/>
                <a:ea typeface="Meiryo" pitchFamily="50" charset="-128"/>
              </a:rPr>
              <a:t>アルファありでは</a:t>
            </a:r>
            <a:r>
              <a:rPr kumimoji="1" lang="en-US" altLang="ja-JP" dirty="0" smtClean="0">
                <a:latin typeface="Meiryo" pitchFamily="50" charset="-128"/>
                <a:ea typeface="Meiryo" pitchFamily="50" charset="-128"/>
              </a:rPr>
              <a:t>ARGB3444</a:t>
            </a:r>
            <a:r>
              <a:rPr kumimoji="1" lang="ja-JP" altLang="en-US" dirty="0" smtClean="0">
                <a:latin typeface="Meiryo" pitchFamily="50" charset="-128"/>
                <a:ea typeface="Meiryo" pitchFamily="50" charset="-128"/>
              </a:rPr>
              <a:t>と色の情報量が少なくなってしまいます。</a:t>
            </a: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67</a:t>
            </a:fld>
            <a:endParaRPr lang="ja-JP" altLang="en-US"/>
          </a:p>
        </p:txBody>
      </p:sp>
    </p:spTree>
    <p:extLst>
      <p:ext uri="{BB962C8B-B14F-4D97-AF65-F5344CB8AC3E}">
        <p14:creationId xmlns:p14="http://schemas.microsoft.com/office/powerpoint/2010/main" val="2346365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もともと</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は、このようなグラデーション画像の圧縮は得意なはずなのですが、アルファありではこのようにノイズが乗っているのがわかると思います。</a:t>
            </a:r>
          </a:p>
          <a:p>
            <a:r>
              <a:rPr kumimoji="1" lang="ja-JP" altLang="en-US" dirty="0" smtClean="0">
                <a:latin typeface="Meiryo" pitchFamily="50" charset="-128"/>
                <a:ea typeface="Meiryo" pitchFamily="50" charset="-128"/>
              </a:rPr>
              <a:t>なお、これはわかりやすくするために圧縮率の高い</a:t>
            </a:r>
            <a:r>
              <a:rPr kumimoji="1" lang="en-US" altLang="ja-JP" dirty="0" smtClean="0">
                <a:latin typeface="Meiryo" pitchFamily="50" charset="-128"/>
                <a:ea typeface="Meiryo" pitchFamily="50" charset="-128"/>
              </a:rPr>
              <a:t>2bpp</a:t>
            </a:r>
            <a:r>
              <a:rPr kumimoji="1" lang="ja-JP" altLang="en-US" dirty="0" smtClean="0">
                <a:latin typeface="Meiryo" pitchFamily="50" charset="-128"/>
                <a:ea typeface="Meiryo" pitchFamily="50" charset="-128"/>
              </a:rPr>
              <a:t>モードの結果をお見せしています。</a:t>
            </a:r>
          </a:p>
          <a:p>
            <a:r>
              <a:rPr kumimoji="1" lang="ja-JP" altLang="en-US" dirty="0" smtClean="0">
                <a:latin typeface="Meiryo" pitchFamily="50" charset="-128"/>
                <a:ea typeface="Meiryo" pitchFamily="50" charset="-128"/>
              </a:rPr>
              <a:t>同じ</a:t>
            </a:r>
            <a:r>
              <a:rPr kumimoji="1" lang="en-US" altLang="ja-JP" dirty="0" smtClean="0">
                <a:latin typeface="Meiryo" pitchFamily="50" charset="-128"/>
                <a:ea typeface="Meiryo" pitchFamily="50" charset="-128"/>
              </a:rPr>
              <a:t>2bpp</a:t>
            </a:r>
            <a:r>
              <a:rPr kumimoji="1" lang="ja-JP" altLang="en-US" dirty="0" smtClean="0">
                <a:latin typeface="Meiryo" pitchFamily="50" charset="-128"/>
                <a:ea typeface="Meiryo" pitchFamily="50" charset="-128"/>
              </a:rPr>
              <a:t>でも、アルファなしであれば、非常に綺麗にグラデーションが再現できています。</a:t>
            </a:r>
          </a:p>
          <a:p>
            <a:r>
              <a:rPr kumimoji="1" lang="ja-JP" altLang="en-US" dirty="0" smtClean="0">
                <a:latin typeface="Meiryo" pitchFamily="50" charset="-128"/>
                <a:ea typeface="Meiryo" pitchFamily="50" charset="-128"/>
              </a:rPr>
              <a:t>得意なタイプの画像では、</a:t>
            </a:r>
            <a:r>
              <a:rPr kumimoji="1" lang="en-US" altLang="ja-JP" dirty="0" smtClean="0">
                <a:latin typeface="Meiryo" pitchFamily="50" charset="-128"/>
                <a:ea typeface="Meiryo" pitchFamily="50" charset="-128"/>
              </a:rPr>
              <a:t>16</a:t>
            </a:r>
            <a:r>
              <a:rPr kumimoji="1" lang="ja-JP" altLang="en-US" dirty="0" smtClean="0">
                <a:latin typeface="Meiryo" pitchFamily="50" charset="-128"/>
                <a:ea typeface="Meiryo" pitchFamily="50" charset="-128"/>
              </a:rPr>
              <a:t>分の</a:t>
            </a:r>
            <a:r>
              <a:rPr kumimoji="1" lang="en-US" altLang="ja-JP" dirty="0" smtClean="0">
                <a:latin typeface="Meiryo" pitchFamily="50" charset="-128"/>
                <a:ea typeface="Meiryo" pitchFamily="50" charset="-128"/>
              </a:rPr>
              <a:t>1</a:t>
            </a:r>
            <a:r>
              <a:rPr kumimoji="1" lang="ja-JP" altLang="en-US" dirty="0" smtClean="0">
                <a:latin typeface="Meiryo" pitchFamily="50" charset="-128"/>
                <a:ea typeface="Meiryo" pitchFamily="50" charset="-128"/>
              </a:rPr>
              <a:t>に圧縮してもここまで綺麗にグラデーションが再現できるのは凄いです。</a:t>
            </a:r>
            <a:endParaRPr kumimoji="1" lang="en-US" altLang="ja-JP" dirty="0" smtClean="0">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68</a:t>
            </a:fld>
            <a:endParaRPr lang="ja-JP" altLang="en-US"/>
          </a:p>
        </p:txBody>
      </p:sp>
    </p:spTree>
    <p:extLst>
      <p:ext uri="{BB962C8B-B14F-4D97-AF65-F5344CB8AC3E}">
        <p14:creationId xmlns:p14="http://schemas.microsoft.com/office/powerpoint/2010/main" val="162207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lang="ja-JP"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normAutofit/>
          </a:bodyPr>
          <a:lstStyle/>
          <a:p>
            <a:r>
              <a:rPr lang="en-US" altLang="ja-JP" sz="1200" dirty="0">
                <a:latin typeface="Meiryo" pitchFamily="50" charset="-128"/>
                <a:ea typeface="Meiryo" pitchFamily="50" charset="-128"/>
              </a:rPr>
              <a:t>ETC</a:t>
            </a:r>
            <a:r>
              <a:rPr lang="ja-JP" altLang="en-US" sz="1200" dirty="0">
                <a:latin typeface="Meiryo" pitchFamily="50" charset="-128"/>
                <a:ea typeface="Meiryo" pitchFamily="50" charset="-128"/>
              </a:rPr>
              <a:t>は、</a:t>
            </a:r>
            <a:r>
              <a:rPr lang="en-US" altLang="ja-JP" sz="1200" dirty="0">
                <a:latin typeface="Meiryo" pitchFamily="50" charset="-128"/>
                <a:ea typeface="Meiryo" pitchFamily="50" charset="-128"/>
              </a:rPr>
              <a:t>Ericsson Texture Compression</a:t>
            </a:r>
            <a:r>
              <a:rPr lang="ja-JP" altLang="en-US" sz="1200" dirty="0">
                <a:latin typeface="Meiryo" pitchFamily="50" charset="-128"/>
                <a:ea typeface="Meiryo" pitchFamily="50" charset="-128"/>
              </a:rPr>
              <a:t>の略で、</a:t>
            </a:r>
            <a:r>
              <a:rPr lang="en-US" altLang="ja-JP" sz="1200" dirty="0">
                <a:latin typeface="Meiryo" pitchFamily="50" charset="-128"/>
                <a:ea typeface="Meiryo" pitchFamily="50" charset="-128"/>
              </a:rPr>
              <a:t>Android</a:t>
            </a:r>
            <a:r>
              <a:rPr lang="ja-JP" altLang="en-US" sz="1200" dirty="0">
                <a:latin typeface="Meiryo" pitchFamily="50" charset="-128"/>
                <a:ea typeface="Meiryo" pitchFamily="50" charset="-128"/>
              </a:rPr>
              <a:t>では全ての機種で共通して使える圧縮テクスチャ形式です。</a:t>
            </a:r>
          </a:p>
          <a:p>
            <a:r>
              <a:rPr lang="ja-JP" altLang="en-US" sz="1200" dirty="0">
                <a:latin typeface="Meiryo" pitchFamily="50" charset="-128"/>
                <a:ea typeface="Meiryo" pitchFamily="50" charset="-128"/>
              </a:rPr>
              <a:t>比較的劣化の少ないフォーマットですが、やはりこういうクッキリした輪郭の部分では、ブロックノイズが目立つことがあります。</a:t>
            </a:r>
          </a:p>
          <a:p>
            <a:r>
              <a:rPr lang="ja-JP" altLang="en-US" sz="1200" dirty="0">
                <a:latin typeface="Meiryo" pitchFamily="50" charset="-128"/>
                <a:ea typeface="Meiryo" pitchFamily="50" charset="-128"/>
              </a:rPr>
              <a:t>ゲームアプリで使う場合の最大の問題は、アルファが使えないことです。抜き色も使えないので、ゲームでは使える場面が限定されてしまいます。</a:t>
            </a:r>
            <a:endParaRPr lang="en-US" altLang="ja-JP" sz="1200" dirty="0">
              <a:latin typeface="Meiryo" pitchFamily="50" charset="-128"/>
              <a:ea typeface="Meiryo" pitchFamily="50" charset="-128"/>
            </a:endParaRPr>
          </a:p>
          <a:p>
            <a:r>
              <a:rPr lang="en-US" altLang="ja-JP" sz="1200" dirty="0">
                <a:latin typeface="Meiryo" pitchFamily="50" charset="-128"/>
                <a:ea typeface="Meiryo" pitchFamily="50" charset="-128"/>
              </a:rPr>
              <a:t>ETC2</a:t>
            </a:r>
            <a:r>
              <a:rPr lang="ja-JP" altLang="en-US" sz="1200" dirty="0">
                <a:latin typeface="Meiryo" pitchFamily="50" charset="-128"/>
                <a:ea typeface="Meiryo" pitchFamily="50" charset="-128"/>
              </a:rPr>
              <a:t>という新バージョンではアルファも使えるのですが、まだ普及していないので利用できるのはこれからになります。</a:t>
            </a:r>
            <a:endParaRPr lang="en-US" altLang="ja-JP" sz="1200"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69</a:t>
            </a:fld>
            <a:endParaRPr lang="ja-JP" altLang="en-US"/>
          </a:p>
        </p:txBody>
      </p:sp>
    </p:spTree>
    <p:extLst>
      <p:ext uri="{BB962C8B-B14F-4D97-AF65-F5344CB8AC3E}">
        <p14:creationId xmlns:p14="http://schemas.microsoft.com/office/powerpoint/2010/main" val="1516386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の圧縮方法についてです。</a:t>
            </a:r>
          </a:p>
          <a:p>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では、</a:t>
            </a:r>
            <a:r>
              <a:rPr kumimoji="1" lang="en-US" altLang="ja-JP" dirty="0" smtClean="0">
                <a:latin typeface="Meiryo" pitchFamily="50" charset="-128"/>
                <a:ea typeface="Meiryo" pitchFamily="50" charset="-128"/>
              </a:rPr>
              <a:t>PVRTC</a:t>
            </a:r>
            <a:r>
              <a:rPr kumimoji="1" lang="ja-JP" altLang="en-US" dirty="0" smtClean="0">
                <a:latin typeface="Meiryo" pitchFamily="50" charset="-128"/>
                <a:ea typeface="Meiryo" pitchFamily="50" charset="-128"/>
              </a:rPr>
              <a:t>と同じく</a:t>
            </a:r>
            <a:r>
              <a:rPr kumimoji="1" lang="en-US" altLang="ja-JP" dirty="0" smtClean="0">
                <a:latin typeface="Meiryo" pitchFamily="50" charset="-128"/>
                <a:ea typeface="Meiryo" pitchFamily="50" charset="-128"/>
              </a:rPr>
              <a:t>4x4</a:t>
            </a:r>
            <a:r>
              <a:rPr kumimoji="1" lang="ja-JP" altLang="en-US" dirty="0" smtClean="0">
                <a:latin typeface="Meiryo" pitchFamily="50" charset="-128"/>
                <a:ea typeface="Meiryo" pitchFamily="50" charset="-128"/>
              </a:rPr>
              <a:t>ピクセルを</a:t>
            </a:r>
            <a:r>
              <a:rPr kumimoji="1" lang="en-US" altLang="ja-JP" dirty="0" smtClean="0">
                <a:latin typeface="Meiryo" pitchFamily="50" charset="-128"/>
                <a:ea typeface="Meiryo" pitchFamily="50" charset="-128"/>
              </a:rPr>
              <a:t>1</a:t>
            </a:r>
            <a:r>
              <a:rPr kumimoji="1" lang="ja-JP" altLang="en-US" dirty="0" smtClean="0">
                <a:latin typeface="Meiryo" pitchFamily="50" charset="-128"/>
                <a:ea typeface="Meiryo" pitchFamily="50" charset="-128"/>
              </a:rPr>
              <a:t>ブロックとして圧縮していくのですが、これをさらに二つのサブブロックに分割します。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縦に分割することも、横に分割することもできます。</a:t>
            </a:r>
            <a:endParaRPr kumimoji="1" lang="en-US" altLang="ja-JP" dirty="0" smtClean="0">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70</a:t>
            </a:fld>
            <a:endParaRPr lang="ja-JP" altLang="en-US"/>
          </a:p>
        </p:txBody>
      </p:sp>
    </p:spTree>
    <p:extLst>
      <p:ext uri="{BB962C8B-B14F-4D97-AF65-F5344CB8AC3E}">
        <p14:creationId xmlns:p14="http://schemas.microsoft.com/office/powerpoint/2010/main" val="8495149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en-US" dirty="0" smtClean="0">
                <a:solidFill>
                  <a:schemeClr val="tx1"/>
                </a:solidFill>
                <a:latin typeface="Meiryo" pitchFamily="50" charset="-128"/>
                <a:ea typeface="Meiryo" pitchFamily="50" charset="-128"/>
              </a:rPr>
              <a:t>サブブロックに分割したら、例によってそれぞれについて代表色を決めます。</a:t>
            </a:r>
            <a:endParaRPr kumimoji="1" lang="en-US" altLang="ja-JP" dirty="0" smtClean="0">
              <a:solidFill>
                <a:schemeClr val="tx1"/>
              </a:solidFill>
              <a:latin typeface="Meiryo" pitchFamily="50" charset="-128"/>
              <a:ea typeface="Meiryo" pitchFamily="50" charset="-128"/>
            </a:endParaRPr>
          </a:p>
          <a:p>
            <a:r>
              <a:rPr kumimoji="1" lang="ja-JP" altLang="en-US" dirty="0" smtClean="0">
                <a:solidFill>
                  <a:schemeClr val="tx1"/>
                </a:solidFill>
                <a:latin typeface="Meiryo" pitchFamily="50" charset="-128"/>
                <a:ea typeface="Meiryo" pitchFamily="50" charset="-128"/>
              </a:rPr>
              <a:t>サブブロック</a:t>
            </a:r>
            <a:r>
              <a:rPr kumimoji="1" lang="en-US" altLang="ja-JP" dirty="0" smtClean="0">
                <a:solidFill>
                  <a:schemeClr val="tx1"/>
                </a:solidFill>
                <a:latin typeface="Meiryo" pitchFamily="50" charset="-128"/>
                <a:ea typeface="Meiryo" pitchFamily="50" charset="-128"/>
              </a:rPr>
              <a:t>1</a:t>
            </a:r>
            <a:r>
              <a:rPr kumimoji="1" lang="ja-JP" altLang="en-US" dirty="0" err="1" smtClean="0">
                <a:solidFill>
                  <a:schemeClr val="tx1"/>
                </a:solidFill>
                <a:latin typeface="Meiryo" pitchFamily="50" charset="-128"/>
                <a:ea typeface="Meiryo" pitchFamily="50" charset="-128"/>
              </a:rPr>
              <a:t>つにつ</a:t>
            </a:r>
            <a:r>
              <a:rPr kumimoji="1" lang="ja-JP" altLang="en-US" dirty="0" smtClean="0">
                <a:solidFill>
                  <a:schemeClr val="tx1"/>
                </a:solidFill>
                <a:latin typeface="Meiryo" pitchFamily="50" charset="-128"/>
                <a:ea typeface="Meiryo" pitchFamily="50" charset="-128"/>
              </a:rPr>
              <a:t>いて代表色は</a:t>
            </a:r>
            <a:r>
              <a:rPr kumimoji="1" lang="en-US" altLang="ja-JP" dirty="0" smtClean="0">
                <a:solidFill>
                  <a:schemeClr val="tx1"/>
                </a:solidFill>
                <a:latin typeface="Meiryo" pitchFamily="50" charset="-128"/>
                <a:ea typeface="Meiryo" pitchFamily="50" charset="-128"/>
              </a:rPr>
              <a:t>1</a:t>
            </a:r>
            <a:r>
              <a:rPr kumimoji="1" lang="ja-JP" altLang="en-US" dirty="0" err="1" smtClean="0">
                <a:solidFill>
                  <a:schemeClr val="tx1"/>
                </a:solidFill>
                <a:latin typeface="Meiryo" pitchFamily="50" charset="-128"/>
                <a:ea typeface="Meiryo" pitchFamily="50" charset="-128"/>
              </a:rPr>
              <a:t>つだけです</a:t>
            </a:r>
            <a:r>
              <a:rPr kumimoji="1" lang="ja-JP" altLang="en-US" dirty="0" smtClean="0">
                <a:solidFill>
                  <a:schemeClr val="tx1"/>
                </a:solidFill>
                <a:latin typeface="Meiryo" pitchFamily="50" charset="-128"/>
                <a:ea typeface="Meiryo" pitchFamily="50" charset="-128"/>
              </a:rPr>
              <a:t>。</a:t>
            </a:r>
            <a:endParaRPr kumimoji="1" lang="en-US" altLang="ja-JP" dirty="0" smtClean="0">
              <a:solidFill>
                <a:schemeClr val="tx1"/>
              </a:solidFill>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71</a:t>
            </a:fld>
            <a:endParaRPr lang="ja-JP" altLang="en-US"/>
          </a:p>
        </p:txBody>
      </p:sp>
    </p:spTree>
    <p:extLst>
      <p:ext uri="{BB962C8B-B14F-4D97-AF65-F5344CB8AC3E}">
        <p14:creationId xmlns:p14="http://schemas.microsoft.com/office/powerpoint/2010/main" val="173416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代表色が決まったら、補間色を</a:t>
            </a:r>
            <a:r>
              <a:rPr kumimoji="1" lang="en-US" altLang="ja-JP" dirty="0" smtClean="0">
                <a:latin typeface="Meiryo" pitchFamily="50" charset="-128"/>
                <a:ea typeface="Meiryo" pitchFamily="50" charset="-128"/>
              </a:rPr>
              <a:t>4</a:t>
            </a:r>
            <a:r>
              <a:rPr kumimoji="1" lang="ja-JP" altLang="en-US" dirty="0" smtClean="0">
                <a:latin typeface="Meiryo" pitchFamily="50" charset="-128"/>
                <a:ea typeface="Meiryo" pitchFamily="50" charset="-128"/>
              </a:rPr>
              <a:t>色作りだします。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補間の方法は決まっていて、このような輝度の変換テーブル</a:t>
            </a:r>
            <a:r>
              <a:rPr kumimoji="1" lang="en-US" altLang="ja-JP" dirty="0" smtClean="0">
                <a:latin typeface="Meiryo" pitchFamily="50" charset="-128"/>
                <a:ea typeface="Meiryo" pitchFamily="50" charset="-128"/>
              </a:rPr>
              <a:t>No.0</a:t>
            </a:r>
            <a:r>
              <a:rPr kumimoji="1" lang="ja-JP" altLang="en-US" dirty="0" smtClean="0">
                <a:latin typeface="Meiryo" pitchFamily="50" charset="-128"/>
                <a:ea typeface="Meiryo" pitchFamily="50" charset="-128"/>
              </a:rPr>
              <a:t>～</a:t>
            </a:r>
            <a:r>
              <a:rPr kumimoji="1" lang="en-US" altLang="ja-JP" dirty="0" smtClean="0">
                <a:latin typeface="Meiryo" pitchFamily="50" charset="-128"/>
                <a:ea typeface="Meiryo" pitchFamily="50" charset="-128"/>
              </a:rPr>
              <a:t>No.7</a:t>
            </a:r>
            <a:r>
              <a:rPr kumimoji="1" lang="ja-JP" altLang="en-US" dirty="0" smtClean="0">
                <a:latin typeface="Meiryo" pitchFamily="50" charset="-128"/>
                <a:ea typeface="Meiryo" pitchFamily="50" charset="-128"/>
              </a:rPr>
              <a:t>のなかから一つ選ぶという方式になっています。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このテーブルは完全に固定で、数値を変更したりすることはできません。</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それぞれの数値を</a:t>
            </a:r>
            <a:r>
              <a:rPr kumimoji="1" lang="en-US" altLang="ja-JP" dirty="0" smtClean="0">
                <a:latin typeface="Meiryo" pitchFamily="50" charset="-128"/>
                <a:ea typeface="Meiryo" pitchFamily="50" charset="-128"/>
              </a:rPr>
              <a:t>RGB</a:t>
            </a:r>
            <a:r>
              <a:rPr kumimoji="1" lang="ja-JP" altLang="en-US" dirty="0" smtClean="0">
                <a:latin typeface="Meiryo" pitchFamily="50" charset="-128"/>
                <a:ea typeface="Meiryo" pitchFamily="50" charset="-128"/>
              </a:rPr>
              <a:t>値全てに足したり引いたりして補間色を作ります。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この時、もし</a:t>
            </a:r>
            <a:r>
              <a:rPr kumimoji="1" lang="en-US" altLang="ja-JP" dirty="0" smtClean="0">
                <a:latin typeface="Meiryo" pitchFamily="50" charset="-128"/>
                <a:ea typeface="Meiryo" pitchFamily="50" charset="-128"/>
              </a:rPr>
              <a:t>0</a:t>
            </a:r>
            <a:r>
              <a:rPr kumimoji="1" lang="ja-JP" altLang="en-US" dirty="0" smtClean="0">
                <a:latin typeface="Meiryo" pitchFamily="50" charset="-128"/>
                <a:ea typeface="Meiryo" pitchFamily="50" charset="-128"/>
              </a:rPr>
              <a:t>以下や</a:t>
            </a:r>
            <a:r>
              <a:rPr kumimoji="1" lang="en-US" altLang="ja-JP" dirty="0" smtClean="0">
                <a:latin typeface="Meiryo" pitchFamily="50" charset="-128"/>
                <a:ea typeface="Meiryo" pitchFamily="50" charset="-128"/>
              </a:rPr>
              <a:t>256</a:t>
            </a:r>
            <a:r>
              <a:rPr kumimoji="1" lang="ja-JP" altLang="en-US" dirty="0" smtClean="0">
                <a:latin typeface="Meiryo" pitchFamily="50" charset="-128"/>
                <a:ea typeface="Meiryo" pitchFamily="50" charset="-128"/>
              </a:rPr>
              <a:t>以上の数値になったら</a:t>
            </a:r>
            <a:r>
              <a:rPr kumimoji="1" lang="en-US" altLang="ja-JP" dirty="0" smtClean="0">
                <a:latin typeface="Meiryo" pitchFamily="50" charset="-128"/>
                <a:ea typeface="Meiryo" pitchFamily="50" charset="-128"/>
              </a:rPr>
              <a:t>0</a:t>
            </a:r>
            <a:r>
              <a:rPr kumimoji="1" lang="ja-JP" altLang="en-US" dirty="0" smtClean="0">
                <a:latin typeface="Meiryo" pitchFamily="50" charset="-128"/>
                <a:ea typeface="Meiryo" pitchFamily="50" charset="-128"/>
              </a:rPr>
              <a:t>と</a:t>
            </a:r>
            <a:r>
              <a:rPr kumimoji="1" lang="en-US" altLang="ja-JP" dirty="0" smtClean="0">
                <a:latin typeface="Meiryo" pitchFamily="50" charset="-128"/>
                <a:ea typeface="Meiryo" pitchFamily="50" charset="-128"/>
              </a:rPr>
              <a:t>255</a:t>
            </a:r>
            <a:r>
              <a:rPr kumimoji="1" lang="ja-JP" altLang="en-US" dirty="0" smtClean="0">
                <a:latin typeface="Meiryo" pitchFamily="50" charset="-128"/>
                <a:ea typeface="Meiryo" pitchFamily="50" charset="-128"/>
              </a:rPr>
              <a:t>にします。</a:t>
            </a:r>
            <a:endParaRPr kumimoji="1" lang="en-US" altLang="ja-JP" dirty="0" smtClean="0">
              <a:latin typeface="Meiryo" pitchFamily="50" charset="-128"/>
              <a:ea typeface="Meiryo" pitchFamily="50" charset="-128"/>
            </a:endParaRPr>
          </a:p>
          <a:p>
            <a:r>
              <a:rPr kumimoji="1" lang="ja-JP" altLang="en-US" b="0" dirty="0" smtClean="0">
                <a:latin typeface="Meiryo" pitchFamily="50" charset="-128"/>
                <a:ea typeface="Meiryo" pitchFamily="50" charset="-128"/>
              </a:rPr>
              <a:t>今回は</a:t>
            </a:r>
            <a:r>
              <a:rPr kumimoji="1" lang="en-US" altLang="ja-JP" b="0" dirty="0" smtClean="0">
                <a:latin typeface="Meiryo" pitchFamily="50" charset="-128"/>
                <a:ea typeface="Meiryo" pitchFamily="50" charset="-128"/>
              </a:rPr>
              <a:t>No.7</a:t>
            </a:r>
            <a:r>
              <a:rPr kumimoji="1" lang="ja-JP" altLang="en-US" b="0" dirty="0" smtClean="0">
                <a:latin typeface="Meiryo" pitchFamily="50" charset="-128"/>
                <a:ea typeface="Meiryo" pitchFamily="50" charset="-128"/>
              </a:rPr>
              <a:t>を使うことにします。</a:t>
            </a:r>
            <a:endParaRPr kumimoji="1" lang="en-US" altLang="ja-JP" b="0" dirty="0" smtClean="0">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72</a:t>
            </a:fld>
            <a:endParaRPr lang="ja-JP" altLang="en-US"/>
          </a:p>
        </p:txBody>
      </p:sp>
    </p:spTree>
    <p:extLst>
      <p:ext uri="{BB962C8B-B14F-4D97-AF65-F5344CB8AC3E}">
        <p14:creationId xmlns:p14="http://schemas.microsoft.com/office/powerpoint/2010/main" val="3784492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のポイントとしては、代表色を決めると、輝度の変化しかできない、ということです。</a:t>
            </a:r>
          </a:p>
          <a:p>
            <a:r>
              <a:rPr kumimoji="1" lang="ja-JP" altLang="en-US" dirty="0" smtClean="0">
                <a:latin typeface="Meiryo" pitchFamily="50" charset="-128"/>
                <a:ea typeface="Meiryo" pitchFamily="50" charset="-128"/>
              </a:rPr>
              <a:t>つまり、代表色を茶色と決めたら、同じサブブロック内で青色や緑色を使うことはできません。</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逆に、この例で使った</a:t>
            </a:r>
            <a:r>
              <a:rPr kumimoji="1" lang="en-US" altLang="ja-JP" dirty="0" smtClean="0">
                <a:latin typeface="Meiryo" pitchFamily="50" charset="-128"/>
                <a:ea typeface="Meiryo" pitchFamily="50" charset="-128"/>
              </a:rPr>
              <a:t>7</a:t>
            </a:r>
            <a:r>
              <a:rPr kumimoji="1" lang="ja-JP" altLang="en-US" dirty="0" smtClean="0">
                <a:latin typeface="Meiryo" pitchFamily="50" charset="-128"/>
                <a:ea typeface="Meiryo" pitchFamily="50" charset="-128"/>
              </a:rPr>
              <a:t>番の変換テーブルを選べば、黒や白は概ね作り出せるということになります。</a:t>
            </a:r>
            <a:endParaRPr kumimoji="1" lang="en-US" altLang="ja-JP" dirty="0" smtClean="0">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73</a:t>
            </a:fld>
            <a:endParaRPr lang="ja-JP" altLang="en-US"/>
          </a:p>
        </p:txBody>
      </p:sp>
    </p:spTree>
    <p:extLst>
      <p:ext uri="{BB962C8B-B14F-4D97-AF65-F5344CB8AC3E}">
        <p14:creationId xmlns:p14="http://schemas.microsoft.com/office/powerpoint/2010/main" val="29514711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en-US" dirty="0" smtClean="0">
                <a:latin typeface="Meiryo" pitchFamily="50" charset="-128"/>
                <a:ea typeface="Meiryo" pitchFamily="50" charset="-128"/>
              </a:rPr>
              <a:t>このようなサブブロックを</a:t>
            </a:r>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圧縮する場合、青色と茶色を使いたい訳ですが、</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この</a:t>
            </a:r>
            <a:r>
              <a:rPr kumimoji="1" lang="en-US" altLang="ja-JP" dirty="0" smtClean="0">
                <a:latin typeface="Meiryo" pitchFamily="50" charset="-128"/>
                <a:ea typeface="Meiryo" pitchFamily="50" charset="-128"/>
              </a:rPr>
              <a:t>2</a:t>
            </a:r>
            <a:r>
              <a:rPr kumimoji="1" lang="ja-JP" altLang="en-US" dirty="0" smtClean="0">
                <a:latin typeface="Meiryo" pitchFamily="50" charset="-128"/>
                <a:ea typeface="Meiryo" pitchFamily="50" charset="-128"/>
              </a:rPr>
              <a:t>色を出せるような代表色と輝度テーブルの組み合わせはありません。</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その結果、</a:t>
            </a:r>
            <a:r>
              <a:rPr kumimoji="1" lang="en-US" altLang="ja-JP" dirty="0" smtClean="0">
                <a:latin typeface="Meiryo" pitchFamily="50" charset="-128"/>
                <a:ea typeface="Meiryo" pitchFamily="50" charset="-128"/>
              </a:rPr>
              <a:t>ETC</a:t>
            </a:r>
            <a:r>
              <a:rPr kumimoji="1" lang="ja-JP" altLang="en-US" dirty="0" smtClean="0">
                <a:latin typeface="Meiryo" pitchFamily="50" charset="-128"/>
                <a:ea typeface="Meiryo" pitchFamily="50" charset="-128"/>
              </a:rPr>
              <a:t>のアルゴリズムでは右の画像のように全部灰色になる、といったおかしな結果になります。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これが最初の画像のエンブレム部分でブロックノイズが出ていた原因です。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a:p>
            <a:endParaRPr kumimoji="1" lang="ja-JP" altLang="en-US" dirty="0">
              <a:latin typeface="Meiryo" pitchFamily="50" charset="-128"/>
              <a:ea typeface="Meiryo"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74</a:t>
            </a:fld>
            <a:endParaRPr lang="ja-JP" altLang="en-US"/>
          </a:p>
        </p:txBody>
      </p:sp>
    </p:spTree>
    <p:extLst>
      <p:ext uri="{BB962C8B-B14F-4D97-AF65-F5344CB8AC3E}">
        <p14:creationId xmlns:p14="http://schemas.microsoft.com/office/powerpoint/2010/main" val="4006255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smtClean="0">
                <a:latin typeface="Meiryo" pitchFamily="50" charset="-128"/>
                <a:ea typeface="Meiryo" pitchFamily="50" charset="-128"/>
              </a:rPr>
              <a:t>ただし、黒や白はサブブロック内で作りだすことが容易なので、比較的自由に使うことができます。</a:t>
            </a:r>
            <a:endParaRPr kumimoji="1" lang="en-US" altLang="ja-JP" dirty="0" smtClean="0">
              <a:latin typeface="Meiryo" pitchFamily="50" charset="-128"/>
              <a:ea typeface="Meiryo" pitchFamily="50" charset="-128"/>
            </a:endParaRPr>
          </a:p>
          <a:p>
            <a:r>
              <a:rPr kumimoji="1" lang="ja-JP" altLang="en-US" dirty="0" smtClean="0">
                <a:latin typeface="Meiryo" pitchFamily="50" charset="-128"/>
                <a:ea typeface="Meiryo" pitchFamily="50" charset="-128"/>
              </a:rPr>
              <a:t>そのため、絵柄的に問題なければ、色の境界に黒や白で輪郭を入れることでノイズ低減に利用できます。</a:t>
            </a:r>
            <a:endParaRPr kumimoji="1" lang="en-US" altLang="ja-JP" dirty="0" smtClean="0">
              <a:latin typeface="Meiryo" pitchFamily="50" charset="-128"/>
              <a:ea typeface="Meiryo" pitchFamily="50" charset="-128"/>
            </a:endParaRPr>
          </a:p>
          <a:p>
            <a:endParaRPr kumimoji="1"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75</a:t>
            </a:fld>
            <a:endParaRPr lang="ja-JP" altLang="en-US" dirty="0"/>
          </a:p>
        </p:txBody>
      </p:sp>
    </p:spTree>
    <p:extLst>
      <p:ext uri="{BB962C8B-B14F-4D97-AF65-F5344CB8AC3E}">
        <p14:creationId xmlns:p14="http://schemas.microsoft.com/office/powerpoint/2010/main" val="26796603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8113" y="766763"/>
            <a:ext cx="6823075" cy="3838575"/>
          </a:xfrm>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詳しくは、こちらをご覧ください</a:t>
            </a:r>
            <a: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2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3"/>
              </a:rPr>
              <a:t>http://cedil.cesa.or.jp/session/detail/1024</a:t>
            </a:r>
            <a:endParaRPr kumimoji="1" lang="ja-JP" altLang="ja-JP" sz="12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 3"/>
          <p:cNvSpPr>
            <a:spLocks noGrp="1"/>
          </p:cNvSpPr>
          <p:nvPr>
            <p:ph type="sldNum" sz="quarter" idx="10"/>
          </p:nvPr>
        </p:nvSpPr>
        <p:spPr/>
        <p:txBody>
          <a:bodyPr/>
          <a:lstStyle/>
          <a:p>
            <a:pPr>
              <a:defRPr/>
            </a:pPr>
            <a:fld id="{D5BECC19-44BE-46B0-840D-24F818F6E932}" type="slidenum">
              <a:rPr lang="ja-JP" altLang="en-US" smtClean="0"/>
              <a:pPr>
                <a:defRPr/>
              </a:pPr>
              <a:t>76</a:t>
            </a:fld>
            <a:endParaRPr lang="ja-JP" altLang="en-US" dirty="0"/>
          </a:p>
        </p:txBody>
      </p:sp>
    </p:spTree>
    <p:extLst>
      <p:ext uri="{BB962C8B-B14F-4D97-AF65-F5344CB8AC3E}">
        <p14:creationId xmlns:p14="http://schemas.microsoft.com/office/powerpoint/2010/main" val="31466618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3" name="Shape 373"/>
          <p:cNvSpPr txBox="1">
            <a:spLocks noGrp="1"/>
          </p:cNvSpPr>
          <p:nvPr>
            <p:ph type="body" idx="1"/>
          </p:nvPr>
        </p:nvSpPr>
        <p:spPr>
          <a:xfrm>
            <a:off x="709932" y="4861440"/>
            <a:ext cx="5679439" cy="458236"/>
          </a:xfrm>
          <a:prstGeom prst="rect">
            <a:avLst/>
          </a:prstGeom>
        </p:spPr>
        <p:txBody>
          <a:bodyPr lIns="95457" tIns="95457" rIns="95457" bIns="95457" anchor="t" anchorCtr="0">
            <a:spAutoFit/>
          </a:bodyPr>
          <a:lstStyle/>
          <a:p>
            <a:pPr marL="145861">
              <a:lnSpc>
                <a:spcPct val="115000"/>
              </a:lnSpc>
              <a:spcBef>
                <a:spcPts val="0"/>
              </a:spcBef>
              <a:spcAft>
                <a:spcPts val="0"/>
              </a:spcAft>
              <a:buClr>
                <a:schemeClr val="dk1"/>
              </a:buClr>
              <a:buSzPct val="100000"/>
            </a:pPr>
            <a:endParaRPr lang="en-US" altLang="ja-JP" sz="1500" dirty="0">
              <a:latin typeface="Meiryo"/>
              <a:ea typeface="Meiryo"/>
              <a:cs typeface="Meiryo"/>
              <a:sym typeface="Meiryo"/>
            </a:endParaRPr>
          </a:p>
        </p:txBody>
      </p:sp>
    </p:spTree>
    <p:extLst>
      <p:ext uri="{BB962C8B-B14F-4D97-AF65-F5344CB8AC3E}">
        <p14:creationId xmlns:p14="http://schemas.microsoft.com/office/powerpoint/2010/main" val="2457322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9" name="Shape 379"/>
          <p:cNvSpPr txBox="1">
            <a:spLocks noGrp="1"/>
          </p:cNvSpPr>
          <p:nvPr>
            <p:ph type="body" idx="1"/>
          </p:nvPr>
        </p:nvSpPr>
        <p:spPr>
          <a:xfrm>
            <a:off x="709932" y="4861442"/>
            <a:ext cx="5679439" cy="392833"/>
          </a:xfrm>
          <a:prstGeom prst="rect">
            <a:avLst/>
          </a:prstGeom>
        </p:spPr>
        <p:txBody>
          <a:bodyPr lIns="95457" tIns="95457" rIns="95457" bIns="95457" anchor="t" anchorCtr="0">
            <a:spAutoFit/>
          </a:bodyPr>
          <a:lstStyle/>
          <a:p>
            <a:pPr defTabSz="954725">
              <a:spcBef>
                <a:spcPts val="0"/>
              </a:spcBef>
              <a:defRPr/>
            </a:pPr>
            <a:endParaRPr lang="ja-JP" altLang="en-US" sz="1300" dirty="0">
              <a:latin typeface="Meiryo"/>
              <a:ea typeface="Meiryo"/>
              <a:cs typeface="Meiryo"/>
              <a:sym typeface="Meiryo"/>
            </a:endParaRPr>
          </a:p>
        </p:txBody>
      </p:sp>
    </p:spTree>
    <p:extLst>
      <p:ext uri="{BB962C8B-B14F-4D97-AF65-F5344CB8AC3E}">
        <p14:creationId xmlns:p14="http://schemas.microsoft.com/office/powerpoint/2010/main" val="175803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lang="en-US" altLang="ja-JP" dirty="0" smtClean="0">
              <a:solidFill>
                <a:schemeClr val="dk1"/>
              </a:solidFill>
              <a:latin typeface="Meiryo"/>
              <a:ea typeface="Meiryo"/>
              <a:cs typeface="Meiryo"/>
              <a:sym typeface="Meiryo"/>
            </a:endParaRPr>
          </a:p>
        </p:txBody>
      </p:sp>
    </p:spTree>
    <p:extLst>
      <p:ext uri="{BB962C8B-B14F-4D97-AF65-F5344CB8AC3E}">
        <p14:creationId xmlns:p14="http://schemas.microsoft.com/office/powerpoint/2010/main" val="39723343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709932" y="4861440"/>
            <a:ext cx="5679439" cy="458236"/>
          </a:xfrm>
          <a:prstGeom prst="rect">
            <a:avLst/>
          </a:prstGeom>
        </p:spPr>
        <p:txBody>
          <a:bodyPr lIns="95457" tIns="95457" rIns="95457" bIns="95457" anchor="t" anchorCtr="0">
            <a:spAutoFit/>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Unity Hardware Statistics</a:t>
            </a:r>
            <a:r>
              <a:rPr kumimoji="1" lang="ja-JP" altLang="ja-JP" sz="1200" kern="1200" dirty="0" smtClean="0">
                <a:solidFill>
                  <a:schemeClr val="tx1"/>
                </a:solidFill>
                <a:effectLst/>
                <a:latin typeface="+mn-lt"/>
                <a:ea typeface="+mn-ea"/>
                <a:cs typeface="+mn-cs"/>
              </a:rPr>
              <a:t>」が役に立つ</a:t>
            </a:r>
          </a:p>
          <a:p>
            <a:r>
              <a:rPr kumimoji="1" lang="en-US" altLang="ja-JP" sz="1200" u="sng" kern="1200" dirty="0" smtClean="0">
                <a:solidFill>
                  <a:schemeClr val="tx1"/>
                </a:solidFill>
                <a:effectLst/>
                <a:latin typeface="+mn-lt"/>
                <a:ea typeface="+mn-ea"/>
                <a:cs typeface="+mn-cs"/>
                <a:hlinkClick r:id="rId3"/>
              </a:rPr>
              <a:t>http://stats.unity3d.com/mobile/</a:t>
            </a:r>
            <a:endParaRPr kumimoji="1" lang="ja-JP" altLang="ja-JP" sz="1200" kern="1200" smtClean="0">
              <a:solidFill>
                <a:schemeClr val="tx1"/>
              </a:solidFill>
              <a:effectLst/>
              <a:latin typeface="+mn-lt"/>
              <a:ea typeface="+mn-ea"/>
              <a:cs typeface="+mn-cs"/>
            </a:endParaRPr>
          </a:p>
          <a:p>
            <a:pPr marL="0" marR="0" lvl="0" indent="0" algn="l" rtl="0">
              <a:lnSpc>
                <a:spcPct val="115000"/>
              </a:lnSpc>
              <a:spcBef>
                <a:spcPts val="0"/>
              </a:spcBef>
              <a:spcAft>
                <a:spcPts val="0"/>
              </a:spcAft>
              <a:buNone/>
            </a:pPr>
            <a:endParaRPr lang="en-US" altLang="ja-JP" sz="2000" dirty="0" smtClean="0">
              <a:latin typeface="Meiryo"/>
              <a:ea typeface="Meiryo"/>
              <a:cs typeface="Meiryo"/>
              <a:sym typeface="Meiryo"/>
            </a:endParaRPr>
          </a:p>
        </p:txBody>
      </p:sp>
    </p:spTree>
    <p:extLst>
      <p:ext uri="{BB962C8B-B14F-4D97-AF65-F5344CB8AC3E}">
        <p14:creationId xmlns:p14="http://schemas.microsoft.com/office/powerpoint/2010/main" val="25064680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en-US" altLang="ja-JP" sz="1200" dirty="0" smtClean="0">
                <a:latin typeface="Meiryo" pitchFamily="50" charset="-128"/>
                <a:ea typeface="Meiryo" pitchFamily="50" charset="-128"/>
                <a:cs typeface="Meiryo"/>
                <a:sym typeface="Meiryo"/>
              </a:rPr>
              <a:t>http://stats.unity3d.com/mobile/index-android.html</a:t>
            </a:r>
            <a:endParaRPr lang="ja-JP" altLang="en-US" sz="1200" dirty="0" smtClean="0">
              <a:latin typeface="Meiryo" pitchFamily="50" charset="-128"/>
              <a:ea typeface="Meiryo" pitchFamily="50" charset="-128"/>
              <a:cs typeface="Meiryo"/>
              <a:sym typeface="Meiryo"/>
            </a:endParaRPr>
          </a:p>
          <a:p>
            <a:pPr defTabSz="954725">
              <a:defRPr/>
            </a:pPr>
            <a:r>
              <a:rPr lang="en-US" altLang="ja-JP" sz="1200" dirty="0" smtClean="0">
                <a:latin typeface="Meiryo" pitchFamily="50" charset="-128"/>
                <a:ea typeface="Meiryo" pitchFamily="50" charset="-128"/>
                <a:cs typeface="Meiryo"/>
                <a:sym typeface="Meiryo"/>
              </a:rPr>
              <a:t>Android</a:t>
            </a:r>
            <a:r>
              <a:rPr lang="ja-JP" altLang="en-US" sz="1200" dirty="0">
                <a:latin typeface="Meiryo" pitchFamily="50" charset="-128"/>
                <a:ea typeface="Meiryo" pitchFamily="50" charset="-128"/>
                <a:cs typeface="Meiryo"/>
                <a:sym typeface="Meiryo"/>
              </a:rPr>
              <a:t>のスペック統計で、</a:t>
            </a:r>
            <a:r>
              <a:rPr lang="en-US" altLang="ja-JP" sz="1200" dirty="0">
                <a:latin typeface="Meiryo" pitchFamily="50" charset="-128"/>
                <a:ea typeface="Meiryo" pitchFamily="50" charset="-128"/>
                <a:cs typeface="Meiryo"/>
                <a:sym typeface="Meiryo"/>
              </a:rPr>
              <a:t>1</a:t>
            </a:r>
            <a:r>
              <a:rPr lang="ja-JP" altLang="en-US" sz="1200" dirty="0">
                <a:latin typeface="Meiryo" pitchFamily="50" charset="-128"/>
                <a:ea typeface="Meiryo" pitchFamily="50" charset="-128"/>
                <a:cs typeface="Meiryo"/>
                <a:sym typeface="Meiryo"/>
              </a:rPr>
              <a:t>年前からの傾向がわかるようになっています。</a:t>
            </a:r>
          </a:p>
          <a:p>
            <a:pPr defTabSz="954725">
              <a:defRPr/>
            </a:pPr>
            <a:r>
              <a:rPr lang="ja-JP" altLang="en-US" sz="1200" dirty="0">
                <a:latin typeface="Meiryo" pitchFamily="50" charset="-128"/>
                <a:ea typeface="Meiryo" pitchFamily="50" charset="-128"/>
                <a:cs typeface="Meiryo"/>
                <a:sym typeface="Meiryo"/>
              </a:rPr>
              <a:t>このように、</a:t>
            </a:r>
            <a:r>
              <a:rPr lang="en-US" altLang="ja-JP" sz="1200" dirty="0">
                <a:latin typeface="Meiryo" pitchFamily="50" charset="-128"/>
                <a:ea typeface="Meiryo" pitchFamily="50" charset="-128"/>
                <a:cs typeface="Meiryo"/>
                <a:sym typeface="Meiryo"/>
              </a:rPr>
              <a:t>OS</a:t>
            </a:r>
            <a:r>
              <a:rPr lang="ja-JP" altLang="en-US" sz="1200" dirty="0">
                <a:latin typeface="Meiryo" pitchFamily="50" charset="-128"/>
                <a:ea typeface="Meiryo" pitchFamily="50" charset="-128"/>
                <a:cs typeface="Meiryo"/>
                <a:sym typeface="Meiryo"/>
              </a:rPr>
              <a:t>バージョン、</a:t>
            </a:r>
            <a:r>
              <a:rPr lang="en-US" altLang="ja-JP" sz="1200" dirty="0">
                <a:latin typeface="Meiryo" pitchFamily="50" charset="-128"/>
                <a:ea typeface="Meiryo" pitchFamily="50" charset="-128"/>
                <a:cs typeface="Meiryo"/>
                <a:sym typeface="Meiryo"/>
              </a:rPr>
              <a:t>GPU</a:t>
            </a:r>
            <a:r>
              <a:rPr lang="ja-JP" altLang="en-US" sz="1200" dirty="0">
                <a:latin typeface="Meiryo" pitchFamily="50" charset="-128"/>
                <a:ea typeface="Meiryo" pitchFamily="50" charset="-128"/>
                <a:cs typeface="Meiryo"/>
                <a:sym typeface="Meiryo"/>
              </a:rPr>
              <a:t>の種類、</a:t>
            </a:r>
            <a:r>
              <a:rPr lang="en-US" altLang="ja-JP" sz="1200" dirty="0">
                <a:latin typeface="Meiryo" pitchFamily="50" charset="-128"/>
                <a:ea typeface="Meiryo" pitchFamily="50" charset="-128"/>
                <a:cs typeface="Meiryo"/>
                <a:sym typeface="Meiryo"/>
              </a:rPr>
              <a:t>CPU</a:t>
            </a:r>
            <a:r>
              <a:rPr lang="ja-JP" altLang="en-US" sz="1200" dirty="0">
                <a:latin typeface="Meiryo" pitchFamily="50" charset="-128"/>
                <a:ea typeface="Meiryo" pitchFamily="50" charset="-128"/>
                <a:cs typeface="Meiryo"/>
                <a:sym typeface="Meiryo"/>
              </a:rPr>
              <a:t>のコア数、メーカー名、メモリ容量、ディスプレイのアスペクト比がわかります。</a:t>
            </a:r>
          </a:p>
          <a:p>
            <a:r>
              <a:rPr kumimoji="1" lang="en-US" altLang="ja-JP" sz="1200" dirty="0" smtClean="0">
                <a:latin typeface="Meiryo" pitchFamily="50" charset="-128"/>
                <a:ea typeface="Meiryo" pitchFamily="50" charset="-128"/>
              </a:rPr>
              <a:t>OS</a:t>
            </a:r>
            <a:r>
              <a:rPr kumimoji="1" lang="ja-JP" altLang="en-US" sz="1200" dirty="0" smtClean="0">
                <a:latin typeface="Meiryo" pitchFamily="50" charset="-128"/>
                <a:ea typeface="Meiryo" pitchFamily="50" charset="-128"/>
              </a:rPr>
              <a:t>バージョンについて言えば、今年の</a:t>
            </a:r>
            <a:r>
              <a:rPr kumimoji="1" lang="en-US" altLang="ja-JP" sz="1200" dirty="0" smtClean="0">
                <a:latin typeface="Meiryo" pitchFamily="50" charset="-128"/>
                <a:ea typeface="Meiryo" pitchFamily="50" charset="-128"/>
              </a:rPr>
              <a:t>5</a:t>
            </a:r>
            <a:r>
              <a:rPr kumimoji="1" lang="ja-JP" altLang="en-US" sz="1200" dirty="0" smtClean="0">
                <a:latin typeface="Meiryo" pitchFamily="50" charset="-128"/>
                <a:ea typeface="Meiryo" pitchFamily="50" charset="-128"/>
              </a:rPr>
              <a:t>月の段階で、</a:t>
            </a:r>
            <a:r>
              <a:rPr kumimoji="1" lang="en-US" altLang="ja-JP" sz="1200" dirty="0" smtClean="0">
                <a:latin typeface="Meiryo" pitchFamily="50" charset="-128"/>
                <a:ea typeface="Meiryo" pitchFamily="50" charset="-128"/>
              </a:rPr>
              <a:t>Android 4.0</a:t>
            </a:r>
            <a:r>
              <a:rPr kumimoji="1" lang="ja-JP" altLang="en-US" sz="1200" dirty="0" smtClean="0">
                <a:latin typeface="Meiryo" pitchFamily="50" charset="-128"/>
                <a:ea typeface="Meiryo" pitchFamily="50" charset="-128"/>
              </a:rPr>
              <a:t>以上が</a:t>
            </a:r>
            <a:r>
              <a:rPr kumimoji="1" lang="en-US" altLang="ja-JP" sz="1200" dirty="0" smtClean="0">
                <a:latin typeface="Meiryo" pitchFamily="50" charset="-128"/>
                <a:ea typeface="Meiryo" pitchFamily="50" charset="-128"/>
              </a:rPr>
              <a:t>9</a:t>
            </a:r>
            <a:r>
              <a:rPr kumimoji="1" lang="ja-JP" altLang="en-US" sz="1200" dirty="0" smtClean="0">
                <a:latin typeface="Meiryo" pitchFamily="50" charset="-128"/>
                <a:ea typeface="Meiryo" pitchFamily="50" charset="-128"/>
              </a:rPr>
              <a:t>割以上です。</a:t>
            </a:r>
            <a:endParaRPr kumimoji="1" lang="ja-JP" altLang="en-US" sz="1200" dirty="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80</a:t>
            </a:fld>
            <a:endParaRPr lang="ja-JP" altLang="en-US"/>
          </a:p>
        </p:txBody>
      </p:sp>
    </p:spTree>
    <p:extLst>
      <p:ext uri="{BB962C8B-B14F-4D97-AF65-F5344CB8AC3E}">
        <p14:creationId xmlns:p14="http://schemas.microsoft.com/office/powerpoint/2010/main" val="461279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5861">
              <a:lnSpc>
                <a:spcPct val="115000"/>
              </a:lnSpc>
              <a:spcBef>
                <a:spcPts val="0"/>
              </a:spcBef>
              <a:spcAft>
                <a:spcPts val="0"/>
              </a:spcAft>
              <a:buClr>
                <a:schemeClr val="dk1"/>
              </a:buClr>
              <a:buSzPct val="100000"/>
            </a:pPr>
            <a:r>
              <a:rPr lang="en-US" altLang="ja-JP" sz="1200" dirty="0" smtClean="0">
                <a:latin typeface="Meiryo" pitchFamily="50" charset="-128"/>
                <a:ea typeface="Meiryo" pitchFamily="50" charset="-128"/>
                <a:cs typeface="Meiryo"/>
                <a:sym typeface="Meiryo"/>
              </a:rPr>
              <a:t>http://stats.unity3d.com/mobile/index-ios.html</a:t>
            </a:r>
            <a:endParaRPr lang="ja-JP" altLang="en-US" sz="1200" dirty="0" smtClean="0">
              <a:latin typeface="Meiryo" pitchFamily="50" charset="-128"/>
              <a:ea typeface="Meiryo" pitchFamily="50" charset="-128"/>
              <a:cs typeface="Meiryo"/>
              <a:sym typeface="Meiryo"/>
            </a:endParaRPr>
          </a:p>
          <a:p>
            <a:pPr marL="145861">
              <a:lnSpc>
                <a:spcPct val="115000"/>
              </a:lnSpc>
              <a:spcBef>
                <a:spcPts val="0"/>
              </a:spcBef>
              <a:spcAft>
                <a:spcPts val="0"/>
              </a:spcAft>
              <a:buClr>
                <a:schemeClr val="dk1"/>
              </a:buClr>
              <a:buSzPct val="100000"/>
            </a:pPr>
            <a:r>
              <a:rPr lang="en-US" altLang="ja-JP" sz="1200" dirty="0" smtClean="0">
                <a:latin typeface="Meiryo" pitchFamily="50" charset="-128"/>
                <a:ea typeface="Meiryo" pitchFamily="50" charset="-128"/>
                <a:cs typeface="Meiryo"/>
                <a:sym typeface="Meiryo"/>
              </a:rPr>
              <a:t>iOS</a:t>
            </a:r>
            <a:r>
              <a:rPr lang="ja-JP" altLang="en-US" sz="1200" dirty="0">
                <a:latin typeface="Meiryo" pitchFamily="50" charset="-128"/>
                <a:ea typeface="Meiryo" pitchFamily="50" charset="-128"/>
                <a:cs typeface="Meiryo"/>
                <a:sym typeface="Meiryo"/>
              </a:rPr>
              <a:t>についての情報です。</a:t>
            </a:r>
            <a:endParaRPr lang="en-US" altLang="ja-JP" sz="1200" dirty="0">
              <a:latin typeface="Meiryo" pitchFamily="50" charset="-128"/>
              <a:ea typeface="Meiryo" pitchFamily="50" charset="-128"/>
              <a:cs typeface="Meiryo"/>
              <a:sym typeface="Meiryo"/>
            </a:endParaRPr>
          </a:p>
          <a:p>
            <a:pPr marL="145861">
              <a:lnSpc>
                <a:spcPct val="115000"/>
              </a:lnSpc>
              <a:spcBef>
                <a:spcPts val="0"/>
              </a:spcBef>
              <a:spcAft>
                <a:spcPts val="0"/>
              </a:spcAft>
              <a:buClr>
                <a:schemeClr val="dk1"/>
              </a:buClr>
              <a:buSzPct val="100000"/>
            </a:pPr>
            <a:r>
              <a:rPr lang="ja-JP" altLang="en-US" sz="1200" dirty="0">
                <a:latin typeface="Meiryo" pitchFamily="50" charset="-128"/>
                <a:ea typeface="Meiryo" pitchFamily="50" charset="-128"/>
                <a:cs typeface="Meiryo"/>
                <a:sym typeface="Meiryo"/>
              </a:rPr>
              <a:t>なぜかここにもメーカー名があって、当然ですが</a:t>
            </a:r>
            <a:r>
              <a:rPr lang="en-US" altLang="ja-JP" sz="1200" dirty="0">
                <a:latin typeface="Meiryo" pitchFamily="50" charset="-128"/>
                <a:ea typeface="Meiryo" pitchFamily="50" charset="-128"/>
                <a:cs typeface="Meiryo"/>
                <a:sym typeface="Meiryo"/>
              </a:rPr>
              <a:t>100% Apple</a:t>
            </a:r>
            <a:r>
              <a:rPr lang="ja-JP" altLang="en-US" sz="1200" dirty="0">
                <a:latin typeface="Meiryo" pitchFamily="50" charset="-128"/>
                <a:ea typeface="Meiryo" pitchFamily="50" charset="-128"/>
                <a:cs typeface="Meiryo"/>
                <a:sym typeface="Meiryo"/>
              </a:rPr>
              <a:t>になってます。</a:t>
            </a:r>
          </a:p>
          <a:p>
            <a:pPr marL="145861">
              <a:lnSpc>
                <a:spcPct val="115000"/>
              </a:lnSpc>
              <a:spcBef>
                <a:spcPts val="0"/>
              </a:spcBef>
              <a:spcAft>
                <a:spcPts val="0"/>
              </a:spcAft>
              <a:buClr>
                <a:schemeClr val="dk1"/>
              </a:buClr>
              <a:buSzPct val="100000"/>
            </a:pPr>
            <a:r>
              <a:rPr lang="ja-JP" altLang="en-US" sz="1200" dirty="0">
                <a:latin typeface="Meiryo" pitchFamily="50" charset="-128"/>
                <a:ea typeface="Meiryo" pitchFamily="50" charset="-128"/>
                <a:cs typeface="Meiryo"/>
                <a:sym typeface="Meiryo"/>
              </a:rPr>
              <a:t>面白いのは、</a:t>
            </a:r>
            <a:r>
              <a:rPr lang="en-US" altLang="ja-JP" sz="1200" dirty="0" err="1">
                <a:latin typeface="Meiryo" pitchFamily="50" charset="-128"/>
                <a:ea typeface="Meiryo" pitchFamily="50" charset="-128"/>
                <a:cs typeface="Meiryo"/>
                <a:sym typeface="Meiryo"/>
              </a:rPr>
              <a:t>Grphics</a:t>
            </a:r>
            <a:r>
              <a:rPr lang="ja-JP" altLang="en-US" sz="1200" dirty="0">
                <a:latin typeface="Meiryo" pitchFamily="50" charset="-128"/>
                <a:ea typeface="Meiryo" pitchFamily="50" charset="-128"/>
                <a:cs typeface="Meiryo"/>
                <a:sym typeface="Meiryo"/>
              </a:rPr>
              <a:t>のところで、</a:t>
            </a:r>
            <a:r>
              <a:rPr lang="en-US" altLang="ja-JP" sz="1200" dirty="0">
                <a:latin typeface="Meiryo" pitchFamily="50" charset="-128"/>
                <a:ea typeface="Meiryo" pitchFamily="50" charset="-128"/>
                <a:cs typeface="Meiryo"/>
                <a:sym typeface="Meiryo"/>
              </a:rPr>
              <a:t>Imagination Technologies</a:t>
            </a:r>
            <a:r>
              <a:rPr lang="ja-JP" altLang="en-US" sz="1200" dirty="0">
                <a:latin typeface="Meiryo" pitchFamily="50" charset="-128"/>
                <a:ea typeface="Meiryo" pitchFamily="50" charset="-128"/>
                <a:cs typeface="Meiryo"/>
                <a:sym typeface="Meiryo"/>
              </a:rPr>
              <a:t>と</a:t>
            </a:r>
            <a:r>
              <a:rPr lang="en-US" altLang="ja-JP" sz="1200" dirty="0">
                <a:latin typeface="Meiryo" pitchFamily="50" charset="-128"/>
                <a:ea typeface="Meiryo" pitchFamily="50" charset="-128"/>
                <a:cs typeface="Meiryo"/>
                <a:sym typeface="Meiryo"/>
              </a:rPr>
              <a:t>Apple</a:t>
            </a:r>
            <a:r>
              <a:rPr lang="ja-JP" altLang="en-US" sz="1200" dirty="0">
                <a:latin typeface="Meiryo" pitchFamily="50" charset="-128"/>
                <a:ea typeface="Meiryo" pitchFamily="50" charset="-128"/>
                <a:cs typeface="Meiryo"/>
                <a:sym typeface="Meiryo"/>
              </a:rPr>
              <a:t>の</a:t>
            </a:r>
            <a:r>
              <a:rPr lang="en-US" altLang="ja-JP" sz="1200" dirty="0">
                <a:latin typeface="Meiryo" pitchFamily="50" charset="-128"/>
                <a:ea typeface="Meiryo" pitchFamily="50" charset="-128"/>
                <a:cs typeface="Meiryo"/>
                <a:sym typeface="Meiryo"/>
              </a:rPr>
              <a:t>2</a:t>
            </a:r>
            <a:r>
              <a:rPr lang="ja-JP" altLang="en-US" sz="1200" dirty="0" err="1">
                <a:latin typeface="Meiryo" pitchFamily="50" charset="-128"/>
                <a:ea typeface="Meiryo" pitchFamily="50" charset="-128"/>
                <a:cs typeface="Meiryo"/>
                <a:sym typeface="Meiryo"/>
              </a:rPr>
              <a:t>つに</a:t>
            </a:r>
            <a:r>
              <a:rPr lang="ja-JP" altLang="en-US" sz="1200" dirty="0">
                <a:latin typeface="Meiryo" pitchFamily="50" charset="-128"/>
                <a:ea typeface="Meiryo" pitchFamily="50" charset="-128"/>
                <a:cs typeface="Meiryo"/>
                <a:sym typeface="Meiryo"/>
              </a:rPr>
              <a:t>わかれていて、</a:t>
            </a:r>
            <a:r>
              <a:rPr lang="en-US" altLang="ja-JP" sz="1200" dirty="0">
                <a:latin typeface="Meiryo" pitchFamily="50" charset="-128"/>
                <a:ea typeface="Meiryo" pitchFamily="50" charset="-128"/>
                <a:cs typeface="Meiryo"/>
                <a:sym typeface="Meiryo"/>
              </a:rPr>
              <a:t>1</a:t>
            </a:r>
            <a:r>
              <a:rPr lang="ja-JP" altLang="en-US" sz="1200" dirty="0">
                <a:latin typeface="Meiryo" pitchFamily="50" charset="-128"/>
                <a:ea typeface="Meiryo" pitchFamily="50" charset="-128"/>
                <a:cs typeface="Meiryo"/>
                <a:sym typeface="Meiryo"/>
              </a:rPr>
              <a:t>年前から</a:t>
            </a:r>
            <a:r>
              <a:rPr lang="en-US" altLang="ja-JP" sz="1200" dirty="0">
                <a:latin typeface="Meiryo" pitchFamily="50" charset="-128"/>
                <a:ea typeface="Meiryo" pitchFamily="50" charset="-128"/>
                <a:cs typeface="Meiryo"/>
                <a:sym typeface="Meiryo"/>
              </a:rPr>
              <a:t>Apple</a:t>
            </a:r>
            <a:r>
              <a:rPr lang="ja-JP" altLang="en-US" sz="1200" dirty="0">
                <a:latin typeface="Meiryo" pitchFamily="50" charset="-128"/>
                <a:ea typeface="Meiryo" pitchFamily="50" charset="-128"/>
                <a:cs typeface="Meiryo"/>
                <a:sym typeface="Meiryo"/>
              </a:rPr>
              <a:t>が増えてきています。</a:t>
            </a:r>
          </a:p>
          <a:p>
            <a:pPr marL="145861" defTabSz="954725">
              <a:lnSpc>
                <a:spcPct val="115000"/>
              </a:lnSpc>
              <a:spcBef>
                <a:spcPts val="0"/>
              </a:spcBef>
              <a:spcAft>
                <a:spcPts val="0"/>
              </a:spcAft>
              <a:buClr>
                <a:schemeClr val="dk1"/>
              </a:buClr>
              <a:buSzPct val="100000"/>
              <a:defRPr/>
            </a:pPr>
            <a:r>
              <a:rPr lang="ja-JP" altLang="en-US" sz="1200" dirty="0">
                <a:latin typeface="Meiryo" pitchFamily="50" charset="-128"/>
                <a:ea typeface="Meiryo" pitchFamily="50" charset="-128"/>
                <a:cs typeface="Meiryo"/>
                <a:sym typeface="Meiryo"/>
              </a:rPr>
              <a:t>統計の詳細を見ると、</a:t>
            </a:r>
            <a:r>
              <a:rPr lang="en-US" altLang="ja-JP" sz="1200" dirty="0">
                <a:latin typeface="Meiryo" pitchFamily="50" charset="-128"/>
                <a:ea typeface="Meiryo" pitchFamily="50" charset="-128"/>
                <a:cs typeface="Meiryo"/>
                <a:sym typeface="Meiryo"/>
              </a:rPr>
              <a:t>iPhone 5S</a:t>
            </a:r>
            <a:r>
              <a:rPr lang="ja-JP" altLang="en-US" sz="1200" dirty="0">
                <a:latin typeface="Meiryo" pitchFamily="50" charset="-128"/>
                <a:ea typeface="Meiryo" pitchFamily="50" charset="-128"/>
                <a:cs typeface="Meiryo"/>
                <a:sym typeface="Meiryo"/>
              </a:rPr>
              <a:t>からは、</a:t>
            </a:r>
            <a:r>
              <a:rPr lang="en-US" altLang="ja-JP" sz="1200" dirty="0">
                <a:latin typeface="Meiryo" pitchFamily="50" charset="-128"/>
                <a:ea typeface="Meiryo" pitchFamily="50" charset="-128"/>
                <a:cs typeface="Meiryo"/>
                <a:sym typeface="Meiryo"/>
              </a:rPr>
              <a:t>Apple A7</a:t>
            </a:r>
            <a:r>
              <a:rPr lang="ja-JP" altLang="en-US" sz="1200" dirty="0">
                <a:latin typeface="Meiryo" pitchFamily="50" charset="-128"/>
                <a:ea typeface="Meiryo" pitchFamily="50" charset="-128"/>
                <a:cs typeface="Meiryo"/>
                <a:sym typeface="Meiryo"/>
              </a:rPr>
              <a:t>という</a:t>
            </a:r>
            <a:r>
              <a:rPr lang="en-US" altLang="ja-JP" sz="1200" dirty="0" err="1">
                <a:latin typeface="Meiryo" pitchFamily="50" charset="-128"/>
                <a:ea typeface="Meiryo" pitchFamily="50" charset="-128"/>
                <a:cs typeface="Meiryo"/>
                <a:sym typeface="Meiryo"/>
              </a:rPr>
              <a:t>SoC</a:t>
            </a:r>
            <a:r>
              <a:rPr lang="ja-JP" altLang="en-US" sz="1200" dirty="0">
                <a:latin typeface="Meiryo" pitchFamily="50" charset="-128"/>
                <a:ea typeface="Meiryo" pitchFamily="50" charset="-128"/>
                <a:cs typeface="Meiryo"/>
                <a:sym typeface="Meiryo"/>
              </a:rPr>
              <a:t>の名前になっているようです。といっても実際の中身は</a:t>
            </a:r>
            <a:r>
              <a:rPr lang="en-US" altLang="ja-JP" sz="1200" dirty="0" err="1">
                <a:latin typeface="Meiryo" pitchFamily="50" charset="-128"/>
                <a:ea typeface="Meiryo" pitchFamily="50" charset="-128"/>
                <a:sym typeface="Meiryo"/>
              </a:rPr>
              <a:t>PowerVR</a:t>
            </a:r>
            <a:r>
              <a:rPr lang="ja-JP" altLang="en-US" sz="1200" dirty="0" err="1">
                <a:latin typeface="Meiryo" pitchFamily="50" charset="-128"/>
                <a:ea typeface="Meiryo" pitchFamily="50" charset="-128"/>
                <a:sym typeface="Meiryo"/>
              </a:rPr>
              <a:t>のまま</a:t>
            </a:r>
            <a:r>
              <a:rPr lang="ja-JP" altLang="en-US" sz="1200" dirty="0" err="1">
                <a:latin typeface="Meiryo" pitchFamily="50" charset="-128"/>
                <a:ea typeface="Meiryo" pitchFamily="50" charset="-128"/>
                <a:cs typeface="Meiryo"/>
                <a:sym typeface="Meiryo"/>
              </a:rPr>
              <a:t>です</a:t>
            </a:r>
            <a:r>
              <a:rPr lang="ja-JP" altLang="en-US" sz="1200" dirty="0">
                <a:latin typeface="Meiryo" pitchFamily="50" charset="-128"/>
                <a:ea typeface="Meiryo" pitchFamily="50" charset="-128"/>
                <a:cs typeface="Meiryo"/>
                <a:sym typeface="Meiryo"/>
              </a:rPr>
              <a:t>。</a:t>
            </a:r>
            <a:endParaRPr lang="en-US" altLang="ja-JP" sz="1200" dirty="0">
              <a:latin typeface="Meiryo" pitchFamily="50" charset="-128"/>
              <a:ea typeface="Meiryo" pitchFamily="50" charset="-128"/>
              <a:cs typeface="Meiryo"/>
              <a:sym typeface="Meiryo"/>
            </a:endParaRPr>
          </a:p>
          <a:p>
            <a:pPr marL="145861">
              <a:lnSpc>
                <a:spcPct val="115000"/>
              </a:lnSpc>
              <a:spcBef>
                <a:spcPts val="0"/>
              </a:spcBef>
              <a:spcAft>
                <a:spcPts val="0"/>
              </a:spcAft>
              <a:buClr>
                <a:schemeClr val="dk1"/>
              </a:buClr>
              <a:buSzPct val="100000"/>
            </a:pPr>
            <a:r>
              <a:rPr lang="ja" altLang="ja-JP" sz="1200" dirty="0">
                <a:latin typeface="Meiryo" pitchFamily="50" charset="-128"/>
                <a:ea typeface="Meiryo" pitchFamily="50" charset="-128"/>
                <a:cs typeface="Meiryo"/>
                <a:sym typeface="Meiryo"/>
              </a:rPr>
              <a:t>iOS</a:t>
            </a:r>
            <a:r>
              <a:rPr lang="ja-JP" altLang="en-US" sz="1200" dirty="0" err="1">
                <a:latin typeface="Meiryo" pitchFamily="50" charset="-128"/>
                <a:ea typeface="Meiryo" pitchFamily="50" charset="-128"/>
                <a:cs typeface="Meiryo"/>
                <a:sym typeface="Meiryo"/>
              </a:rPr>
              <a:t>のほうも</a:t>
            </a:r>
            <a:r>
              <a:rPr lang="ja" altLang="ja-JP" sz="1200" dirty="0">
                <a:latin typeface="Meiryo" pitchFamily="50" charset="-128"/>
                <a:ea typeface="Meiryo" pitchFamily="50" charset="-128"/>
                <a:cs typeface="Meiryo"/>
                <a:sym typeface="Meiryo"/>
              </a:rPr>
              <a:t>、9割方</a:t>
            </a:r>
            <a:r>
              <a:rPr lang="ja-JP" altLang="en-US" sz="1200" dirty="0">
                <a:latin typeface="Meiryo" pitchFamily="50" charset="-128"/>
                <a:ea typeface="Meiryo" pitchFamily="50" charset="-128"/>
                <a:cs typeface="Meiryo"/>
                <a:sym typeface="Meiryo"/>
              </a:rPr>
              <a:t>は</a:t>
            </a:r>
            <a:r>
              <a:rPr lang="ja" altLang="ja-JP" sz="1200" dirty="0">
                <a:latin typeface="Meiryo" pitchFamily="50" charset="-128"/>
                <a:ea typeface="Meiryo" pitchFamily="50" charset="-128"/>
                <a:cs typeface="Meiryo"/>
                <a:sym typeface="Meiryo"/>
              </a:rPr>
              <a:t>iOS 7</a:t>
            </a:r>
            <a:r>
              <a:rPr lang="ja-JP" altLang="en-US" sz="1200" dirty="0">
                <a:latin typeface="Meiryo" pitchFamily="50" charset="-128"/>
                <a:ea typeface="Meiryo" pitchFamily="50" charset="-128"/>
                <a:cs typeface="Meiryo"/>
                <a:sym typeface="Meiryo"/>
              </a:rPr>
              <a:t>になっていますね。</a:t>
            </a:r>
            <a:endParaRPr lang="ja" altLang="ja-JP" sz="1200" dirty="0">
              <a:latin typeface="Meiryo" pitchFamily="50" charset="-128"/>
              <a:ea typeface="Meiryo" pitchFamily="50" charset="-128"/>
              <a:cs typeface="Meiryo"/>
              <a:sym typeface="Meiryo"/>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81</a:t>
            </a:fld>
            <a:endParaRPr lang="ja-JP" altLang="en-US"/>
          </a:p>
        </p:txBody>
      </p:sp>
    </p:spTree>
    <p:extLst>
      <p:ext uri="{BB962C8B-B14F-4D97-AF65-F5344CB8AC3E}">
        <p14:creationId xmlns:p14="http://schemas.microsoft.com/office/powerpoint/2010/main" val="3932861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3" name="Shape 403"/>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lang="ja-JP" altLang="en-US" dirty="0" smtClean="0"/>
          </a:p>
        </p:txBody>
      </p:sp>
    </p:spTree>
    <p:extLst>
      <p:ext uri="{BB962C8B-B14F-4D97-AF65-F5344CB8AC3E}">
        <p14:creationId xmlns:p14="http://schemas.microsoft.com/office/powerpoint/2010/main" val="7875618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9" name="Shape 409"/>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defTabSz="954725">
              <a:spcBef>
                <a:spcPts val="0"/>
              </a:spcBef>
              <a:defRPr/>
            </a:pPr>
            <a:endParaRPr lang="ja-JP" altLang="en-US" dirty="0" smtClean="0"/>
          </a:p>
        </p:txBody>
      </p:sp>
    </p:spTree>
    <p:extLst>
      <p:ext uri="{BB962C8B-B14F-4D97-AF65-F5344CB8AC3E}">
        <p14:creationId xmlns:p14="http://schemas.microsoft.com/office/powerpoint/2010/main" val="5422855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5" name="Shape 415"/>
          <p:cNvSpPr txBox="1">
            <a:spLocks noGrp="1"/>
          </p:cNvSpPr>
          <p:nvPr>
            <p:ph type="body" idx="1"/>
          </p:nvPr>
        </p:nvSpPr>
        <p:spPr>
          <a:xfrm>
            <a:off x="709932" y="4861440"/>
            <a:ext cx="5679439" cy="1485440"/>
          </a:xfrm>
          <a:prstGeom prst="rect">
            <a:avLst/>
          </a:prstGeom>
        </p:spPr>
        <p:txBody>
          <a:bodyPr lIns="95457" tIns="95457" rIns="95457" bIns="95457" anchor="t" anchorCtr="0">
            <a:spAutoFit/>
          </a:bodyPr>
          <a:lstStyle/>
          <a:p>
            <a:pPr>
              <a:spcBef>
                <a:spcPts val="0"/>
              </a:spcBef>
            </a:pPr>
            <a:r>
              <a:rPr lang="ja-JP" altLang="en-US" sz="1200" dirty="0" smtClean="0">
                <a:latin typeface="Meiryo" pitchFamily="50" charset="-128"/>
                <a:ea typeface="Meiryo" pitchFamily="50" charset="-128"/>
              </a:rPr>
              <a:t>国内で発売された主な</a:t>
            </a:r>
            <a:r>
              <a:rPr lang="en-US" altLang="ja-JP" sz="1200" dirty="0" smtClean="0">
                <a:latin typeface="Meiryo" pitchFamily="50" charset="-128"/>
                <a:ea typeface="Meiryo" pitchFamily="50" charset="-128"/>
              </a:rPr>
              <a:t>Android</a:t>
            </a:r>
            <a:r>
              <a:rPr lang="ja-JP" altLang="en-US" sz="1200" dirty="0" smtClean="0">
                <a:latin typeface="Meiryo" pitchFamily="50" charset="-128"/>
                <a:ea typeface="Meiryo" pitchFamily="50" charset="-128"/>
              </a:rPr>
              <a:t>製品の解像度をまとめてみました。</a:t>
            </a:r>
          </a:p>
          <a:p>
            <a:pPr defTabSz="954725">
              <a:spcBef>
                <a:spcPts val="0"/>
              </a:spcBef>
              <a:defRPr/>
            </a:pPr>
            <a:r>
              <a:rPr lang="ja-JP" altLang="en-US" sz="1200" dirty="0">
                <a:latin typeface="Meiryo" pitchFamily="50" charset="-128"/>
                <a:ea typeface="Meiryo" pitchFamily="50" charset="-128"/>
                <a:cs typeface="Meiryo"/>
                <a:sym typeface="Meiryo"/>
              </a:rPr>
              <a:t>この表をよくよく見てみると</a:t>
            </a:r>
            <a:r>
              <a:rPr lang="ja" altLang="ja-JP" sz="1200" dirty="0">
                <a:latin typeface="Meiryo" pitchFamily="50" charset="-128"/>
                <a:ea typeface="Meiryo" pitchFamily="50" charset="-128"/>
                <a:cs typeface="Meiryo"/>
                <a:sym typeface="Meiryo"/>
              </a:rPr>
              <a:t>、</a:t>
            </a:r>
            <a:r>
              <a:rPr lang="ja-JP" altLang="en-US" sz="1200" dirty="0">
                <a:latin typeface="Meiryo" pitchFamily="50" charset="-128"/>
                <a:ea typeface="Meiryo" pitchFamily="50" charset="-128"/>
                <a:cs typeface="Meiryo"/>
                <a:sym typeface="Meiryo"/>
              </a:rPr>
              <a:t>あることに気がつきます。</a:t>
            </a:r>
          </a:p>
          <a:p>
            <a:pPr defTabSz="954725">
              <a:spcBef>
                <a:spcPts val="0"/>
              </a:spcBef>
              <a:defRPr/>
            </a:pPr>
            <a:r>
              <a:rPr lang="ja" altLang="ja-JP" sz="1200" dirty="0">
                <a:latin typeface="Meiryo" pitchFamily="50" charset="-128"/>
                <a:ea typeface="Meiryo" pitchFamily="50" charset="-128"/>
                <a:cs typeface="Meiryo"/>
                <a:sym typeface="Meiryo"/>
              </a:rPr>
              <a:t>16:9</a:t>
            </a:r>
            <a:r>
              <a:rPr lang="ja-JP" altLang="en-US" sz="1200" dirty="0">
                <a:latin typeface="Meiryo" pitchFamily="50" charset="-128"/>
                <a:ea typeface="Meiryo" pitchFamily="50" charset="-128"/>
                <a:cs typeface="Meiryo"/>
                <a:sym typeface="Meiryo"/>
              </a:rPr>
              <a:t>と</a:t>
            </a:r>
            <a:r>
              <a:rPr lang="ja" altLang="ja-JP" sz="1200" dirty="0">
                <a:latin typeface="Meiryo" pitchFamily="50" charset="-128"/>
                <a:ea typeface="Meiryo" pitchFamily="50" charset="-128"/>
                <a:cs typeface="Meiryo"/>
                <a:sym typeface="Meiryo"/>
              </a:rPr>
              <a:t>16:10の</a:t>
            </a:r>
            <a:r>
              <a:rPr lang="ja-JP" altLang="en-US" sz="1200" dirty="0">
                <a:latin typeface="Meiryo" pitchFamily="50" charset="-128"/>
                <a:ea typeface="Meiryo" pitchFamily="50" charset="-128"/>
                <a:cs typeface="Meiryo"/>
                <a:sym typeface="Meiryo"/>
              </a:rPr>
              <a:t>間の</a:t>
            </a:r>
            <a:r>
              <a:rPr lang="ja" altLang="ja-JP" sz="1200" dirty="0">
                <a:latin typeface="Meiryo" pitchFamily="50" charset="-128"/>
                <a:ea typeface="Meiryo" pitchFamily="50" charset="-128"/>
                <a:cs typeface="Meiryo"/>
                <a:sym typeface="Meiryo"/>
              </a:rPr>
              <a:t>アスペクト比の画面</a:t>
            </a:r>
            <a:r>
              <a:rPr lang="ja-JP" altLang="en-US" sz="1200" dirty="0">
                <a:latin typeface="Meiryo" pitchFamily="50" charset="-128"/>
                <a:ea typeface="Meiryo" pitchFamily="50" charset="-128"/>
                <a:cs typeface="Meiryo"/>
                <a:sym typeface="Meiryo"/>
              </a:rPr>
              <a:t>が大半なのです。</a:t>
            </a:r>
          </a:p>
          <a:p>
            <a:pPr defTabSz="954725">
              <a:spcBef>
                <a:spcPts val="0"/>
              </a:spcBef>
              <a:defRPr/>
            </a:pPr>
            <a:r>
              <a:rPr lang="en-US" altLang="ja-JP" sz="1200" dirty="0">
                <a:latin typeface="Meiryo" pitchFamily="50" charset="-128"/>
                <a:ea typeface="Meiryo" pitchFamily="50" charset="-128"/>
                <a:sym typeface="Meiryo"/>
              </a:rPr>
              <a:t>3:5</a:t>
            </a:r>
            <a:r>
              <a:rPr lang="ja-JP" altLang="en-US" sz="1200" dirty="0">
                <a:latin typeface="Meiryo" pitchFamily="50" charset="-128"/>
                <a:ea typeface="Meiryo" pitchFamily="50" charset="-128"/>
                <a:sym typeface="Meiryo"/>
              </a:rPr>
              <a:t>の機種がそれなりにありますが、これは</a:t>
            </a:r>
            <a:r>
              <a:rPr lang="en-US" altLang="ja-JP" sz="1200" dirty="0">
                <a:latin typeface="Meiryo" pitchFamily="50" charset="-128"/>
                <a:ea typeface="Meiryo" pitchFamily="50" charset="-128"/>
                <a:sym typeface="Meiryo"/>
              </a:rPr>
              <a:t>16:9</a:t>
            </a:r>
            <a:r>
              <a:rPr lang="ja-JP" altLang="en-US" sz="1200" dirty="0">
                <a:latin typeface="Meiryo" pitchFamily="50" charset="-128"/>
                <a:ea typeface="Meiryo" pitchFamily="50" charset="-128"/>
                <a:sym typeface="Meiryo"/>
              </a:rPr>
              <a:t>と</a:t>
            </a:r>
            <a:r>
              <a:rPr lang="en-US" altLang="ja-JP" sz="1200" dirty="0">
                <a:latin typeface="Meiryo" pitchFamily="50" charset="-128"/>
                <a:ea typeface="Meiryo" pitchFamily="50" charset="-128"/>
                <a:sym typeface="Meiryo"/>
              </a:rPr>
              <a:t>16:10</a:t>
            </a:r>
            <a:r>
              <a:rPr lang="ja-JP" altLang="en-US" sz="1200" dirty="0">
                <a:latin typeface="Meiryo" pitchFamily="50" charset="-128"/>
                <a:ea typeface="Meiryo" pitchFamily="50" charset="-128"/>
                <a:sym typeface="Meiryo"/>
              </a:rPr>
              <a:t>の間です。</a:t>
            </a:r>
            <a:endParaRPr lang="en-US" altLang="ja-JP" sz="1200" dirty="0">
              <a:latin typeface="Meiryo" pitchFamily="50" charset="-128"/>
              <a:ea typeface="Meiryo" pitchFamily="50" charset="-128"/>
              <a:sym typeface="Meiryo"/>
            </a:endParaRPr>
          </a:p>
          <a:p>
            <a:pPr defTabSz="954725">
              <a:spcBef>
                <a:spcPts val="0"/>
              </a:spcBef>
              <a:defRPr/>
            </a:pPr>
            <a:r>
              <a:rPr lang="ja-JP" altLang="en-US" sz="1200" dirty="0">
                <a:latin typeface="Meiryo" pitchFamily="50" charset="-128"/>
                <a:ea typeface="Meiryo" pitchFamily="50" charset="-128"/>
                <a:cs typeface="Meiryo"/>
                <a:sym typeface="Meiryo"/>
              </a:rPr>
              <a:t>採用機種がレアになりますが、</a:t>
            </a:r>
            <a:r>
              <a:rPr lang="en-US" altLang="ja-JP" sz="1200" dirty="0">
                <a:latin typeface="Meiryo" pitchFamily="50" charset="-128"/>
                <a:ea typeface="Meiryo" pitchFamily="50" charset="-128"/>
                <a:cs typeface="Meiryo"/>
                <a:sym typeface="Meiryo"/>
              </a:rPr>
              <a:t>1024x600</a:t>
            </a:r>
            <a:r>
              <a:rPr lang="ja-JP" altLang="en-US" sz="1200" dirty="0">
                <a:latin typeface="Meiryo" pitchFamily="50" charset="-128"/>
                <a:ea typeface="Meiryo" pitchFamily="50" charset="-128"/>
                <a:cs typeface="Meiryo"/>
                <a:sym typeface="Meiryo"/>
              </a:rPr>
              <a:t>も、やはり</a:t>
            </a:r>
            <a:r>
              <a:rPr lang="en-US" altLang="ja-JP" sz="1200" dirty="0">
                <a:latin typeface="Meiryo" pitchFamily="50" charset="-128"/>
                <a:ea typeface="Meiryo" pitchFamily="50" charset="-128"/>
                <a:sym typeface="Meiryo"/>
              </a:rPr>
              <a:t>16:9</a:t>
            </a:r>
            <a:r>
              <a:rPr lang="ja-JP" altLang="en-US" sz="1200" dirty="0">
                <a:latin typeface="Meiryo" pitchFamily="50" charset="-128"/>
                <a:ea typeface="Meiryo" pitchFamily="50" charset="-128"/>
                <a:sym typeface="Meiryo"/>
              </a:rPr>
              <a:t>と</a:t>
            </a:r>
            <a:r>
              <a:rPr lang="en-US" altLang="ja-JP" sz="1200" dirty="0">
                <a:latin typeface="Meiryo" pitchFamily="50" charset="-128"/>
                <a:ea typeface="Meiryo" pitchFamily="50" charset="-128"/>
                <a:sym typeface="Meiryo"/>
              </a:rPr>
              <a:t>16:10</a:t>
            </a:r>
            <a:r>
              <a:rPr lang="ja-JP" altLang="en-US" sz="1200" dirty="0">
                <a:latin typeface="Meiryo" pitchFamily="50" charset="-128"/>
                <a:ea typeface="Meiryo" pitchFamily="50" charset="-128"/>
                <a:sym typeface="Meiryo"/>
              </a:rPr>
              <a:t>の間です。</a:t>
            </a:r>
            <a:endParaRPr lang="en-US" altLang="ja-JP" sz="1200" dirty="0">
              <a:latin typeface="Meiryo" pitchFamily="50" charset="-128"/>
              <a:ea typeface="Meiryo" pitchFamily="50" charset="-128"/>
              <a:sym typeface="Meiryo"/>
            </a:endParaRPr>
          </a:p>
          <a:p>
            <a:pPr defTabSz="954725">
              <a:spcBef>
                <a:spcPts val="0"/>
              </a:spcBef>
              <a:defRPr/>
            </a:pPr>
            <a:r>
              <a:rPr lang="ja-JP" altLang="en-US" sz="1200" dirty="0">
                <a:latin typeface="Meiryo" pitchFamily="50" charset="-128"/>
                <a:ea typeface="Meiryo" pitchFamily="50" charset="-128"/>
                <a:cs typeface="Meiryo"/>
                <a:sym typeface="Meiryo"/>
              </a:rPr>
              <a:t>一番外れているのが、</a:t>
            </a:r>
            <a:r>
              <a:rPr lang="en-US" altLang="ja-JP" sz="1200" dirty="0">
                <a:latin typeface="Meiryo" pitchFamily="50" charset="-128"/>
                <a:ea typeface="Meiryo" pitchFamily="50" charset="-128"/>
                <a:cs typeface="Meiryo"/>
                <a:sym typeface="Meiryo"/>
              </a:rPr>
              <a:t>3:2</a:t>
            </a:r>
            <a:r>
              <a:rPr lang="ja-JP" altLang="en-US" sz="1200" dirty="0">
                <a:latin typeface="Meiryo" pitchFamily="50" charset="-128"/>
                <a:ea typeface="Meiryo" pitchFamily="50" charset="-128"/>
                <a:cs typeface="Meiryo"/>
                <a:sym typeface="Meiryo"/>
              </a:rPr>
              <a:t>と</a:t>
            </a:r>
            <a:r>
              <a:rPr lang="en-US" altLang="ja-JP" sz="1200" dirty="0">
                <a:latin typeface="Meiryo" pitchFamily="50" charset="-128"/>
                <a:ea typeface="Meiryo" pitchFamily="50" charset="-128"/>
                <a:cs typeface="Meiryo"/>
                <a:sym typeface="Meiryo"/>
              </a:rPr>
              <a:t>4:3</a:t>
            </a:r>
            <a:r>
              <a:rPr lang="ja-JP" altLang="en-US" sz="1200" dirty="0">
                <a:latin typeface="Meiryo" pitchFamily="50" charset="-128"/>
                <a:ea typeface="Meiryo" pitchFamily="50" charset="-128"/>
                <a:cs typeface="Meiryo"/>
                <a:sym typeface="Meiryo"/>
              </a:rPr>
              <a:t>ですが、採用機種が僅かなので、これは無視して良いでしょう。</a:t>
            </a:r>
            <a:endParaRPr lang="ja" altLang="ja-JP" sz="1200" dirty="0">
              <a:latin typeface="Meiryo" pitchFamily="50" charset="-128"/>
              <a:ea typeface="Meiryo" pitchFamily="50" charset="-128"/>
              <a:cs typeface="Meiryo"/>
              <a:sym typeface="Meiryo"/>
            </a:endParaRPr>
          </a:p>
        </p:txBody>
      </p:sp>
    </p:spTree>
    <p:extLst>
      <p:ext uri="{BB962C8B-B14F-4D97-AF65-F5344CB8AC3E}">
        <p14:creationId xmlns:p14="http://schemas.microsoft.com/office/powerpoint/2010/main" val="446828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1" name="Shape 421"/>
          <p:cNvSpPr txBox="1">
            <a:spLocks noGrp="1"/>
          </p:cNvSpPr>
          <p:nvPr>
            <p:ph type="body" idx="1"/>
          </p:nvPr>
        </p:nvSpPr>
        <p:spPr>
          <a:xfrm>
            <a:off x="709932" y="4861442"/>
            <a:ext cx="5679439" cy="2224104"/>
          </a:xfrm>
          <a:prstGeom prst="rect">
            <a:avLst/>
          </a:prstGeom>
        </p:spPr>
        <p:txBody>
          <a:bodyPr lIns="95457" tIns="95457" rIns="95457" bIns="95457" anchor="t" anchorCtr="0">
            <a:spAutoFit/>
          </a:bodyPr>
          <a:lstStyle/>
          <a:p>
            <a:pPr>
              <a:spcBef>
                <a:spcPts val="0"/>
              </a:spcBef>
            </a:pPr>
            <a:r>
              <a:rPr lang="ja" altLang="ja-JP" sz="1200" dirty="0">
                <a:latin typeface="Meiryo"/>
                <a:ea typeface="Meiryo"/>
                <a:cs typeface="Meiryo"/>
                <a:sym typeface="Meiryo"/>
              </a:rPr>
              <a:t>Androidの</a:t>
            </a:r>
            <a:r>
              <a:rPr lang="ja-JP" altLang="en-US" sz="1200" dirty="0">
                <a:latin typeface="Meiryo"/>
                <a:ea typeface="Meiryo"/>
                <a:cs typeface="Meiryo"/>
                <a:sym typeface="Meiryo"/>
              </a:rPr>
              <a:t>画面解像度というタイトルでお話をしていますが、実は</a:t>
            </a:r>
            <a:r>
              <a:rPr lang="en-US" altLang="ja-JP" sz="1200" dirty="0">
                <a:latin typeface="Meiryo"/>
                <a:ea typeface="Meiryo"/>
                <a:cs typeface="Meiryo"/>
                <a:sym typeface="Meiryo"/>
              </a:rPr>
              <a:t>iOS</a:t>
            </a:r>
            <a:r>
              <a:rPr lang="ja-JP" altLang="en-US" sz="1200" dirty="0" err="1">
                <a:latin typeface="Meiryo"/>
                <a:ea typeface="Meiryo"/>
                <a:cs typeface="Meiryo"/>
                <a:sym typeface="Meiryo"/>
              </a:rPr>
              <a:t>のほうが</a:t>
            </a:r>
            <a:r>
              <a:rPr lang="ja-JP" altLang="en-US" sz="1200" dirty="0">
                <a:latin typeface="Meiryo"/>
                <a:ea typeface="Meiryo"/>
                <a:cs typeface="Meiryo"/>
                <a:sym typeface="Meiryo"/>
              </a:rPr>
              <a:t>アスペクト比の問題は深刻です。</a:t>
            </a:r>
          </a:p>
          <a:p>
            <a:pPr>
              <a:spcBef>
                <a:spcPts val="0"/>
              </a:spcBef>
            </a:pPr>
            <a:r>
              <a:rPr lang="en-US" altLang="ja-JP" sz="1200" dirty="0">
                <a:latin typeface="Meiryo"/>
                <a:ea typeface="Meiryo"/>
                <a:cs typeface="Meiryo"/>
                <a:sym typeface="Meiryo"/>
              </a:rPr>
              <a:t>iPad</a:t>
            </a:r>
            <a:r>
              <a:rPr lang="ja-JP" altLang="en-US" sz="1200" dirty="0">
                <a:latin typeface="Meiryo"/>
                <a:ea typeface="Meiryo"/>
                <a:cs typeface="Meiryo"/>
                <a:sym typeface="Meiryo"/>
              </a:rPr>
              <a:t>の場合は、まったく画面レイアウトが変わってくるので、ここで同列に論じる必要はないかも知れませんが、</a:t>
            </a:r>
          </a:p>
          <a:p>
            <a:pPr>
              <a:spcBef>
                <a:spcPts val="0"/>
              </a:spcBef>
            </a:pPr>
            <a:r>
              <a:rPr lang="en-US" altLang="ja-JP" sz="1200" dirty="0">
                <a:latin typeface="Meiryo"/>
                <a:ea typeface="Meiryo"/>
                <a:cs typeface="Meiryo"/>
                <a:sym typeface="Meiryo"/>
              </a:rPr>
              <a:t>iPhone 4S</a:t>
            </a:r>
            <a:r>
              <a:rPr lang="ja-JP" altLang="en-US" sz="1200" dirty="0">
                <a:latin typeface="Meiryo"/>
                <a:ea typeface="Meiryo"/>
                <a:cs typeface="Meiryo"/>
                <a:sym typeface="Meiryo"/>
              </a:rPr>
              <a:t>以前のサポートをやめれば、</a:t>
            </a:r>
            <a:r>
              <a:rPr lang="en-US" altLang="ja-JP" sz="1200" dirty="0">
                <a:latin typeface="Meiryo"/>
                <a:ea typeface="Meiryo"/>
                <a:cs typeface="Meiryo"/>
                <a:sym typeface="Meiryo"/>
              </a:rPr>
              <a:t>Android</a:t>
            </a:r>
            <a:r>
              <a:rPr lang="ja-JP" altLang="en-US" sz="1200" dirty="0">
                <a:latin typeface="Meiryo"/>
                <a:ea typeface="Meiryo"/>
                <a:cs typeface="Meiryo"/>
                <a:sym typeface="Meiryo"/>
              </a:rPr>
              <a:t>と同じアスペクト比のなかに収まります。</a:t>
            </a:r>
          </a:p>
          <a:p>
            <a:pPr>
              <a:spcBef>
                <a:spcPts val="0"/>
              </a:spcBef>
            </a:pPr>
            <a:endParaRPr lang="en-US" altLang="ja-JP" sz="1200" dirty="0">
              <a:latin typeface="Meiryo"/>
              <a:ea typeface="Meiryo"/>
              <a:cs typeface="Meiryo"/>
              <a:sym typeface="Meiryo"/>
            </a:endParaRPr>
          </a:p>
          <a:p>
            <a:pPr>
              <a:spcBef>
                <a:spcPts val="0"/>
              </a:spcBef>
            </a:pPr>
            <a:r>
              <a:rPr lang="ja" altLang="ja-JP" sz="1200" dirty="0">
                <a:latin typeface="Meiryo"/>
                <a:ea typeface="Meiryo"/>
                <a:cs typeface="Meiryo"/>
                <a:sym typeface="Meiryo"/>
              </a:rPr>
              <a:t>Unity Hardware Statistics</a:t>
            </a:r>
            <a:r>
              <a:rPr lang="ja-JP" altLang="en-US" sz="1200" dirty="0">
                <a:latin typeface="Meiryo"/>
                <a:ea typeface="Meiryo"/>
                <a:cs typeface="Meiryo"/>
                <a:sym typeface="Meiryo"/>
              </a:rPr>
              <a:t> を調べてみると、</a:t>
            </a:r>
            <a:r>
              <a:rPr lang="en-US" altLang="ja-JP" sz="1200" dirty="0">
                <a:latin typeface="Meiryo"/>
                <a:ea typeface="Meiryo"/>
                <a:cs typeface="Meiryo"/>
                <a:sym typeface="Meiryo"/>
              </a:rPr>
              <a:t>iPhone 4</a:t>
            </a:r>
            <a:r>
              <a:rPr lang="ja-JP" altLang="en-US" sz="1200" dirty="0">
                <a:latin typeface="Meiryo"/>
                <a:ea typeface="Meiryo"/>
                <a:cs typeface="Meiryo"/>
                <a:sym typeface="Meiryo"/>
              </a:rPr>
              <a:t>と</a:t>
            </a:r>
            <a:r>
              <a:rPr lang="en-US" altLang="ja-JP" sz="1200" dirty="0">
                <a:latin typeface="Meiryo"/>
                <a:ea typeface="Meiryo"/>
                <a:cs typeface="Meiryo"/>
                <a:sym typeface="Meiryo"/>
              </a:rPr>
              <a:t>4S</a:t>
            </a:r>
            <a:r>
              <a:rPr lang="ja-JP" altLang="en-US" sz="1200" dirty="0">
                <a:latin typeface="Meiryo"/>
                <a:ea typeface="Meiryo"/>
                <a:cs typeface="Meiryo"/>
                <a:sym typeface="Meiryo"/>
              </a:rPr>
              <a:t>あわせて、</a:t>
            </a:r>
            <a:r>
              <a:rPr lang="en-US" altLang="ja-JP" sz="1200" dirty="0">
                <a:latin typeface="Meiryo"/>
                <a:ea typeface="Meiryo"/>
                <a:cs typeface="Meiryo"/>
                <a:sym typeface="Meiryo"/>
              </a:rPr>
              <a:t>2014/5</a:t>
            </a:r>
            <a:r>
              <a:rPr lang="ja-JP" altLang="en-US" sz="1200" dirty="0">
                <a:latin typeface="Meiryo"/>
                <a:ea typeface="Meiryo"/>
                <a:cs typeface="Meiryo"/>
                <a:sym typeface="Meiryo"/>
              </a:rPr>
              <a:t>時点でまだ</a:t>
            </a:r>
            <a:r>
              <a:rPr lang="en-US" altLang="ja-JP" sz="1200" dirty="0">
                <a:latin typeface="Meiryo"/>
                <a:ea typeface="Meiryo"/>
                <a:cs typeface="Meiryo"/>
                <a:sym typeface="Meiryo"/>
              </a:rPr>
              <a:t>23%</a:t>
            </a:r>
            <a:r>
              <a:rPr lang="ja-JP" altLang="en-US" sz="1200" dirty="0">
                <a:latin typeface="Meiryo"/>
                <a:ea typeface="Meiryo"/>
                <a:cs typeface="Meiryo"/>
                <a:sym typeface="Meiryo"/>
              </a:rPr>
              <a:t>あるようです。</a:t>
            </a:r>
          </a:p>
          <a:p>
            <a:pPr>
              <a:spcBef>
                <a:spcPts val="0"/>
              </a:spcBef>
            </a:pPr>
            <a:r>
              <a:rPr lang="ja-JP" altLang="en-US" sz="1200" dirty="0">
                <a:latin typeface="Meiryo"/>
                <a:ea typeface="Meiryo"/>
                <a:cs typeface="Meiryo"/>
                <a:sym typeface="Meiryo"/>
              </a:rPr>
              <a:t>現時点ではこれはなかなか切り捨てづらいですが、もうすぐ</a:t>
            </a:r>
            <a:r>
              <a:rPr lang="en-US" altLang="ja-JP" sz="1200" dirty="0">
                <a:latin typeface="Meiryo"/>
                <a:ea typeface="Meiryo"/>
                <a:cs typeface="Meiryo"/>
                <a:sym typeface="Meiryo"/>
              </a:rPr>
              <a:t>iPhone 6</a:t>
            </a:r>
            <a:r>
              <a:rPr lang="ja-JP" altLang="en-US" sz="1200" dirty="0">
                <a:latin typeface="Meiryo"/>
                <a:ea typeface="Meiryo"/>
                <a:cs typeface="Meiryo"/>
                <a:sym typeface="Meiryo"/>
              </a:rPr>
              <a:t>も発売されますし、</a:t>
            </a:r>
            <a:r>
              <a:rPr lang="en-US" altLang="ja-JP" sz="1200" dirty="0">
                <a:latin typeface="Meiryo"/>
                <a:ea typeface="Meiryo"/>
                <a:cs typeface="Meiryo"/>
                <a:sym typeface="Meiryo"/>
              </a:rPr>
              <a:t>1</a:t>
            </a:r>
            <a:r>
              <a:rPr lang="ja-JP" altLang="en-US" sz="1200" dirty="0">
                <a:latin typeface="Meiryo"/>
                <a:ea typeface="Meiryo"/>
                <a:cs typeface="Meiryo"/>
                <a:sym typeface="Meiryo"/>
              </a:rPr>
              <a:t>年経てば状況はかなり変わってきそうです。</a:t>
            </a:r>
            <a:endParaRPr lang="en-US" altLang="ja-JP" sz="1200" dirty="0">
              <a:latin typeface="Meiryo"/>
              <a:ea typeface="Meiryo"/>
              <a:cs typeface="Meiryo"/>
              <a:sym typeface="Meiryo"/>
            </a:endParaRPr>
          </a:p>
        </p:txBody>
      </p:sp>
    </p:spTree>
    <p:extLst>
      <p:ext uri="{BB962C8B-B14F-4D97-AF65-F5344CB8AC3E}">
        <p14:creationId xmlns:p14="http://schemas.microsoft.com/office/powerpoint/2010/main" val="16098382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5861" lvl="1">
              <a:lnSpc>
                <a:spcPct val="115000"/>
              </a:lnSpc>
              <a:spcBef>
                <a:spcPts val="0"/>
              </a:spcBef>
              <a:spcAft>
                <a:spcPts val="0"/>
              </a:spcAft>
              <a:buClr>
                <a:schemeClr val="dk1"/>
              </a:buClr>
              <a:buSzPct val="100000"/>
            </a:pPr>
            <a:r>
              <a:rPr lang="en-US" altLang="ja-JP" sz="1200" dirty="0" smtClean="0">
                <a:latin typeface="Meiryo"/>
                <a:ea typeface="Meiryo"/>
                <a:cs typeface="Meiryo"/>
                <a:sym typeface="Meiryo"/>
              </a:rPr>
              <a:t>http://stats.unity3d.com/mobile/display-android.html</a:t>
            </a:r>
            <a:endParaRPr lang="ja-JP" altLang="en-US" sz="1200" dirty="0" smtClean="0">
              <a:latin typeface="Meiryo"/>
              <a:ea typeface="Meiryo"/>
              <a:cs typeface="Meiryo"/>
              <a:sym typeface="Meiryo"/>
            </a:endParaRPr>
          </a:p>
          <a:p>
            <a:pPr marL="145861" lvl="1">
              <a:lnSpc>
                <a:spcPct val="115000"/>
              </a:lnSpc>
              <a:spcBef>
                <a:spcPts val="0"/>
              </a:spcBef>
              <a:spcAft>
                <a:spcPts val="0"/>
              </a:spcAft>
              <a:buClr>
                <a:schemeClr val="dk1"/>
              </a:buClr>
              <a:buSzPct val="100000"/>
            </a:pPr>
            <a:r>
              <a:rPr lang="en-US" altLang="ja-JP" sz="1200" dirty="0" smtClean="0">
                <a:latin typeface="Meiryo"/>
                <a:ea typeface="Meiryo"/>
                <a:cs typeface="Meiryo"/>
                <a:sym typeface="Meiryo"/>
              </a:rPr>
              <a:t>Android</a:t>
            </a:r>
            <a:r>
              <a:rPr lang="ja-JP" altLang="en-US" sz="1200" dirty="0">
                <a:latin typeface="Meiryo"/>
                <a:ea typeface="Meiryo"/>
                <a:cs typeface="Meiryo"/>
                <a:sym typeface="Meiryo"/>
              </a:rPr>
              <a:t>の画面解像度の話に戻ります。</a:t>
            </a:r>
          </a:p>
          <a:p>
            <a:pPr marL="145861" lvl="1">
              <a:lnSpc>
                <a:spcPct val="115000"/>
              </a:lnSpc>
              <a:spcBef>
                <a:spcPts val="0"/>
              </a:spcBef>
              <a:spcAft>
                <a:spcPts val="0"/>
              </a:spcAft>
              <a:buClr>
                <a:schemeClr val="dk1"/>
              </a:buClr>
              <a:buSzPct val="100000"/>
            </a:pPr>
            <a:r>
              <a:rPr lang="ja" altLang="ja-JP" sz="1200" dirty="0">
                <a:latin typeface="Meiryo"/>
                <a:ea typeface="Meiryo"/>
                <a:cs typeface="Meiryo"/>
                <a:sym typeface="Meiryo"/>
              </a:rPr>
              <a:t>「Unity Hardware Statistics」</a:t>
            </a:r>
            <a:r>
              <a:rPr lang="ja-JP" altLang="en-US" sz="1200" dirty="0">
                <a:latin typeface="Meiryo"/>
                <a:ea typeface="Meiryo"/>
                <a:cs typeface="Meiryo"/>
                <a:sym typeface="Meiryo"/>
              </a:rPr>
              <a:t>で画面解像度を調べてみると、トップは</a:t>
            </a:r>
            <a:r>
              <a:rPr lang="en-US" altLang="ja-JP" sz="1200" dirty="0">
                <a:latin typeface="Meiryo"/>
                <a:ea typeface="Meiryo"/>
                <a:cs typeface="Meiryo"/>
                <a:sym typeface="Meiryo"/>
              </a:rPr>
              <a:t>800x480</a:t>
            </a:r>
            <a:r>
              <a:rPr lang="ja-JP" altLang="en-US" sz="1200" dirty="0">
                <a:latin typeface="Meiryo"/>
                <a:ea typeface="Meiryo"/>
                <a:cs typeface="Meiryo"/>
                <a:sym typeface="Meiryo"/>
              </a:rPr>
              <a:t>で</a:t>
            </a:r>
            <a:r>
              <a:rPr lang="en-US" altLang="ja-JP" sz="1200" dirty="0">
                <a:latin typeface="Meiryo"/>
                <a:ea typeface="Meiryo"/>
                <a:cs typeface="Meiryo"/>
                <a:sym typeface="Meiryo"/>
              </a:rPr>
              <a:t>23.8%</a:t>
            </a:r>
            <a:r>
              <a:rPr lang="ja-JP" altLang="en-US" sz="1200" dirty="0">
                <a:latin typeface="Meiryo"/>
                <a:ea typeface="Meiryo"/>
                <a:cs typeface="Meiryo"/>
                <a:sym typeface="Meiryo"/>
              </a:rPr>
              <a:t>です。</a:t>
            </a:r>
          </a:p>
          <a:p>
            <a:pPr marL="145861" lvl="1">
              <a:lnSpc>
                <a:spcPct val="115000"/>
              </a:lnSpc>
              <a:spcBef>
                <a:spcPts val="0"/>
              </a:spcBef>
              <a:spcAft>
                <a:spcPts val="0"/>
              </a:spcAft>
              <a:buClr>
                <a:schemeClr val="dk1"/>
              </a:buClr>
              <a:buSzPct val="100000"/>
            </a:pPr>
            <a:r>
              <a:rPr lang="en-US" altLang="ja-JP" sz="1200" dirty="0">
                <a:latin typeface="Meiryo"/>
                <a:ea typeface="Meiryo"/>
                <a:cs typeface="Meiryo"/>
                <a:sym typeface="Meiryo"/>
              </a:rPr>
              <a:t>2</a:t>
            </a:r>
            <a:r>
              <a:rPr lang="ja-JP" altLang="en-US" sz="1200" dirty="0">
                <a:latin typeface="Meiryo"/>
                <a:ea typeface="Meiryo"/>
                <a:cs typeface="Meiryo"/>
                <a:sym typeface="Meiryo"/>
              </a:rPr>
              <a:t>番目が</a:t>
            </a:r>
            <a:r>
              <a:rPr lang="en-US" altLang="ja-JP" sz="1200" dirty="0">
                <a:latin typeface="Meiryo"/>
                <a:ea typeface="Meiryo"/>
                <a:cs typeface="Meiryo"/>
                <a:sym typeface="Meiryo"/>
              </a:rPr>
              <a:t>HD</a:t>
            </a:r>
            <a:r>
              <a:rPr lang="ja-JP" altLang="en-US" sz="1200" dirty="0">
                <a:latin typeface="Meiryo"/>
                <a:ea typeface="Meiryo"/>
                <a:cs typeface="Meiryo"/>
                <a:sym typeface="Meiryo"/>
              </a:rPr>
              <a:t>解像度、</a:t>
            </a:r>
            <a:r>
              <a:rPr lang="en-US" altLang="ja-JP" sz="1200" dirty="0">
                <a:latin typeface="Meiryo"/>
                <a:ea typeface="Meiryo"/>
                <a:cs typeface="Meiryo"/>
                <a:sym typeface="Meiryo"/>
              </a:rPr>
              <a:t>3</a:t>
            </a:r>
            <a:r>
              <a:rPr lang="ja-JP" altLang="en-US" sz="1200" dirty="0">
                <a:latin typeface="Meiryo"/>
                <a:ea typeface="Meiryo"/>
                <a:cs typeface="Meiryo"/>
                <a:sym typeface="Meiryo"/>
              </a:rPr>
              <a:t>番目がフル</a:t>
            </a:r>
            <a:r>
              <a:rPr lang="en-US" altLang="ja-JP" sz="1200" dirty="0">
                <a:latin typeface="Meiryo"/>
                <a:ea typeface="Meiryo"/>
                <a:cs typeface="Meiryo"/>
                <a:sym typeface="Meiryo"/>
              </a:rPr>
              <a:t>HD</a:t>
            </a:r>
            <a:r>
              <a:rPr lang="ja-JP" altLang="en-US" sz="1200" dirty="0">
                <a:latin typeface="Meiryo"/>
                <a:ea typeface="Meiryo"/>
                <a:cs typeface="Meiryo"/>
                <a:sym typeface="Meiryo"/>
              </a:rPr>
              <a:t>になっています。</a:t>
            </a: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86</a:t>
            </a:fld>
            <a:endParaRPr lang="ja-JP" altLang="en-US"/>
          </a:p>
        </p:txBody>
      </p:sp>
    </p:spTree>
    <p:extLst>
      <p:ext uri="{BB962C8B-B14F-4D97-AF65-F5344CB8AC3E}">
        <p14:creationId xmlns:p14="http://schemas.microsoft.com/office/powerpoint/2010/main" val="5816396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3" name="Shape 433"/>
          <p:cNvSpPr txBox="1">
            <a:spLocks noGrp="1"/>
          </p:cNvSpPr>
          <p:nvPr>
            <p:ph type="body" idx="1"/>
          </p:nvPr>
        </p:nvSpPr>
        <p:spPr>
          <a:xfrm>
            <a:off x="709932" y="4861443"/>
            <a:ext cx="5679439" cy="2114842"/>
          </a:xfrm>
          <a:prstGeom prst="rect">
            <a:avLst/>
          </a:prstGeom>
        </p:spPr>
        <p:txBody>
          <a:bodyPr lIns="95457" tIns="95457" rIns="95457" bIns="95457" anchor="t" anchorCtr="0">
            <a:spAutoFit/>
          </a:bodyPr>
          <a:lstStyle/>
          <a:p>
            <a:pPr marL="145861" lvl="1">
              <a:lnSpc>
                <a:spcPct val="115000"/>
              </a:lnSpc>
              <a:spcBef>
                <a:spcPts val="0"/>
              </a:spcBef>
              <a:spcAft>
                <a:spcPts val="0"/>
              </a:spcAft>
              <a:buClr>
                <a:schemeClr val="dk1"/>
              </a:buClr>
              <a:buSzPct val="100000"/>
            </a:pPr>
            <a:r>
              <a:rPr lang="ja-JP" altLang="en-US" sz="1200" dirty="0">
                <a:latin typeface="Meiryo"/>
                <a:ea typeface="Meiryo"/>
                <a:cs typeface="Meiryo"/>
                <a:sym typeface="Meiryo"/>
              </a:rPr>
              <a:t>前の統計結果</a:t>
            </a:r>
            <a:r>
              <a:rPr lang="ja" altLang="ja-JP" sz="1200" dirty="0">
                <a:latin typeface="Meiryo"/>
                <a:ea typeface="Meiryo"/>
                <a:cs typeface="Meiryo"/>
                <a:sym typeface="Meiryo"/>
              </a:rPr>
              <a:t>では、800x480のシェアが</a:t>
            </a:r>
            <a:r>
              <a:rPr lang="en-US" altLang="ja" sz="1200" dirty="0">
                <a:latin typeface="Meiryo"/>
                <a:ea typeface="Meiryo"/>
                <a:cs typeface="Meiryo"/>
                <a:sym typeface="Meiryo"/>
              </a:rPr>
              <a:t>23</a:t>
            </a:r>
            <a:r>
              <a:rPr lang="ja" altLang="ja-JP" sz="1200" dirty="0">
                <a:latin typeface="Meiryo"/>
                <a:ea typeface="Meiryo"/>
                <a:cs typeface="Meiryo"/>
                <a:sym typeface="Meiryo"/>
              </a:rPr>
              <a:t>.8%でトップ</a:t>
            </a:r>
            <a:r>
              <a:rPr lang="ja-JP" altLang="en-US" sz="1200" dirty="0">
                <a:latin typeface="Meiryo"/>
                <a:ea typeface="Meiryo"/>
                <a:cs typeface="Meiryo"/>
                <a:sym typeface="Meiryo"/>
              </a:rPr>
              <a:t>になっていますが、これは日本国内の実感とだいぶ違います。</a:t>
            </a:r>
          </a:p>
          <a:p>
            <a:pPr marL="145861" lvl="1">
              <a:lnSpc>
                <a:spcPct val="115000"/>
              </a:lnSpc>
              <a:spcBef>
                <a:spcPts val="0"/>
              </a:spcBef>
              <a:spcAft>
                <a:spcPts val="0"/>
              </a:spcAft>
              <a:buClr>
                <a:schemeClr val="dk1"/>
              </a:buClr>
              <a:buSzPct val="100000"/>
            </a:pPr>
            <a:r>
              <a:rPr lang="ja-JP" altLang="en-US" sz="1200" dirty="0">
                <a:latin typeface="Meiryo"/>
                <a:ea typeface="Meiryo"/>
                <a:cs typeface="Meiryo"/>
                <a:sym typeface="Meiryo"/>
              </a:rPr>
              <a:t>日本では、</a:t>
            </a:r>
            <a:r>
              <a:rPr lang="ja" altLang="ja-JP" sz="1200" dirty="0">
                <a:latin typeface="Meiryo"/>
                <a:ea typeface="Meiryo"/>
                <a:cs typeface="Meiryo"/>
                <a:sym typeface="Meiryo"/>
              </a:rPr>
              <a:t>おそらく、2～4位の</a:t>
            </a:r>
            <a:r>
              <a:rPr lang="en-US" altLang="ja" sz="1200" dirty="0">
                <a:latin typeface="Meiryo"/>
                <a:ea typeface="Meiryo"/>
                <a:cs typeface="Meiryo"/>
                <a:sym typeface="Meiryo"/>
              </a:rPr>
              <a:t>HD</a:t>
            </a:r>
            <a:r>
              <a:rPr lang="ja-JP" altLang="en-US" sz="1200" dirty="0">
                <a:latin typeface="Meiryo"/>
                <a:ea typeface="Meiryo"/>
                <a:cs typeface="Meiryo"/>
                <a:sym typeface="Meiryo"/>
              </a:rPr>
              <a:t>解像度からフル</a:t>
            </a:r>
            <a:r>
              <a:rPr lang="en-US" altLang="ja-JP" sz="1200" dirty="0">
                <a:latin typeface="Meiryo"/>
                <a:ea typeface="Meiryo"/>
                <a:cs typeface="Meiryo"/>
                <a:sym typeface="Meiryo"/>
              </a:rPr>
              <a:t>HD</a:t>
            </a:r>
            <a:r>
              <a:rPr lang="ja-JP" altLang="en-US" sz="1200" dirty="0">
                <a:latin typeface="Meiryo"/>
                <a:ea typeface="Meiryo"/>
                <a:cs typeface="Meiryo"/>
                <a:sym typeface="Meiryo"/>
              </a:rPr>
              <a:t>解像度</a:t>
            </a:r>
            <a:r>
              <a:rPr lang="ja" altLang="ja-JP" sz="1200" dirty="0">
                <a:latin typeface="Meiryo"/>
                <a:ea typeface="Meiryo"/>
                <a:cs typeface="Meiryo"/>
                <a:sym typeface="Meiryo"/>
              </a:rPr>
              <a:t>あたりが</a:t>
            </a:r>
            <a:r>
              <a:rPr lang="ja-JP" altLang="en-US" sz="1200" dirty="0">
                <a:latin typeface="Meiryo"/>
                <a:ea typeface="Meiryo"/>
                <a:cs typeface="Meiryo"/>
                <a:sym typeface="Meiryo"/>
              </a:rPr>
              <a:t>現在の</a:t>
            </a:r>
            <a:r>
              <a:rPr lang="ja" altLang="ja-JP" sz="1200" dirty="0">
                <a:latin typeface="Meiryo"/>
                <a:ea typeface="Meiryo"/>
                <a:cs typeface="Meiryo"/>
                <a:sym typeface="Meiryo"/>
              </a:rPr>
              <a:t>主なターゲット</a:t>
            </a:r>
            <a:r>
              <a:rPr lang="ja-JP" altLang="en-US" sz="1200" dirty="0">
                <a:latin typeface="Meiryo"/>
                <a:ea typeface="Meiryo"/>
                <a:cs typeface="Meiryo"/>
                <a:sym typeface="Meiryo"/>
              </a:rPr>
              <a:t>になりそうです。</a:t>
            </a:r>
          </a:p>
          <a:p>
            <a:pPr marL="145861" lvl="1">
              <a:lnSpc>
                <a:spcPct val="115000"/>
              </a:lnSpc>
              <a:spcBef>
                <a:spcPts val="0"/>
              </a:spcBef>
              <a:spcAft>
                <a:spcPts val="0"/>
              </a:spcAft>
              <a:buClr>
                <a:schemeClr val="dk1"/>
              </a:buClr>
              <a:buSzPct val="100000"/>
            </a:pPr>
            <a:r>
              <a:rPr lang="en-US" altLang="ja" sz="1200" dirty="0">
                <a:latin typeface="Meiryo"/>
                <a:ea typeface="Meiryo"/>
                <a:cs typeface="Meiryo"/>
                <a:sym typeface="Meiryo"/>
              </a:rPr>
              <a:t>Wikipedia</a:t>
            </a:r>
            <a:r>
              <a:rPr lang="ja-JP" altLang="en-US" sz="1200" dirty="0">
                <a:latin typeface="Meiryo"/>
                <a:ea typeface="Meiryo"/>
                <a:cs typeface="Meiryo"/>
                <a:sym typeface="Meiryo"/>
              </a:rPr>
              <a:t>に</a:t>
            </a:r>
            <a:r>
              <a:rPr lang="ja" altLang="ja-JP" sz="1200" dirty="0">
                <a:latin typeface="Meiryo"/>
                <a:ea typeface="Meiryo"/>
                <a:cs typeface="Meiryo"/>
                <a:sym typeface="Meiryo"/>
              </a:rPr>
              <a:t>Android端末一覧と</a:t>
            </a:r>
            <a:r>
              <a:rPr lang="ja-JP" altLang="en-US" sz="1200" dirty="0">
                <a:latin typeface="Meiryo"/>
                <a:ea typeface="Meiryo"/>
                <a:cs typeface="Meiryo"/>
                <a:sym typeface="Meiryo"/>
              </a:rPr>
              <a:t>いうページがあるので、これと</a:t>
            </a:r>
            <a:r>
              <a:rPr lang="ja" altLang="ja-JP" sz="1200" dirty="0">
                <a:latin typeface="Meiryo"/>
                <a:ea typeface="Meiryo"/>
                <a:cs typeface="Meiryo"/>
                <a:sym typeface="Meiryo"/>
              </a:rPr>
              <a:t>併用するのが良い</a:t>
            </a:r>
            <a:r>
              <a:rPr lang="ja-JP" altLang="en-US" sz="1200" dirty="0">
                <a:latin typeface="Meiryo"/>
                <a:ea typeface="Meiryo"/>
                <a:cs typeface="Meiryo"/>
                <a:sym typeface="Meiryo"/>
              </a:rPr>
              <a:t>と思います</a:t>
            </a:r>
            <a:r>
              <a:rPr lang="ja" altLang="ja-JP" sz="1200" dirty="0" smtClean="0">
                <a:latin typeface="Meiryo"/>
                <a:ea typeface="Meiryo"/>
                <a:cs typeface="Meiryo"/>
                <a:sym typeface="Meiryo"/>
              </a:rPr>
              <a:t>。</a:t>
            </a:r>
            <a:endParaRPr lang="ja-JP" altLang="en-US" sz="1200" dirty="0" smtClean="0">
              <a:latin typeface="Meiryo"/>
              <a:ea typeface="Meiryo"/>
              <a:cs typeface="Meiryo"/>
              <a:sym typeface="Meiryo"/>
            </a:endParaRPr>
          </a:p>
          <a:p>
            <a:pPr marL="145861" lvl="1">
              <a:lnSpc>
                <a:spcPct val="115000"/>
              </a:lnSpc>
              <a:spcBef>
                <a:spcPts val="0"/>
              </a:spcBef>
              <a:spcAft>
                <a:spcPts val="0"/>
              </a:spcAft>
              <a:buClr>
                <a:schemeClr val="dk1"/>
              </a:buClr>
              <a:buSzPct val="100000"/>
            </a:pPr>
            <a:r>
              <a:rPr lang="en-US" altLang="ja-JP" sz="1200" dirty="0" smtClean="0">
                <a:latin typeface="Meiryo"/>
                <a:ea typeface="Meiryo"/>
                <a:cs typeface="Meiryo"/>
                <a:sym typeface="Meiryo"/>
              </a:rPr>
              <a:t>http://ja.wikipedia.org/wiki/</a:t>
            </a:r>
            <a:r>
              <a:rPr lang="ja" altLang="ja-JP" sz="1200" dirty="0" smtClean="0">
                <a:latin typeface="Meiryo"/>
                <a:ea typeface="Meiryo"/>
                <a:cs typeface="Meiryo"/>
                <a:sym typeface="Meiryo"/>
              </a:rPr>
              <a:t>Android端末一覧</a:t>
            </a:r>
            <a:endParaRPr lang="ja-JP" altLang="en-US" sz="1200" dirty="0" smtClean="0">
              <a:latin typeface="Meiryo"/>
              <a:ea typeface="Meiryo"/>
              <a:cs typeface="Meiryo"/>
              <a:sym typeface="Meiryo"/>
            </a:endParaRPr>
          </a:p>
          <a:p>
            <a:pPr marL="145861" lvl="1">
              <a:lnSpc>
                <a:spcPct val="115000"/>
              </a:lnSpc>
              <a:spcBef>
                <a:spcPts val="0"/>
              </a:spcBef>
              <a:spcAft>
                <a:spcPts val="0"/>
              </a:spcAft>
              <a:buClr>
                <a:schemeClr val="dk1"/>
              </a:buClr>
              <a:buSzPct val="100000"/>
            </a:pPr>
            <a:r>
              <a:rPr lang="en-US" altLang="ja" sz="1200" dirty="0" smtClean="0">
                <a:latin typeface="Meiryo"/>
                <a:ea typeface="Meiryo"/>
                <a:cs typeface="Meiryo"/>
                <a:sym typeface="Meiryo"/>
              </a:rPr>
              <a:t>Wikipedia</a:t>
            </a:r>
            <a:r>
              <a:rPr lang="ja-JP" altLang="en-US" sz="1200" dirty="0" err="1">
                <a:latin typeface="Meiryo"/>
                <a:ea typeface="Meiryo"/>
                <a:cs typeface="Meiryo"/>
                <a:sym typeface="Meiryo"/>
              </a:rPr>
              <a:t>なの</a:t>
            </a:r>
            <a:r>
              <a:rPr lang="ja-JP" altLang="en-US" sz="1200" dirty="0">
                <a:latin typeface="Meiryo"/>
                <a:ea typeface="Meiryo"/>
                <a:cs typeface="Meiryo"/>
                <a:sym typeface="Meiryo"/>
              </a:rPr>
              <a:t>で</a:t>
            </a:r>
            <a:r>
              <a:rPr lang="ja" altLang="ja-JP" sz="1200" dirty="0">
                <a:latin typeface="Meiryo"/>
                <a:ea typeface="Meiryo"/>
                <a:cs typeface="Meiryo"/>
                <a:sym typeface="Meiryo"/>
              </a:rPr>
              <a:t>正確性の保証は</a:t>
            </a:r>
            <a:r>
              <a:rPr lang="ja-JP" altLang="en-US" sz="1200" dirty="0">
                <a:latin typeface="Meiryo"/>
                <a:ea typeface="Meiryo"/>
                <a:cs typeface="Meiryo"/>
                <a:sym typeface="Meiryo"/>
              </a:rPr>
              <a:t>ありませんが</a:t>
            </a:r>
            <a:r>
              <a:rPr lang="ja" altLang="ja-JP" sz="1200" dirty="0">
                <a:latin typeface="Meiryo"/>
                <a:ea typeface="Meiryo"/>
                <a:cs typeface="Meiryo"/>
                <a:sym typeface="Meiryo"/>
              </a:rPr>
              <a:t>、概ね正しいはずなので傾向を掴むのに役立つ</a:t>
            </a:r>
            <a:r>
              <a:rPr lang="ja-JP" altLang="en-US" sz="1200" dirty="0">
                <a:latin typeface="Meiryo"/>
                <a:ea typeface="Meiryo"/>
                <a:cs typeface="Meiryo"/>
                <a:sym typeface="Meiryo"/>
              </a:rPr>
              <a:t>はずです。</a:t>
            </a:r>
            <a:endParaRPr lang="ja" altLang="ja-JP" sz="1200" dirty="0">
              <a:latin typeface="Meiryo"/>
              <a:ea typeface="Meiryo"/>
              <a:cs typeface="Meiryo"/>
              <a:sym typeface="Meiryo"/>
            </a:endParaRPr>
          </a:p>
        </p:txBody>
      </p:sp>
    </p:spTree>
    <p:extLst>
      <p:ext uri="{BB962C8B-B14F-4D97-AF65-F5344CB8AC3E}">
        <p14:creationId xmlns:p14="http://schemas.microsoft.com/office/powerpoint/2010/main" val="209148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9932" y="4861442"/>
            <a:ext cx="5679439" cy="2805801"/>
          </a:xfrm>
          <a:prstGeom prst="rect">
            <a:avLst/>
          </a:prstGeom>
        </p:spPr>
        <p:txBody>
          <a:bodyPr lIns="95457" tIns="95457" rIns="95457" bIns="95457" anchor="t" anchorCtr="0">
            <a:spAutoFit/>
          </a:bodyPr>
          <a:lstStyle/>
          <a:p>
            <a:pPr>
              <a:lnSpc>
                <a:spcPct val="115000"/>
              </a:lnSpc>
            </a:pPr>
            <a:r>
              <a:rPr lang="ja" altLang="ja-JP" sz="1200" dirty="0">
                <a:latin typeface="Meiryo"/>
                <a:ea typeface="Meiryo"/>
                <a:cs typeface="Meiryo"/>
                <a:sym typeface="Meiryo"/>
              </a:rPr>
              <a:t>カタログスペックと実測値の乖離</a:t>
            </a:r>
            <a:r>
              <a:rPr lang="ja-JP" altLang="en-US" sz="1200" dirty="0">
                <a:latin typeface="Meiryo"/>
                <a:ea typeface="Meiryo"/>
                <a:cs typeface="Meiryo"/>
                <a:sym typeface="Meiryo"/>
              </a:rPr>
              <a:t>についてお話しします。</a:t>
            </a:r>
            <a:endParaRPr lang="en-US" altLang="ja-JP" sz="1200" dirty="0">
              <a:latin typeface="Meiryo"/>
              <a:ea typeface="Meiryo"/>
              <a:cs typeface="Meiryo"/>
              <a:sym typeface="Meiryo"/>
            </a:endParaRPr>
          </a:p>
          <a:p>
            <a:pPr>
              <a:lnSpc>
                <a:spcPct val="115000"/>
              </a:lnSpc>
            </a:pPr>
            <a:r>
              <a:rPr lang="ja-JP" altLang="en-US" sz="1200" dirty="0">
                <a:latin typeface="Meiryo"/>
                <a:ea typeface="Meiryo"/>
                <a:cs typeface="Meiryo"/>
                <a:sym typeface="Meiryo"/>
              </a:rPr>
              <a:t>第２部のベンチマークテストでは、</a:t>
            </a:r>
            <a:r>
              <a:rPr lang="en-US" altLang="ja-JP" sz="1200" dirty="0">
                <a:latin typeface="Meiryo"/>
                <a:ea typeface="Meiryo"/>
                <a:cs typeface="Meiryo"/>
                <a:sym typeface="Meiryo"/>
              </a:rPr>
              <a:t>Android</a:t>
            </a:r>
            <a:r>
              <a:rPr lang="ja-JP" altLang="en-US" sz="1200" dirty="0">
                <a:latin typeface="Meiryo"/>
                <a:ea typeface="Meiryo"/>
                <a:cs typeface="Meiryo"/>
                <a:sym typeface="Meiryo"/>
              </a:rPr>
              <a:t>の旧世代機の代表として、</a:t>
            </a:r>
            <a:r>
              <a:rPr lang="en-US" altLang="ja-JP" sz="1200" dirty="0" err="1">
                <a:latin typeface="Meiryo"/>
                <a:ea typeface="Meiryo"/>
                <a:cs typeface="Meiryo"/>
                <a:sym typeface="Meiryo"/>
              </a:rPr>
              <a:t>Xperia</a:t>
            </a:r>
            <a:r>
              <a:rPr lang="en-US" altLang="ja-JP" sz="1200" dirty="0">
                <a:latin typeface="Meiryo"/>
                <a:ea typeface="Meiryo"/>
                <a:cs typeface="Meiryo"/>
                <a:sym typeface="Meiryo"/>
              </a:rPr>
              <a:t> arc</a:t>
            </a:r>
            <a:r>
              <a:rPr lang="ja-JP" altLang="en-US" sz="1200" dirty="0">
                <a:latin typeface="Meiryo"/>
                <a:ea typeface="Meiryo"/>
                <a:cs typeface="Meiryo"/>
                <a:sym typeface="Meiryo"/>
              </a:rPr>
              <a:t>の値を使いましたが、実はほかにも測定を行っていました。</a:t>
            </a:r>
            <a:endParaRPr lang="en-US" altLang="ja-JP" sz="1200" dirty="0">
              <a:latin typeface="Meiryo"/>
              <a:ea typeface="Meiryo"/>
              <a:cs typeface="Meiryo"/>
              <a:sym typeface="Meiryo"/>
            </a:endParaRPr>
          </a:p>
          <a:p>
            <a:pPr>
              <a:lnSpc>
                <a:spcPct val="115000"/>
              </a:lnSpc>
            </a:pPr>
            <a:r>
              <a:rPr lang="en-US" altLang="ja-JP" sz="1200" dirty="0">
                <a:latin typeface="Meiryo"/>
                <a:ea typeface="Meiryo"/>
                <a:cs typeface="Meiryo"/>
                <a:sym typeface="Meiryo"/>
              </a:rPr>
              <a:t>AQUOS PHONE SL</a:t>
            </a:r>
            <a:r>
              <a:rPr lang="ja-JP" altLang="en-US" sz="1200" dirty="0">
                <a:latin typeface="Meiryo"/>
                <a:ea typeface="Meiryo"/>
                <a:cs typeface="Meiryo"/>
                <a:sym typeface="Meiryo"/>
              </a:rPr>
              <a:t>という機種です。</a:t>
            </a:r>
            <a:r>
              <a:rPr lang="en-US" altLang="ja-JP" sz="1200" dirty="0" err="1">
                <a:latin typeface="Meiryo"/>
                <a:ea typeface="Meiryo"/>
                <a:cs typeface="Meiryo"/>
                <a:sym typeface="Meiryo"/>
              </a:rPr>
              <a:t>Xperia</a:t>
            </a:r>
            <a:r>
              <a:rPr lang="en-US" altLang="ja-JP" sz="1200" dirty="0">
                <a:latin typeface="Meiryo"/>
                <a:ea typeface="Meiryo"/>
                <a:cs typeface="Meiryo"/>
                <a:sym typeface="Meiryo"/>
              </a:rPr>
              <a:t> arc</a:t>
            </a:r>
            <a:r>
              <a:rPr lang="ja-JP" altLang="en-US" sz="1200" dirty="0">
                <a:latin typeface="Meiryo"/>
                <a:ea typeface="Meiryo"/>
                <a:cs typeface="Meiryo"/>
                <a:sym typeface="Meiryo"/>
              </a:rPr>
              <a:t>より</a:t>
            </a:r>
            <a:r>
              <a:rPr lang="en-US" altLang="ja-JP" sz="1200" dirty="0">
                <a:latin typeface="Meiryo"/>
                <a:ea typeface="Meiryo"/>
                <a:cs typeface="Meiryo"/>
                <a:sym typeface="Meiryo"/>
              </a:rPr>
              <a:t>1</a:t>
            </a:r>
            <a:r>
              <a:rPr lang="ja-JP" altLang="en-US" sz="1200" dirty="0">
                <a:latin typeface="Meiryo"/>
                <a:ea typeface="Meiryo"/>
                <a:cs typeface="Meiryo"/>
                <a:sym typeface="Meiryo"/>
              </a:rPr>
              <a:t>年以上新しくて、スペックも明らかに上です。画面解像度は少し高い程度です。</a:t>
            </a:r>
          </a:p>
          <a:p>
            <a:pPr>
              <a:lnSpc>
                <a:spcPct val="115000"/>
              </a:lnSpc>
            </a:pPr>
            <a:r>
              <a:rPr lang="ja-JP" altLang="en-US" sz="1200" dirty="0">
                <a:latin typeface="Meiryo"/>
                <a:ea typeface="Meiryo"/>
                <a:cs typeface="Meiryo"/>
                <a:sym typeface="Meiryo"/>
              </a:rPr>
              <a:t>ところが、ベンチマーク結果はご覧のように、</a:t>
            </a:r>
            <a:r>
              <a:rPr lang="en-US" altLang="ja-JP" sz="1200" dirty="0" err="1">
                <a:latin typeface="Meiryo"/>
                <a:ea typeface="Meiryo"/>
                <a:cs typeface="Meiryo"/>
                <a:sym typeface="Meiryo"/>
              </a:rPr>
              <a:t>Xperia</a:t>
            </a:r>
            <a:r>
              <a:rPr lang="en-US" altLang="ja-JP" sz="1200" dirty="0">
                <a:latin typeface="Meiryo"/>
                <a:ea typeface="Meiryo"/>
                <a:cs typeface="Meiryo"/>
                <a:sym typeface="Meiryo"/>
              </a:rPr>
              <a:t> arc</a:t>
            </a:r>
            <a:r>
              <a:rPr lang="ja-JP" altLang="en-US" sz="1200" dirty="0" err="1">
                <a:latin typeface="Meiryo"/>
                <a:ea typeface="Meiryo"/>
                <a:cs typeface="Meiryo"/>
                <a:sym typeface="Meiryo"/>
              </a:rPr>
              <a:t>とどっ</a:t>
            </a:r>
            <a:r>
              <a:rPr lang="ja-JP" altLang="en-US" sz="1200" dirty="0">
                <a:latin typeface="Meiryo"/>
                <a:ea typeface="Meiryo"/>
                <a:cs typeface="Meiryo"/>
                <a:sym typeface="Meiryo"/>
              </a:rPr>
              <a:t>こいどっこいか、少なくともこのテスト内容では若干悪いくらいです。</a:t>
            </a:r>
            <a:endParaRPr lang="en-US" altLang="ja-JP" sz="1200" dirty="0">
              <a:latin typeface="Meiryo"/>
              <a:ea typeface="Meiryo"/>
              <a:cs typeface="Meiryo"/>
              <a:sym typeface="Meiryo"/>
            </a:endParaRPr>
          </a:p>
          <a:p>
            <a:pPr defTabSz="954725">
              <a:lnSpc>
                <a:spcPct val="115000"/>
              </a:lnSpc>
              <a:defRPr/>
            </a:pPr>
            <a:r>
              <a:rPr lang="ja-JP" altLang="en-US" sz="1200" dirty="0">
                <a:latin typeface="Meiryo"/>
                <a:ea typeface="Meiryo"/>
                <a:cs typeface="Meiryo"/>
                <a:sym typeface="Meiryo"/>
              </a:rPr>
              <a:t>原因は追及できていないのですが、省電力モードを完全に</a:t>
            </a:r>
            <a:r>
              <a:rPr lang="en-US" altLang="ja-JP" sz="1200" dirty="0">
                <a:latin typeface="Meiryo"/>
                <a:ea typeface="Meiryo"/>
                <a:cs typeface="Meiryo"/>
                <a:sym typeface="Meiryo"/>
              </a:rPr>
              <a:t>OFF</a:t>
            </a:r>
            <a:r>
              <a:rPr lang="ja-JP" altLang="en-US" sz="1200" dirty="0" err="1">
                <a:latin typeface="Meiryo"/>
                <a:ea typeface="Meiryo"/>
                <a:cs typeface="Meiryo"/>
                <a:sym typeface="Meiryo"/>
              </a:rPr>
              <a:t>には</a:t>
            </a:r>
            <a:r>
              <a:rPr lang="ja-JP" altLang="en-US" sz="1200" dirty="0">
                <a:latin typeface="Meiryo"/>
                <a:ea typeface="Meiryo"/>
                <a:cs typeface="Meiryo"/>
                <a:sym typeface="Meiryo"/>
              </a:rPr>
              <a:t>できないようなので、そのあたりが原因なのかも知れません。</a:t>
            </a:r>
          </a:p>
          <a:p>
            <a:pPr defTabSz="954725">
              <a:lnSpc>
                <a:spcPct val="115000"/>
              </a:lnSpc>
              <a:defRPr/>
            </a:pPr>
            <a:r>
              <a:rPr lang="ja-JP" altLang="en-US" sz="1200" dirty="0">
                <a:latin typeface="Meiryo"/>
                <a:ea typeface="Meiryo"/>
                <a:cs typeface="Meiryo"/>
                <a:sym typeface="Meiryo"/>
              </a:rPr>
              <a:t>実際の性能とカタログスペックは必ずしも比例しないという実例として、ご紹介しました。</a:t>
            </a:r>
          </a:p>
        </p:txBody>
      </p:sp>
    </p:spTree>
    <p:extLst>
      <p:ext uri="{BB962C8B-B14F-4D97-AF65-F5344CB8AC3E}">
        <p14:creationId xmlns:p14="http://schemas.microsoft.com/office/powerpoint/2010/main" val="402469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709932" y="4861442"/>
            <a:ext cx="5679439" cy="377444"/>
          </a:xfrm>
          <a:prstGeom prst="rect">
            <a:avLst/>
          </a:prstGeom>
        </p:spPr>
        <p:txBody>
          <a:bodyPr lIns="95457" tIns="95457" rIns="95457" bIns="95457" anchor="t" anchorCtr="0">
            <a:spAutoFit/>
          </a:bodyPr>
          <a:lstStyle/>
          <a:p>
            <a:pPr>
              <a:spcBef>
                <a:spcPts val="0"/>
              </a:spcBef>
            </a:pPr>
            <a:endParaRPr lang="en-US" altLang="ja-JP" dirty="0" smtClean="0">
              <a:solidFill>
                <a:schemeClr val="dk1"/>
              </a:solidFill>
              <a:latin typeface="Meiryo"/>
              <a:ea typeface="Meiryo"/>
              <a:cs typeface="Meiryo"/>
              <a:sym typeface="Meiryo"/>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en-US" altLang="ja-JP" dirty="0" smtClean="0">
                <a:latin typeface="Meiryo" pitchFamily="50" charset="-128"/>
                <a:ea typeface="Meiryo" pitchFamily="50" charset="-128"/>
              </a:rPr>
              <a:t>SpriteStudio</a:t>
            </a:r>
            <a:r>
              <a:rPr lang="ja-JP" altLang="en-US" dirty="0" smtClean="0">
                <a:latin typeface="Meiryo" pitchFamily="50" charset="-128"/>
                <a:ea typeface="Meiryo" pitchFamily="50" charset="-128"/>
              </a:rPr>
              <a:t>のサポートをしていると良く頂くのが、描画性能が出ないというお問い合わせです。</a:t>
            </a:r>
          </a:p>
          <a:p>
            <a:pPr defTabSz="954725">
              <a:defRPr/>
            </a:pPr>
            <a:r>
              <a:rPr lang="ja-JP" altLang="en-US" dirty="0" smtClean="0">
                <a:latin typeface="Meiryo" pitchFamily="50" charset="-128"/>
                <a:ea typeface="Meiryo" pitchFamily="50" charset="-128"/>
              </a:rPr>
              <a:t>いろいろとやりとりしていてわかるのは、意外とプロファイラを使っていない方が多いということです。</a:t>
            </a:r>
          </a:p>
          <a:p>
            <a:pPr defTabSz="954725">
              <a:defRPr/>
            </a:pPr>
            <a:r>
              <a:rPr lang="ja-JP" altLang="en-US" dirty="0" smtClean="0">
                <a:latin typeface="Meiryo" pitchFamily="50" charset="-128"/>
                <a:ea typeface="Meiryo" pitchFamily="50" charset="-128"/>
              </a:rPr>
              <a:t>プロファイラを使えば、どこにボトルネックがあるのかがわかり、対策が立てやすくなります。</a:t>
            </a:r>
          </a:p>
          <a:p>
            <a:pPr defTabSz="954725">
              <a:defRPr/>
            </a:pPr>
            <a:r>
              <a:rPr lang="ja-JP" altLang="en-US" dirty="0" smtClean="0">
                <a:latin typeface="Meiryo" pitchFamily="50" charset="-128"/>
                <a:ea typeface="Meiryo" pitchFamily="50" charset="-128"/>
              </a:rPr>
              <a:t>ぜひ、プロファイラを活用しましょう。</a:t>
            </a:r>
          </a:p>
          <a:p>
            <a:pPr defTabSz="954725">
              <a:defRPr/>
            </a:pPr>
            <a:r>
              <a:rPr lang="ja-JP" altLang="en-US" dirty="0" smtClean="0">
                <a:latin typeface="Meiryo" pitchFamily="50" charset="-128"/>
                <a:ea typeface="Meiryo" pitchFamily="50" charset="-128"/>
              </a:rPr>
              <a:t>ここでは、４種類のプロファイラをご紹介します。</a:t>
            </a:r>
          </a:p>
          <a:p>
            <a:pPr defTabSz="954725">
              <a:defRPr/>
            </a:pPr>
            <a:r>
              <a:rPr lang="ja-JP" altLang="en-US" dirty="0" smtClean="0">
                <a:latin typeface="Meiryo" pitchFamily="50" charset="-128"/>
                <a:ea typeface="Meiryo" pitchFamily="50" charset="-128"/>
              </a:rPr>
              <a:t>今回はご紹介しませんが、</a:t>
            </a:r>
            <a:r>
              <a:rPr lang="en-US" altLang="ja-JP" dirty="0" smtClean="0">
                <a:latin typeface="Meiryo" pitchFamily="50" charset="-128"/>
                <a:ea typeface="Meiryo" pitchFamily="50" charset="-128"/>
              </a:rPr>
              <a:t>Unity</a:t>
            </a:r>
            <a:r>
              <a:rPr lang="ja-JP" altLang="en-US" baseline="0" dirty="0" smtClean="0">
                <a:latin typeface="Meiryo" pitchFamily="50" charset="-128"/>
                <a:ea typeface="Meiryo" pitchFamily="50" charset="-128"/>
              </a:rPr>
              <a:t> </a:t>
            </a:r>
            <a:r>
              <a:rPr lang="en-US" altLang="ja-JP" baseline="0" dirty="0" smtClean="0">
                <a:latin typeface="Meiryo" pitchFamily="50" charset="-128"/>
                <a:ea typeface="Meiryo" pitchFamily="50" charset="-128"/>
              </a:rPr>
              <a:t>Pro</a:t>
            </a:r>
            <a:r>
              <a:rPr lang="ja-JP" altLang="en-US" baseline="0" dirty="0" smtClean="0">
                <a:latin typeface="Meiryo" pitchFamily="50" charset="-128"/>
                <a:ea typeface="Meiryo" pitchFamily="50" charset="-128"/>
              </a:rPr>
              <a:t>は標準でプロファイラを持っていますので、それを活用してください。</a:t>
            </a:r>
            <a:endParaRPr lang="ja-JP" altLang="en-US"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89</a:t>
            </a:fld>
            <a:endParaRPr lang="ja-JP" altLang="en-US"/>
          </a:p>
        </p:txBody>
      </p:sp>
    </p:spTree>
    <p:extLst>
      <p:ext uri="{BB962C8B-B14F-4D97-AF65-F5344CB8AC3E}">
        <p14:creationId xmlns:p14="http://schemas.microsoft.com/office/powerpoint/2010/main" val="2155817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latin typeface="Meiryo" pitchFamily="50" charset="-128"/>
                <a:ea typeface="Meiryo" pitchFamily="50" charset="-128"/>
              </a:rPr>
              <a:t>Instruments</a:t>
            </a:r>
            <a:r>
              <a:rPr lang="ja-JP" altLang="en-US" dirty="0" smtClean="0">
                <a:latin typeface="Meiryo" pitchFamily="50" charset="-128"/>
                <a:ea typeface="Meiryo" pitchFamily="50" charset="-128"/>
              </a:rPr>
              <a:t>は、</a:t>
            </a:r>
            <a:r>
              <a:rPr lang="en-US" altLang="ja-JP" dirty="0" smtClean="0">
                <a:latin typeface="Meiryo" pitchFamily="50" charset="-128"/>
                <a:ea typeface="Meiryo" pitchFamily="50" charset="-128"/>
              </a:rPr>
              <a:t>iOS</a:t>
            </a:r>
            <a:r>
              <a:rPr lang="ja-JP" altLang="en-US" dirty="0" smtClean="0">
                <a:latin typeface="Meiryo" pitchFamily="50" charset="-128"/>
                <a:ea typeface="Meiryo" pitchFamily="50" charset="-128"/>
              </a:rPr>
              <a:t>の定番プロファイラです。</a:t>
            </a:r>
          </a:p>
          <a:p>
            <a:r>
              <a:rPr lang="en-US" altLang="ja-JP" dirty="0" smtClean="0">
                <a:latin typeface="Meiryo" pitchFamily="50" charset="-128"/>
                <a:ea typeface="Meiryo" pitchFamily="50" charset="-128"/>
              </a:rPr>
              <a:t>OS</a:t>
            </a:r>
            <a:r>
              <a:rPr lang="ja-JP" altLang="en-US" dirty="0" smtClean="0">
                <a:latin typeface="Meiryo" pitchFamily="50" charset="-128"/>
                <a:ea typeface="Meiryo" pitchFamily="50" charset="-128"/>
              </a:rPr>
              <a:t>標準のものですが、非常に高機能で、</a:t>
            </a:r>
            <a:r>
              <a:rPr lang="ja-JP" altLang="en-US" dirty="0" smtClean="0">
                <a:latin typeface="Meiryo" pitchFamily="50" charset="-128"/>
                <a:ea typeface="Meiryo" pitchFamily="50" charset="-128"/>
                <a:cs typeface="メイリオ" panose="020B0604030504040204" pitchFamily="50" charset="-128"/>
              </a:rPr>
              <a:t>ボトルネックの特定と解消に有用なツールです。</a:t>
            </a:r>
            <a:endParaRPr lang="en-US" altLang="ja-JP" dirty="0" smtClean="0">
              <a:latin typeface="Meiryo" pitchFamily="50" charset="-128"/>
              <a:ea typeface="Meiryo" pitchFamily="50" charset="-128"/>
              <a:cs typeface="メイリオ" panose="020B0604030504040204" pitchFamily="50" charset="-128"/>
            </a:endParaRPr>
          </a:p>
          <a:p>
            <a:pPr marL="0" indent="0">
              <a:buFont typeface="Arial" panose="020B0604020202020204" pitchFamily="34" charse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日本語情報</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少し古い）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https://developer.apple.com/jp/devcenter/ios/library/documentation/InstrumentsUserGuide.pdf</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英語</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最新</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https://developer.apple.com/library/mac/documentation/developertools/Conceptual/InstrumentsUserGuide/Introduction/Introduction.html</a:t>
            </a:r>
          </a:p>
          <a:p>
            <a:endParaRPr lang="en-US" altLang="ja-JP" dirty="0" smtClean="0">
              <a:latin typeface="Meiryo" pitchFamily="50" charset="-128"/>
              <a:ea typeface="Meiryo"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90</a:t>
            </a:fld>
            <a:endParaRPr lang="ja-JP" altLang="en-US"/>
          </a:p>
        </p:txBody>
      </p:sp>
    </p:spTree>
    <p:extLst>
      <p:ext uri="{BB962C8B-B14F-4D97-AF65-F5344CB8AC3E}">
        <p14:creationId xmlns:p14="http://schemas.microsoft.com/office/powerpoint/2010/main" val="25457757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latin typeface="Meiryo" pitchFamily="50" charset="-128"/>
                <a:ea typeface="Meiryo" pitchFamily="50" charset="-128"/>
              </a:rPr>
              <a:t>Android Debug Monitor</a:t>
            </a:r>
            <a:r>
              <a:rPr lang="ja-JP" altLang="en-US" dirty="0" smtClean="0">
                <a:latin typeface="Meiryo" pitchFamily="50" charset="-128"/>
                <a:ea typeface="Meiryo" pitchFamily="50" charset="-128"/>
              </a:rPr>
              <a:t>は、</a:t>
            </a:r>
            <a:r>
              <a:rPr lang="en-US" altLang="ja-JP" dirty="0" smtClean="0">
                <a:latin typeface="Meiryo" pitchFamily="50" charset="-128"/>
                <a:ea typeface="Meiryo" pitchFamily="50" charset="-128"/>
              </a:rPr>
              <a:t>Android SDK</a:t>
            </a:r>
            <a:r>
              <a:rPr lang="ja-JP" altLang="en-US" dirty="0" smtClean="0">
                <a:latin typeface="Meiryo" pitchFamily="50" charset="-128"/>
                <a:ea typeface="Meiryo" pitchFamily="50" charset="-128"/>
              </a:rPr>
              <a:t>に含まれているので、一応定番プロファイラですが、ほかのツールと組み合わせて使うのが効果的です。</a:t>
            </a:r>
          </a:p>
          <a:p>
            <a:r>
              <a:rPr lang="ja-JP" altLang="en-US" dirty="0" smtClean="0">
                <a:latin typeface="Meiryo" pitchFamily="50" charset="-128"/>
                <a:ea typeface="Meiryo" pitchFamily="50" charset="-128"/>
              </a:rPr>
              <a:t>特に、</a:t>
            </a:r>
            <a:r>
              <a:rPr lang="en-US" altLang="ja-JP" dirty="0" smtClean="0">
                <a:latin typeface="Meiryo" pitchFamily="50" charset="-128"/>
                <a:ea typeface="Meiryo" pitchFamily="50" charset="-128"/>
              </a:rPr>
              <a:t>NDK</a:t>
            </a:r>
            <a:r>
              <a:rPr lang="ja-JP" altLang="en-US" dirty="0" smtClean="0">
                <a:latin typeface="Meiryo" pitchFamily="50" charset="-128"/>
                <a:ea typeface="Meiryo" pitchFamily="50" charset="-128"/>
              </a:rPr>
              <a:t>で</a:t>
            </a:r>
            <a:r>
              <a:rPr lang="en-US" altLang="ja-JP" dirty="0" smtClean="0">
                <a:latin typeface="Meiryo" pitchFamily="50" charset="-128"/>
                <a:ea typeface="Meiryo" pitchFamily="50" charset="-128"/>
              </a:rPr>
              <a:t>C++</a:t>
            </a:r>
            <a:r>
              <a:rPr lang="ja-JP" altLang="en-US" dirty="0" smtClean="0">
                <a:latin typeface="Meiryo" pitchFamily="50" charset="-128"/>
                <a:ea typeface="Meiryo" pitchFamily="50" charset="-128"/>
              </a:rPr>
              <a:t>ベースの開発には非力なようです。</a:t>
            </a:r>
            <a:endParaRPr lang="en-US" altLang="ja-JP" dirty="0" smtClean="0">
              <a:latin typeface="Meiryo" pitchFamily="50" charset="-128"/>
              <a:ea typeface="Meiryo" pitchFamily="50" charset="-128"/>
            </a:endParaRPr>
          </a:p>
          <a:p>
            <a:r>
              <a:rPr lang="en-US" altLang="ja-JP" dirty="0" smtClean="0">
                <a:latin typeface="Meiryo" pitchFamily="50" charset="-128"/>
                <a:ea typeface="Meiryo" pitchFamily="50" charset="-128"/>
              </a:rPr>
              <a:t>NDK</a:t>
            </a:r>
            <a:r>
              <a:rPr lang="ja-JP" altLang="en-US" dirty="0" smtClean="0">
                <a:latin typeface="Meiryo" pitchFamily="50" charset="-128"/>
                <a:ea typeface="Meiryo" pitchFamily="50" charset="-128"/>
              </a:rPr>
              <a:t>ベースの開発経験のある弊社のプログラマに聞いたところ、ほとんど役に立たないので</a:t>
            </a:r>
            <a:r>
              <a:rPr lang="en-US" altLang="ja-JP" dirty="0" smtClean="0">
                <a:latin typeface="Meiryo" pitchFamily="50" charset="-128"/>
                <a:ea typeface="Meiryo" pitchFamily="50" charset="-128"/>
              </a:rPr>
              <a:t>PC</a:t>
            </a:r>
            <a:r>
              <a:rPr lang="ja-JP" altLang="en-US" dirty="0" smtClean="0">
                <a:latin typeface="Meiryo" pitchFamily="50" charset="-128"/>
                <a:ea typeface="Meiryo" pitchFamily="50" charset="-128"/>
              </a:rPr>
              <a:t>でデバッグして組み込んだ、とのことでした。</a:t>
            </a:r>
            <a:endParaRPr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91</a:t>
            </a:fld>
            <a:endParaRPr lang="ja-JP" altLang="en-US"/>
          </a:p>
        </p:txBody>
      </p:sp>
    </p:spTree>
    <p:extLst>
      <p:ext uri="{BB962C8B-B14F-4D97-AF65-F5344CB8AC3E}">
        <p14:creationId xmlns:p14="http://schemas.microsoft.com/office/powerpoint/2010/main" val="31364380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725">
              <a:defRPr/>
            </a:pPr>
            <a:r>
              <a:rPr lang="en-US" altLang="ja-JP" sz="1200" dirty="0" smtClean="0">
                <a:latin typeface="Meiryo" pitchFamily="50" charset="-128"/>
                <a:ea typeface="Meiryo" pitchFamily="50" charset="-128"/>
              </a:rPr>
              <a:t>Android</a:t>
            </a:r>
            <a:r>
              <a:rPr lang="ja-JP" altLang="en-US" sz="1200" dirty="0" smtClean="0">
                <a:latin typeface="Meiryo" pitchFamily="50" charset="-128"/>
                <a:ea typeface="Meiryo" pitchFamily="50" charset="-128"/>
              </a:rPr>
              <a:t>では、</a:t>
            </a:r>
            <a:r>
              <a:rPr lang="en-US" altLang="ja-JP" sz="1200" dirty="0">
                <a:latin typeface="Meiryo" pitchFamily="50" charset="-128"/>
                <a:ea typeface="Meiryo" pitchFamily="50" charset="-128"/>
                <a:cs typeface="メイリオ" panose="020B0604030504040204" pitchFamily="50" charset="-128"/>
              </a:rPr>
              <a:t>Android Debug Monitor </a:t>
            </a:r>
            <a:r>
              <a:rPr lang="ja-JP" altLang="en-US" sz="1200" dirty="0">
                <a:latin typeface="Meiryo" pitchFamily="50" charset="-128"/>
                <a:ea typeface="Meiryo" pitchFamily="50" charset="-128"/>
                <a:cs typeface="メイリオ" panose="020B0604030504040204" pitchFamily="50" charset="-128"/>
              </a:rPr>
              <a:t>のほかに、このような</a:t>
            </a:r>
            <a:r>
              <a:rPr lang="ja-JP" altLang="en-US" sz="1200" baseline="0" dirty="0" smtClean="0">
                <a:latin typeface="Meiryo" pitchFamily="50" charset="-128"/>
                <a:ea typeface="Meiryo" pitchFamily="50" charset="-128"/>
              </a:rPr>
              <a:t>さまざまなプロファイラが存在します。</a:t>
            </a:r>
            <a:endParaRPr lang="ja-JP" altLang="en-US" sz="1200" dirty="0" smtClean="0">
              <a:latin typeface="Meiryo" pitchFamily="50" charset="-128"/>
              <a:ea typeface="Meiryo" pitchFamily="50" charset="-128"/>
            </a:endParaRPr>
          </a:p>
          <a:p>
            <a:r>
              <a:rPr lang="en-US" altLang="ja-JP" sz="1200" dirty="0" smtClean="0">
                <a:latin typeface="Meiryo" pitchFamily="50" charset="-128"/>
                <a:ea typeface="Meiryo" pitchFamily="50" charset="-128"/>
              </a:rPr>
              <a:t>OpenGL</a:t>
            </a:r>
            <a:r>
              <a:rPr lang="en-US" altLang="ja-JP" sz="1200" baseline="0" dirty="0" smtClean="0">
                <a:latin typeface="Meiryo" pitchFamily="50" charset="-128"/>
                <a:ea typeface="Meiryo" pitchFamily="50" charset="-128"/>
              </a:rPr>
              <a:t> ES</a:t>
            </a:r>
            <a:r>
              <a:rPr lang="ja-JP" altLang="en-US" sz="1200" baseline="0" dirty="0" smtClean="0">
                <a:latin typeface="Meiryo" pitchFamily="50" charset="-128"/>
                <a:ea typeface="Meiryo" pitchFamily="50" charset="-128"/>
              </a:rPr>
              <a:t>のプロファイラのほか、各チップセットごとにプロファイラが提供されています。</a:t>
            </a:r>
          </a:p>
          <a:p>
            <a:pPr marL="0" lvl="1" defTabSz="954725">
              <a:defRPr/>
            </a:pPr>
            <a:r>
              <a:rPr lang="ja-JP" altLang="en-US" sz="1200" baseline="0" dirty="0" smtClean="0">
                <a:latin typeface="Meiryo" pitchFamily="50" charset="-128"/>
                <a:ea typeface="Meiryo" pitchFamily="50" charset="-128"/>
              </a:rPr>
              <a:t>このなかから、</a:t>
            </a:r>
            <a:r>
              <a:rPr lang="en-US" altLang="ja-JP" sz="1200" dirty="0" smtClean="0">
                <a:latin typeface="Meiryo" pitchFamily="50" charset="-128"/>
                <a:ea typeface="Meiryo" pitchFamily="50" charset="-128"/>
                <a:cs typeface="メイリオ" panose="020B0604030504040204" pitchFamily="50" charset="-128"/>
              </a:rPr>
              <a:t>OpenGL ES Trace</a:t>
            </a:r>
            <a:r>
              <a:rPr lang="ja-JP" altLang="en-US" sz="1200" dirty="0" smtClean="0">
                <a:latin typeface="Meiryo" pitchFamily="50" charset="-128"/>
                <a:ea typeface="Meiryo" pitchFamily="50" charset="-128"/>
                <a:cs typeface="メイリオ" panose="020B0604030504040204" pitchFamily="50" charset="-128"/>
              </a:rPr>
              <a:t>と</a:t>
            </a:r>
            <a:r>
              <a:rPr lang="en-US" altLang="ja-JP" sz="1200" dirty="0" smtClean="0">
                <a:latin typeface="Meiryo" pitchFamily="50" charset="-128"/>
                <a:ea typeface="Meiryo" pitchFamily="50" charset="-128"/>
                <a:cs typeface="メイリオ" panose="020B0604030504040204" pitchFamily="50" charset="-128"/>
              </a:rPr>
              <a:t>Qualcomm </a:t>
            </a:r>
            <a:r>
              <a:rPr lang="en-US" altLang="ja-JP" sz="1200" dirty="0" err="1" smtClean="0">
                <a:latin typeface="Meiryo" pitchFamily="50" charset="-128"/>
                <a:ea typeface="Meiryo" pitchFamily="50" charset="-128"/>
                <a:cs typeface="メイリオ" panose="020B0604030504040204" pitchFamily="50" charset="-128"/>
              </a:rPr>
              <a:t>Trepn</a:t>
            </a:r>
            <a:r>
              <a:rPr lang="en-US" altLang="ja-JP" sz="1200" dirty="0" smtClean="0">
                <a:latin typeface="Meiryo" pitchFamily="50" charset="-128"/>
                <a:ea typeface="Meiryo" pitchFamily="50" charset="-128"/>
                <a:cs typeface="メイリオ" panose="020B0604030504040204" pitchFamily="50" charset="-128"/>
              </a:rPr>
              <a:t> Profiler</a:t>
            </a:r>
            <a:r>
              <a:rPr lang="ja-JP" altLang="en-US" sz="1200" baseline="0" dirty="0" smtClean="0">
                <a:latin typeface="Meiryo" pitchFamily="50" charset="-128"/>
                <a:ea typeface="Meiryo" pitchFamily="50" charset="-128"/>
                <a:cs typeface="メイリオ" panose="020B0604030504040204" pitchFamily="50" charset="-128"/>
              </a:rPr>
              <a:t> </a:t>
            </a:r>
            <a:r>
              <a:rPr lang="ja-JP" altLang="en-US" sz="1200" dirty="0" smtClean="0">
                <a:latin typeface="Meiryo" pitchFamily="50" charset="-128"/>
                <a:ea typeface="Meiryo" pitchFamily="50" charset="-128"/>
                <a:cs typeface="メイリオ" panose="020B0604030504040204" pitchFamily="50" charset="-128"/>
              </a:rPr>
              <a:t>についてこのあと簡単に触れます。</a:t>
            </a:r>
            <a:endParaRPr lang="en-US" altLang="ja-JP" sz="1200" baseline="0" dirty="0" smtClean="0">
              <a:latin typeface="Meiryo" pitchFamily="50" charset="-128"/>
              <a:ea typeface="Meiryo" pitchFamily="50" charset="-128"/>
            </a:endParaRPr>
          </a:p>
          <a:p>
            <a:endParaRPr lang="en-US" altLang="ja-JP" sz="1200"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92</a:t>
            </a:fld>
            <a:endParaRPr lang="ja-JP" altLang="en-US"/>
          </a:p>
        </p:txBody>
      </p:sp>
    </p:spTree>
    <p:extLst>
      <p:ext uri="{BB962C8B-B14F-4D97-AF65-F5344CB8AC3E}">
        <p14:creationId xmlns:p14="http://schemas.microsoft.com/office/powerpoint/2010/main" val="36375034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latin typeface="Meiryo" pitchFamily="50" charset="-128"/>
                <a:ea typeface="Meiryo" pitchFamily="50" charset="-128"/>
              </a:rPr>
              <a:t>Android</a:t>
            </a:r>
            <a:r>
              <a:rPr lang="ja-JP" altLang="en-US" dirty="0" smtClean="0">
                <a:latin typeface="Meiryo" pitchFamily="50" charset="-128"/>
                <a:ea typeface="Meiryo" pitchFamily="50" charset="-128"/>
              </a:rPr>
              <a:t>で</a:t>
            </a:r>
            <a:r>
              <a:rPr lang="en-US" altLang="ja-JP" dirty="0" smtClean="0">
                <a:latin typeface="Meiryo" pitchFamily="50" charset="-128"/>
                <a:ea typeface="Meiryo" pitchFamily="50" charset="-128"/>
              </a:rPr>
              <a:t>OpenGL</a:t>
            </a:r>
            <a:r>
              <a:rPr lang="ja-JP" altLang="en-US" dirty="0" smtClean="0">
                <a:latin typeface="Meiryo" pitchFamily="50" charset="-128"/>
                <a:ea typeface="Meiryo" pitchFamily="50" charset="-128"/>
              </a:rPr>
              <a:t>のプロファイリングを行う場合の定番ツールです。</a:t>
            </a:r>
          </a:p>
          <a:p>
            <a:r>
              <a:rPr lang="en-US" altLang="ja-JP" dirty="0" smtClean="0">
                <a:latin typeface="Meiryo" pitchFamily="50" charset="-128"/>
                <a:ea typeface="Meiryo" pitchFamily="50" charset="-128"/>
                <a:cs typeface="メイリオ" panose="020B0604030504040204" pitchFamily="50" charset="-128"/>
              </a:rPr>
              <a:t>OpenGL ES Trace</a:t>
            </a:r>
            <a:r>
              <a:rPr lang="ja-JP" altLang="en-US" dirty="0" smtClean="0">
                <a:latin typeface="Meiryo" pitchFamily="50" charset="-128"/>
                <a:ea typeface="Meiryo" pitchFamily="50" charset="-128"/>
                <a:cs typeface="メイリオ" panose="020B0604030504040204" pitchFamily="50" charset="-128"/>
              </a:rPr>
              <a:t>は、</a:t>
            </a:r>
            <a:r>
              <a:rPr lang="en-US" altLang="ja-JP" dirty="0" smtClean="0">
                <a:latin typeface="Meiryo" pitchFamily="50" charset="-128"/>
                <a:ea typeface="Meiryo" pitchFamily="50" charset="-128"/>
                <a:cs typeface="メイリオ" panose="020B0604030504040204" pitchFamily="50" charset="-128"/>
              </a:rPr>
              <a:t>Android Debug Monitor</a:t>
            </a:r>
            <a:r>
              <a:rPr lang="ja-JP" altLang="en-US" dirty="0" smtClean="0">
                <a:latin typeface="Meiryo" pitchFamily="50" charset="-128"/>
                <a:ea typeface="Meiryo" pitchFamily="50" charset="-128"/>
                <a:cs typeface="メイリオ" panose="020B0604030504040204" pitchFamily="50" charset="-128"/>
              </a:rPr>
              <a:t>から起動すると便利なのですが、たまにこのことをご存知ない方が苦労しているようなので、ご参考まで。</a:t>
            </a:r>
            <a:endParaRPr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93</a:t>
            </a:fld>
            <a:endParaRPr lang="ja-JP" altLang="en-US"/>
          </a:p>
        </p:txBody>
      </p:sp>
    </p:spTree>
    <p:extLst>
      <p:ext uri="{BB962C8B-B14F-4D97-AF65-F5344CB8AC3E}">
        <p14:creationId xmlns:p14="http://schemas.microsoft.com/office/powerpoint/2010/main" val="16485614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Android</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端末に常駐させるタイプのプロファイラーで、こんなふうに画面に表示されます。</a:t>
            </a:r>
          </a:p>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当然ですが、</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Snapdragon</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端末のみで動作します。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バッテリー使用量、</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CPU</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のコア毎の周波数と負荷率、</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GPU</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の負荷率、メモリー使用量、その他ジャイロ等のハードウェアの情報がリアルタイムで計測できます。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954725">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ただし、プログラムコードのプロファイルはできません。実行時のパフォーマンス測定に使用するものです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94</a:t>
            </a:fld>
            <a:endParaRPr lang="ja-JP" altLang="en-US"/>
          </a:p>
        </p:txBody>
      </p:sp>
    </p:spTree>
    <p:extLst>
      <p:ext uri="{BB962C8B-B14F-4D97-AF65-F5344CB8AC3E}">
        <p14:creationId xmlns:p14="http://schemas.microsoft.com/office/powerpoint/2010/main" val="27510153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eiryo" pitchFamily="50" charset="-128"/>
                <a:ea typeface="Meiryo" pitchFamily="50" charset="-128"/>
              </a:rPr>
              <a:t>詳細は、こういう画面でも確認することができます。</a:t>
            </a:r>
            <a:endParaRPr lang="en-US" altLang="ja-JP" dirty="0" smtClean="0">
              <a:latin typeface="Meiryo" pitchFamily="50" charset="-128"/>
              <a:ea typeface="Meiryo" pitchFamily="50" charset="-128"/>
            </a:endParaRPr>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95</a:t>
            </a:fld>
            <a:endParaRPr lang="ja-JP" altLang="en-US"/>
          </a:p>
        </p:txBody>
      </p:sp>
    </p:spTree>
    <p:extLst>
      <p:ext uri="{BB962C8B-B14F-4D97-AF65-F5344CB8AC3E}">
        <p14:creationId xmlns:p14="http://schemas.microsoft.com/office/powerpoint/2010/main" val="27510153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96</a:t>
            </a:fld>
            <a:endParaRPr lang="ja-JP" altLang="en-US"/>
          </a:p>
        </p:txBody>
      </p:sp>
    </p:spTree>
    <p:extLst>
      <p:ext uri="{BB962C8B-B14F-4D97-AF65-F5344CB8AC3E}">
        <p14:creationId xmlns:p14="http://schemas.microsoft.com/office/powerpoint/2010/main" val="37302360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defTabSz="954725">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BECC19-44BE-46B0-840D-24F818F6E932}" type="slidenum">
              <a:rPr lang="ja-JP" altLang="en-US" smtClean="0"/>
              <a:pPr>
                <a:defRPr/>
              </a:pPr>
              <a:t>97</a:t>
            </a:fld>
            <a:endParaRPr lang="ja-JP" altLang="en-US" dirty="0"/>
          </a:p>
        </p:txBody>
      </p:sp>
    </p:spTree>
    <p:extLst>
      <p:ext uri="{BB962C8B-B14F-4D97-AF65-F5344CB8AC3E}">
        <p14:creationId xmlns:p14="http://schemas.microsoft.com/office/powerpoint/2010/main" val="202175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383E4C-1EF4-4BFD-A596-151648BAC76A}"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スライド番号プレースホルダー 5"/>
          <p:cNvSpPr>
            <a:spLocks noGrp="1"/>
          </p:cNvSpPr>
          <p:nvPr>
            <p:ph type="sldNum" sz="quarter" idx="12"/>
          </p:nvPr>
        </p:nvSpPr>
        <p:spPr>
          <a:xfrm>
            <a:off x="8458200" y="4816079"/>
            <a:ext cx="685800" cy="273844"/>
          </a:xfrm>
        </p:spPr>
        <p:txBody>
          <a:bodyPr/>
          <a:lstStyle/>
          <a:p>
            <a:fld id="{14C33BDD-8B2E-47AE-80FE-180E430391E7}" type="slidenum">
              <a:rPr kumimoji="1" lang="ja-JP" altLang="en-US" smtClean="0"/>
              <a:pPr/>
              <a:t>‹#›</a:t>
            </a:fld>
            <a:endParaRPr kumimoji="1" lang="ja-JP" altLang="en-US"/>
          </a:p>
        </p:txBody>
      </p:sp>
    </p:spTree>
    <p:extLst>
      <p:ext uri="{BB962C8B-B14F-4D97-AF65-F5344CB8AC3E}">
        <p14:creationId xmlns:p14="http://schemas.microsoft.com/office/powerpoint/2010/main" val="354557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cxnSp>
        <p:nvCxnSpPr>
          <p:cNvPr id="3" name="直線コネクタ 2"/>
          <p:cNvCxnSpPr/>
          <p:nvPr userDrawn="1"/>
        </p:nvCxnSpPr>
        <p:spPr>
          <a:xfrm>
            <a:off x="428626" y="642938"/>
            <a:ext cx="8429625"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214282" y="1178709"/>
            <a:ext cx="7772400" cy="535785"/>
          </a:xfrm>
        </p:spPr>
        <p:txBody>
          <a:body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a:xfrm>
            <a:off x="3338514" y="4816079"/>
            <a:ext cx="5305425" cy="273844"/>
          </a:xfrm>
          <a:prstGeom prst="rect">
            <a:avLst/>
          </a:prstGeom>
        </p:spPr>
        <p:txBody>
          <a:bodyPr/>
          <a:lstStyle>
            <a:lvl1pPr>
              <a:defRPr/>
            </a:lvl1pPr>
          </a:lstStyle>
          <a:p>
            <a:pPr>
              <a:defRPr/>
            </a:pPr>
            <a:endParaRPr lang="ja-JP" altLang="en-US" dirty="0"/>
          </a:p>
        </p:txBody>
      </p:sp>
    </p:spTree>
    <p:extLst>
      <p:ext uri="{BB962C8B-B14F-4D97-AF65-F5344CB8AC3E}">
        <p14:creationId xmlns:p14="http://schemas.microsoft.com/office/powerpoint/2010/main" val="32026218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772"/>
            <a:ext cx="6858000" cy="17907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3028950" y="4767264"/>
            <a:ext cx="3086100" cy="273844"/>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C33BDD-8B2E-47AE-80FE-180E430391E7}" type="slidenum">
              <a:rPr kumimoji="1" lang="ja-JP" altLang="en-US" smtClean="0"/>
              <a:pPr/>
              <a:t>‹#›</a:t>
            </a:fld>
            <a:endParaRPr kumimoji="1" lang="ja-JP" altLang="en-US"/>
          </a:p>
        </p:txBody>
      </p:sp>
    </p:spTree>
    <p:extLst>
      <p:ext uri="{BB962C8B-B14F-4D97-AF65-F5344CB8AC3E}">
        <p14:creationId xmlns:p14="http://schemas.microsoft.com/office/powerpoint/2010/main" val="2221477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3" name="直線コネクタ 2"/>
          <p:cNvCxnSpPr/>
          <p:nvPr userDrawn="1"/>
        </p:nvCxnSpPr>
        <p:spPr>
          <a:xfrm>
            <a:off x="428626" y="642938"/>
            <a:ext cx="8429625"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214282" y="1178709"/>
            <a:ext cx="7772400" cy="535785"/>
          </a:xfrm>
        </p:spPr>
        <p:txBody>
          <a:body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4819" name="Picture 3" descr="C:\Users\hatori\Desktop\05_PowerPointTemplate\rogo.png"/>
          <p:cNvPicPr>
            <a:picLocks noChangeAspect="1" noChangeArrowheads="1"/>
          </p:cNvPicPr>
          <p:nvPr userDrawn="1"/>
        </p:nvPicPr>
        <p:blipFill>
          <a:blip r:embed="rId6" cstate="print"/>
          <a:srcRect/>
          <a:stretch>
            <a:fillRect/>
          </a:stretch>
        </p:blipFill>
        <p:spPr bwMode="auto">
          <a:xfrm>
            <a:off x="5796136" y="3939902"/>
            <a:ext cx="3221736" cy="1185672"/>
          </a:xfrm>
          <a:prstGeom prst="rect">
            <a:avLst/>
          </a:prstGeom>
          <a:noFill/>
        </p:spPr>
      </p:pic>
      <p:sp>
        <p:nvSpPr>
          <p:cNvPr id="2051" name="タイトル プレースホルダ 1"/>
          <p:cNvSpPr>
            <a:spLocks noGrp="1"/>
          </p:cNvSpPr>
          <p:nvPr>
            <p:ph type="title"/>
          </p:nvPr>
        </p:nvSpPr>
        <p:spPr bwMode="auto">
          <a:xfrm>
            <a:off x="200025" y="259557"/>
            <a:ext cx="8229600" cy="3833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smtClean="0"/>
              <a:t>マスタ タイトルの書式設定</a:t>
            </a:r>
          </a:p>
        </p:txBody>
      </p:sp>
      <p:sp>
        <p:nvSpPr>
          <p:cNvPr id="2052" name="テキスト プレースホルダ 2"/>
          <p:cNvSpPr>
            <a:spLocks noGrp="1"/>
          </p:cNvSpPr>
          <p:nvPr>
            <p:ph type="body" idx="1"/>
          </p:nvPr>
        </p:nvSpPr>
        <p:spPr bwMode="auto">
          <a:xfrm>
            <a:off x="214313" y="750094"/>
            <a:ext cx="8572500" cy="3643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2" name="図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0438" y="4761793"/>
            <a:ext cx="1113210" cy="153454"/>
          </a:xfrm>
          <a:prstGeom prst="rect">
            <a:avLst/>
          </a:prstGeom>
        </p:spPr>
      </p:pic>
      <p:sp>
        <p:nvSpPr>
          <p:cNvPr id="4" name="日付プレースホルダ 3"/>
          <p:cNvSpPr>
            <a:spLocks noGrp="1"/>
          </p:cNvSpPr>
          <p:nvPr>
            <p:ph type="dt" sz="half" idx="2"/>
          </p:nvPr>
        </p:nvSpPr>
        <p:spPr>
          <a:xfrm>
            <a:off x="457200" y="4767263"/>
            <a:ext cx="59150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8458200" y="4816079"/>
            <a:ext cx="6858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eiryo" pitchFamily="50" charset="-128"/>
                <a:ea typeface="Meiryo" pitchFamily="50" charset="-128"/>
              </a:defRPr>
            </a:lvl1pPr>
          </a:lstStyle>
          <a:p>
            <a:pPr>
              <a:defRPr/>
            </a:pPr>
            <a:fld id="{5296508F-FC19-4296-AAC6-6326EFA17109}" type="slidenum">
              <a:rPr lang="ja-JP" altLang="en-US" smtClean="0"/>
              <a:pPr>
                <a:defRPr/>
              </a:pPr>
              <a:t>‹#›</a:t>
            </a:fld>
            <a:endParaRPr lang="ja-JP" altLang="en-US" dirty="0"/>
          </a:p>
        </p:txBody>
      </p:sp>
      <p:cxnSp>
        <p:nvCxnSpPr>
          <p:cNvPr id="8" name="直線コネクタ 7"/>
          <p:cNvCxnSpPr/>
          <p:nvPr userDrawn="1"/>
        </p:nvCxnSpPr>
        <p:spPr>
          <a:xfrm>
            <a:off x="214313" y="642938"/>
            <a:ext cx="857250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userDrawn="1"/>
        </p:nvSpPr>
        <p:spPr>
          <a:xfrm>
            <a:off x="7215189" y="160735"/>
            <a:ext cx="1571625" cy="22383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1600" dirty="0">
                <a:latin typeface="Meiryo" pitchFamily="50" charset="-128"/>
                <a:ea typeface="Meiryo" pitchFamily="50" charset="-128"/>
              </a:rPr>
              <a:t>Confidential</a:t>
            </a:r>
            <a:endParaRPr lang="ja-JP" altLang="en-US" sz="1600" dirty="0">
              <a:latin typeface="Meiryo" pitchFamily="50" charset="-128"/>
              <a:ea typeface="Meiryo" pitchFamily="50" charset="-128"/>
            </a:endParaRPr>
          </a:p>
        </p:txBody>
      </p:sp>
      <p:sp>
        <p:nvSpPr>
          <p:cNvPr id="10" name="テキスト ボックス 9"/>
          <p:cNvSpPr txBox="1"/>
          <p:nvPr userDrawn="1"/>
        </p:nvSpPr>
        <p:spPr>
          <a:xfrm>
            <a:off x="6084168" y="48538"/>
            <a:ext cx="2952328" cy="369332"/>
          </a:xfrm>
          <a:prstGeom prst="rect">
            <a:avLst/>
          </a:prstGeom>
          <a:solidFill>
            <a:schemeClr val="bg1"/>
          </a:solidFill>
        </p:spPr>
        <p:txBody>
          <a:bodyPr wrap="square" rtlCol="0">
            <a:spAutoFit/>
          </a:bodyPr>
          <a:lstStyle/>
          <a:p>
            <a:endParaRPr kumimoji="1" lang="ja-JP" altLang="en-US" dirty="0"/>
          </a:p>
        </p:txBody>
      </p:sp>
    </p:spTree>
  </p:cSld>
  <p:clrMap bg1="lt1" tx1="dk1" bg2="lt2" tx2="dk2" accent1="accent1" accent2="accent2" accent3="accent3" accent4="accent4" accent5="accent5" accent6="accent6" hlink="hlink" folHlink="folHlink"/>
  <p:sldLayoutIdLst>
    <p:sldLayoutId id="2147483878" r:id="rId1"/>
    <p:sldLayoutId id="2147483880" r:id="rId2"/>
    <p:sldLayoutId id="2147483881" r:id="rId3"/>
    <p:sldLayoutId id="2147483882" r:id="rId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ct val="0"/>
        </a:spcBef>
        <a:spcAft>
          <a:spcPct val="0"/>
        </a:spcAft>
        <a:defRPr kumimoji="1" sz="2800">
          <a:solidFill>
            <a:schemeClr val="tx1"/>
          </a:solidFill>
          <a:latin typeface="Meiryo" pitchFamily="50" charset="-128"/>
          <a:ea typeface="Meiryo" pitchFamily="50" charset="-128"/>
        </a:defRPr>
      </a:lvl6pPr>
      <a:lvl7pPr marL="914400" algn="l" rtl="0" fontAlgn="base">
        <a:spcBef>
          <a:spcPct val="0"/>
        </a:spcBef>
        <a:spcAft>
          <a:spcPct val="0"/>
        </a:spcAft>
        <a:defRPr kumimoji="1" sz="2800">
          <a:solidFill>
            <a:schemeClr val="tx1"/>
          </a:solidFill>
          <a:latin typeface="Meiryo" pitchFamily="50" charset="-128"/>
          <a:ea typeface="Meiryo" pitchFamily="50" charset="-128"/>
        </a:defRPr>
      </a:lvl7pPr>
      <a:lvl8pPr marL="1371600" algn="l" rtl="0" fontAlgn="base">
        <a:spcBef>
          <a:spcPct val="0"/>
        </a:spcBef>
        <a:spcAft>
          <a:spcPct val="0"/>
        </a:spcAft>
        <a:defRPr kumimoji="1" sz="2800">
          <a:solidFill>
            <a:schemeClr val="tx1"/>
          </a:solidFill>
          <a:latin typeface="Meiryo" pitchFamily="50" charset="-128"/>
          <a:ea typeface="Meiryo" pitchFamily="50" charset="-128"/>
        </a:defRPr>
      </a:lvl8pPr>
      <a:lvl9pPr marL="1828800" algn="l" rtl="0" fontAlgn="base">
        <a:spcBef>
          <a:spcPct val="0"/>
        </a:spcBef>
        <a:spcAft>
          <a:spcPct val="0"/>
        </a:spcAft>
        <a:defRPr kumimoji="1" sz="2800">
          <a:solidFill>
            <a:schemeClr val="tx1"/>
          </a:solidFill>
          <a:latin typeface="Meiryo" pitchFamily="50" charset="-128"/>
          <a:ea typeface="Meiryo" pitchFamily="50" charset="-128"/>
        </a:defRPr>
      </a:lvl9pPr>
    </p:titleStyle>
    <p:bodyStyle>
      <a:lvl1pPr marL="342900" indent="-342900" algn="l" rtl="0" eaLnBrk="0" fontAlgn="base" hangingPunct="0">
        <a:spcBef>
          <a:spcPct val="20000"/>
        </a:spcBef>
        <a:spcAft>
          <a:spcPct val="0"/>
        </a:spcAft>
        <a:buFont typeface="Arial" charset="0"/>
        <a:buChar char="•"/>
        <a:defRPr kumimoji="1" sz="2400" kern="1200">
          <a:solidFill>
            <a:schemeClr val="tx1"/>
          </a:solidFill>
          <a:latin typeface="Meiryo" pitchFamily="50" charset="-128"/>
          <a:ea typeface="Meiryo" pitchFamily="50" charset="-128"/>
          <a:cs typeface="Meiryo" pitchFamily="50" charset="-128"/>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Meiryo" pitchFamily="50" charset="-128"/>
          <a:ea typeface="Meiryo" pitchFamily="50" charset="-128"/>
          <a:cs typeface="Meiryo" pitchFamily="50" charset="-128"/>
        </a:defRPr>
      </a:lvl2pPr>
      <a:lvl3pPr marL="1143000" indent="-228600" algn="l" rtl="0" eaLnBrk="0" fontAlgn="base" hangingPunct="0">
        <a:spcBef>
          <a:spcPct val="20000"/>
        </a:spcBef>
        <a:spcAft>
          <a:spcPct val="0"/>
        </a:spcAft>
        <a:buFont typeface="Arial" charset="0"/>
        <a:buChar char="•"/>
        <a:defRPr kumimoji="1" kern="1200">
          <a:solidFill>
            <a:schemeClr val="tx1"/>
          </a:solidFill>
          <a:latin typeface="Meiryo" pitchFamily="50" charset="-128"/>
          <a:ea typeface="Meiryo" pitchFamily="50" charset="-128"/>
          <a:cs typeface="Meiryo" pitchFamily="50" charset="-128"/>
        </a:defRPr>
      </a:lvl3pPr>
      <a:lvl4pPr marL="1600200" indent="-228600" algn="l" rtl="0" eaLnBrk="0" fontAlgn="base" hangingPunct="0">
        <a:spcBef>
          <a:spcPct val="2000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3" cstate="print"/>
          <a:srcRect/>
          <a:stretch>
            <a:fillRect/>
          </a:stretch>
        </p:blipFill>
        <p:spPr bwMode="auto">
          <a:xfrm>
            <a:off x="1" y="4375368"/>
            <a:ext cx="9138285" cy="788670"/>
          </a:xfrm>
          <a:prstGeom prst="rect">
            <a:avLst/>
          </a:prstGeom>
          <a:noFill/>
          <a:ln w="9525">
            <a:noFill/>
            <a:miter lim="800000"/>
            <a:headEnd/>
            <a:tailEnd/>
          </a:ln>
        </p:spPr>
      </p:pic>
      <p:sp>
        <p:nvSpPr>
          <p:cNvPr id="2051" name="タイトル プレースホルダ 1"/>
          <p:cNvSpPr>
            <a:spLocks noGrp="1"/>
          </p:cNvSpPr>
          <p:nvPr>
            <p:ph type="title"/>
          </p:nvPr>
        </p:nvSpPr>
        <p:spPr bwMode="auto">
          <a:xfrm>
            <a:off x="200025" y="259557"/>
            <a:ext cx="8229600" cy="383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2052" name="テキスト プレースホルダ 2"/>
          <p:cNvSpPr>
            <a:spLocks noGrp="1"/>
          </p:cNvSpPr>
          <p:nvPr>
            <p:ph type="body" idx="1"/>
          </p:nvPr>
        </p:nvSpPr>
        <p:spPr bwMode="auto">
          <a:xfrm>
            <a:off x="214313" y="750094"/>
            <a:ext cx="8572500" cy="3643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38514" y="4816079"/>
            <a:ext cx="5305425" cy="273844"/>
          </a:xfrm>
          <a:prstGeom prst="rect">
            <a:avLst/>
          </a:prstGeom>
        </p:spPr>
        <p:txBody>
          <a:bodyPr vert="horz" lIns="91440" tIns="45720" rIns="91440" bIns="45720" rtlCol="0" anchor="ctr"/>
          <a:lstStyle>
            <a:lvl1pPr algn="r" fontAlgn="auto">
              <a:spcBef>
                <a:spcPts val="0"/>
              </a:spcBef>
              <a:spcAft>
                <a:spcPts val="0"/>
              </a:spcAft>
              <a:defRPr sz="900">
                <a:solidFill>
                  <a:schemeClr val="bg1"/>
                </a:solidFill>
                <a:latin typeface="Meiryo" pitchFamily="50" charset="-128"/>
                <a:ea typeface="Meiryo" pitchFamily="50" charset="-128"/>
              </a:defRPr>
            </a:lvl1pPr>
          </a:lstStyle>
          <a:p>
            <a:pPr>
              <a:defRPr/>
            </a:pPr>
            <a:endParaRPr lang="ja-JP" altLang="en-US" dirty="0"/>
          </a:p>
        </p:txBody>
      </p:sp>
      <p:cxnSp>
        <p:nvCxnSpPr>
          <p:cNvPr id="8" name="直線コネクタ 7"/>
          <p:cNvCxnSpPr/>
          <p:nvPr userDrawn="1"/>
        </p:nvCxnSpPr>
        <p:spPr>
          <a:xfrm>
            <a:off x="214313" y="642938"/>
            <a:ext cx="8572500"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userDrawn="1"/>
        </p:nvSpPr>
        <p:spPr>
          <a:xfrm>
            <a:off x="7215189" y="160735"/>
            <a:ext cx="1571625" cy="22383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1600" dirty="0">
                <a:latin typeface="Meiryo" pitchFamily="50" charset="-128"/>
                <a:ea typeface="Meiryo" pitchFamily="50" charset="-128"/>
              </a:rPr>
              <a:t>Confidential</a:t>
            </a:r>
            <a:endParaRPr lang="ja-JP" altLang="en-US" sz="1600" dirty="0">
              <a:latin typeface="Meiryo" pitchFamily="50" charset="-128"/>
              <a:ea typeface="Meiryo" pitchFamily="50" charset="-128"/>
            </a:endParaRPr>
          </a:p>
        </p:txBody>
      </p:sp>
      <p:sp>
        <p:nvSpPr>
          <p:cNvPr id="10" name="テキスト ボックス 9"/>
          <p:cNvSpPr txBox="1"/>
          <p:nvPr userDrawn="1"/>
        </p:nvSpPr>
        <p:spPr>
          <a:xfrm>
            <a:off x="6084168" y="48538"/>
            <a:ext cx="2952328" cy="369332"/>
          </a:xfrm>
          <a:prstGeom prst="rect">
            <a:avLst/>
          </a:prstGeom>
          <a:solidFill>
            <a:schemeClr val="bg1"/>
          </a:solidFill>
        </p:spPr>
        <p:txBody>
          <a:bodyPr wrap="square" rtlCol="0">
            <a:spAutoFit/>
          </a:bodyPr>
          <a:lstStyle/>
          <a:p>
            <a:endParaRPr kumimoji="1" lang="ja-JP" altLang="en-US" dirty="0"/>
          </a:p>
        </p:txBody>
      </p:sp>
    </p:spTree>
  </p:cSld>
  <p:clrMap bg1="lt1" tx1="dk1" bg2="lt2" tx2="dk2" accent1="accent1" accent2="accent2" accent3="accent3" accent4="accent4" accent5="accent5" accent6="accent6" hlink="hlink" folHlink="folHlink"/>
  <p:sldLayoutIdLst>
    <p:sldLayoutId id="2147483876" r:id="rId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ct val="0"/>
        </a:spcBef>
        <a:spcAft>
          <a:spcPct val="0"/>
        </a:spcAft>
        <a:defRPr kumimoji="1" sz="2800">
          <a:solidFill>
            <a:schemeClr val="tx1"/>
          </a:solidFill>
          <a:latin typeface="Meiryo" pitchFamily="50" charset="-128"/>
          <a:ea typeface="Meiryo" pitchFamily="50" charset="-128"/>
        </a:defRPr>
      </a:lvl6pPr>
      <a:lvl7pPr marL="914400" algn="l" rtl="0" fontAlgn="base">
        <a:spcBef>
          <a:spcPct val="0"/>
        </a:spcBef>
        <a:spcAft>
          <a:spcPct val="0"/>
        </a:spcAft>
        <a:defRPr kumimoji="1" sz="2800">
          <a:solidFill>
            <a:schemeClr val="tx1"/>
          </a:solidFill>
          <a:latin typeface="Meiryo" pitchFamily="50" charset="-128"/>
          <a:ea typeface="Meiryo" pitchFamily="50" charset="-128"/>
        </a:defRPr>
      </a:lvl7pPr>
      <a:lvl8pPr marL="1371600" algn="l" rtl="0" fontAlgn="base">
        <a:spcBef>
          <a:spcPct val="0"/>
        </a:spcBef>
        <a:spcAft>
          <a:spcPct val="0"/>
        </a:spcAft>
        <a:defRPr kumimoji="1" sz="2800">
          <a:solidFill>
            <a:schemeClr val="tx1"/>
          </a:solidFill>
          <a:latin typeface="Meiryo" pitchFamily="50" charset="-128"/>
          <a:ea typeface="Meiryo" pitchFamily="50" charset="-128"/>
        </a:defRPr>
      </a:lvl8pPr>
      <a:lvl9pPr marL="1828800" algn="l" rtl="0" fontAlgn="base">
        <a:spcBef>
          <a:spcPct val="0"/>
        </a:spcBef>
        <a:spcAft>
          <a:spcPct val="0"/>
        </a:spcAft>
        <a:defRPr kumimoji="1" sz="2800">
          <a:solidFill>
            <a:schemeClr val="tx1"/>
          </a:solidFill>
          <a:latin typeface="Meiryo" pitchFamily="50" charset="-128"/>
          <a:ea typeface="Meiryo" pitchFamily="50" charset="-128"/>
        </a:defRPr>
      </a:lvl9pPr>
    </p:titleStyle>
    <p:bodyStyle>
      <a:lvl1pPr marL="342900" indent="-342900" algn="l" rtl="0" eaLnBrk="0" fontAlgn="base" hangingPunct="0">
        <a:spcBef>
          <a:spcPct val="20000"/>
        </a:spcBef>
        <a:spcAft>
          <a:spcPct val="0"/>
        </a:spcAft>
        <a:buFont typeface="Arial" charset="0"/>
        <a:buChar char="•"/>
        <a:defRPr kumimoji="1" sz="2400" kern="1200">
          <a:solidFill>
            <a:schemeClr val="tx1"/>
          </a:solidFill>
          <a:latin typeface="Meiryo" pitchFamily="50" charset="-128"/>
          <a:ea typeface="Meiryo" pitchFamily="50" charset="-128"/>
          <a:cs typeface="Meiryo" pitchFamily="50" charset="-128"/>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Meiryo" pitchFamily="50" charset="-128"/>
          <a:ea typeface="Meiryo" pitchFamily="50" charset="-128"/>
          <a:cs typeface="Meiryo" pitchFamily="50" charset="-128"/>
        </a:defRPr>
      </a:lvl2pPr>
      <a:lvl3pPr marL="1143000" indent="-228600" algn="l" rtl="0" eaLnBrk="0" fontAlgn="base" hangingPunct="0">
        <a:spcBef>
          <a:spcPct val="20000"/>
        </a:spcBef>
        <a:spcAft>
          <a:spcPct val="0"/>
        </a:spcAft>
        <a:buFont typeface="Arial" charset="0"/>
        <a:buChar char="•"/>
        <a:defRPr kumimoji="1" kern="1200">
          <a:solidFill>
            <a:schemeClr val="tx1"/>
          </a:solidFill>
          <a:latin typeface="Meiryo" pitchFamily="50" charset="-128"/>
          <a:ea typeface="Meiryo" pitchFamily="50" charset="-128"/>
          <a:cs typeface="Meiryo" pitchFamily="50" charset="-128"/>
        </a:defRPr>
      </a:lvl3pPr>
      <a:lvl4pPr marL="1600200" indent="-228600" algn="l" rtl="0" eaLnBrk="0" fontAlgn="base" hangingPunct="0">
        <a:spcBef>
          <a:spcPct val="2000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4pPr>
      <a:lvl5pPr marL="2057400" indent="-228600" algn="l" rtl="0" eaLnBrk="0" fontAlgn="base" hangingPunct="0">
        <a:spcBef>
          <a:spcPct val="2000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edec.cesa.or.jp/2014/session/ENG/6589.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webtech.co.jp/blog/game-develop/7179/" TargetMode="External"/><Relationship Id="rId5" Type="http://schemas.openxmlformats.org/officeDocument/2006/relationships/hyperlink" Target="http://www.webtech.co.jp/blog/" TargetMode="External"/><Relationship Id="rId4" Type="http://schemas.openxmlformats.org/officeDocument/2006/relationships/hyperlink" Target="http://cedil.cesa.or.j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apan.unity3d.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cocos2d-x.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gamua.com/starl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apple.com/library/ios/documentation/GraphicsAnimation/Conceptual/SpriteKit_PG/Introduction/Introductio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ronalab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madewithmarmalad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ebtech.co.jp/blo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webtech.co.jp/blog/game-develop/717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amebusiness.jp/article.php?id=935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image" Target="../media/image5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5.png"/><Relationship Id="rId21" Type="http://schemas.openxmlformats.org/officeDocument/2006/relationships/image" Target="../media/image84.png"/><Relationship Id="rId34" Type="http://schemas.openxmlformats.org/officeDocument/2006/relationships/image" Target="../media/image97.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png"/><Relationship Id="rId2" Type="http://schemas.openxmlformats.org/officeDocument/2006/relationships/notesSlide" Target="../notesSlides/notesSlide73.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 Id="rId35" Type="http://schemas.openxmlformats.org/officeDocument/2006/relationships/image" Target="../media/image98.png"/><Relationship Id="rId8"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4.png"/><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7.xml.rels><?xml version="1.0" encoding="UTF-8" standalone="yes"?>
<Relationships xmlns="http://schemas.openxmlformats.org/package/2006/relationships"><Relationship Id="rId3" Type="http://schemas.openxmlformats.org/officeDocument/2006/relationships/hyperlink" Target="http://cedil.cesa.or.jp/session/detail/1024"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tats.unity3d.com/mobile/"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developer.apple.com/support/appstore/"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developer.android.com/intl/ja/about/dashboards/index.html"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ja.wikipedia.org/wiki/Android&#31471;&#26411;&#19968;&#35239;"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519522"/>
            <a:ext cx="8715670" cy="243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94" name="タイトル 5"/>
          <p:cNvSpPr>
            <a:spLocks noGrp="1"/>
          </p:cNvSpPr>
          <p:nvPr>
            <p:ph type="ctrTitle"/>
          </p:nvPr>
        </p:nvSpPr>
        <p:spPr>
          <a:xfrm>
            <a:off x="544016" y="195486"/>
            <a:ext cx="7772400" cy="2088232"/>
          </a:xfrm>
        </p:spPr>
        <p:txBody>
          <a:bodyPr/>
          <a:lstStyle/>
          <a:p>
            <a:r>
              <a:rPr lang="ja-JP" altLang="en-US" dirty="0" smtClean="0">
                <a:latin typeface="メイリオ" pitchFamily="50" charset="-128"/>
                <a:ea typeface="メイリオ" pitchFamily="50" charset="-128"/>
                <a:cs typeface="メイリオ" pitchFamily="50" charset="-128"/>
              </a:rPr>
              <a:t>工程の手戻りを最小限に</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en-US" altLang="ja-JP" sz="3600" dirty="0" smtClean="0">
                <a:latin typeface="メイリオ" pitchFamily="50" charset="-128"/>
                <a:ea typeface="メイリオ" pitchFamily="50" charset="-128"/>
                <a:cs typeface="メイリオ" pitchFamily="50" charset="-128"/>
              </a:rPr>
              <a:t>2D</a:t>
            </a:r>
            <a:r>
              <a:rPr lang="ja-JP" altLang="en-US" sz="3600" dirty="0">
                <a:latin typeface="メイリオ" pitchFamily="50" charset="-128"/>
                <a:ea typeface="メイリオ" pitchFamily="50" charset="-128"/>
                <a:cs typeface="メイリオ" pitchFamily="50" charset="-128"/>
              </a:rPr>
              <a:t>エンジン活用に</a:t>
            </a:r>
            <a:r>
              <a:rPr lang="ja-JP" altLang="en-US" sz="3600" dirty="0" smtClean="0">
                <a:latin typeface="メイリオ" pitchFamily="50" charset="-128"/>
                <a:ea typeface="メイリオ" pitchFamily="50" charset="-128"/>
                <a:cs typeface="メイリオ" pitchFamily="50" charset="-128"/>
              </a:rPr>
              <a:t>おける傾向</a:t>
            </a:r>
            <a:r>
              <a:rPr lang="ja-JP" altLang="en-US" sz="3600" dirty="0">
                <a:latin typeface="メイリオ" pitchFamily="50" charset="-128"/>
                <a:ea typeface="メイリオ" pitchFamily="50" charset="-128"/>
                <a:cs typeface="メイリオ" pitchFamily="50" charset="-128"/>
              </a:rPr>
              <a:t>と</a:t>
            </a:r>
            <a:r>
              <a:rPr lang="ja-JP" altLang="en-US" sz="3600" dirty="0" smtClean="0">
                <a:latin typeface="メイリオ" pitchFamily="50" charset="-128"/>
                <a:ea typeface="メイリオ" pitchFamily="50" charset="-128"/>
                <a:cs typeface="メイリオ" pitchFamily="50" charset="-128"/>
              </a:rPr>
              <a:t>対策</a:t>
            </a:r>
            <a:br>
              <a:rPr lang="ja-JP" altLang="en-US" sz="3600" dirty="0" smtClean="0">
                <a:latin typeface="メイリオ" pitchFamily="50" charset="-128"/>
                <a:ea typeface="メイリオ" pitchFamily="50" charset="-128"/>
                <a:cs typeface="メイリオ" pitchFamily="50" charset="-128"/>
              </a:rPr>
            </a:br>
            <a:r>
              <a:rPr lang="en-US" altLang="ja" sz="2000" dirty="0">
                <a:latin typeface="Meiryo"/>
                <a:ea typeface="Meiryo"/>
                <a:cs typeface="Meiryo"/>
                <a:sym typeface="Meiryo"/>
              </a:rPr>
              <a:t/>
            </a:r>
            <a:br>
              <a:rPr lang="en-US" altLang="ja" sz="2000" dirty="0">
                <a:latin typeface="Meiryo"/>
                <a:ea typeface="Meiryo"/>
                <a:cs typeface="Meiryo"/>
                <a:sym typeface="Meiryo"/>
              </a:rPr>
            </a:br>
            <a:r>
              <a:rPr lang="ja-JP" altLang="en-US" sz="2000" dirty="0" smtClean="0">
                <a:latin typeface="Meiryo"/>
                <a:ea typeface="Meiryo"/>
                <a:cs typeface="Meiryo"/>
                <a:sym typeface="Meiryo"/>
              </a:rPr>
              <a:t>　　　　　　　　　　　</a:t>
            </a:r>
            <a:r>
              <a:rPr lang="ja" altLang="ja-JP" sz="2000" dirty="0" smtClean="0">
                <a:latin typeface="Meiryo"/>
                <a:ea typeface="Meiryo"/>
                <a:cs typeface="Meiryo"/>
                <a:sym typeface="Meiryo"/>
              </a:rPr>
              <a:t>小高</a:t>
            </a:r>
            <a:r>
              <a:rPr lang="ja-JP" altLang="en-US" sz="2000" dirty="0" smtClean="0">
                <a:latin typeface="Meiryo"/>
                <a:ea typeface="Meiryo"/>
                <a:cs typeface="Meiryo"/>
                <a:sym typeface="Meiryo"/>
              </a:rPr>
              <a:t> </a:t>
            </a:r>
            <a:r>
              <a:rPr lang="ja" altLang="ja-JP" sz="2000" dirty="0" smtClean="0">
                <a:latin typeface="Meiryo"/>
                <a:ea typeface="Meiryo"/>
                <a:cs typeface="Meiryo"/>
                <a:sym typeface="Meiryo"/>
              </a:rPr>
              <a:t>輝真</a:t>
            </a:r>
            <a:r>
              <a:rPr lang="en-US" altLang="ja" sz="2000" dirty="0" smtClean="0">
                <a:latin typeface="Meiryo"/>
                <a:ea typeface="Meiryo"/>
                <a:cs typeface="Meiryo"/>
                <a:sym typeface="Meiryo"/>
              </a:rPr>
              <a:t>(</a:t>
            </a:r>
            <a:r>
              <a:rPr lang="ja-JP" altLang="en-US" sz="2000" dirty="0" smtClean="0">
                <a:latin typeface="Meiryo"/>
                <a:ea typeface="Meiryo"/>
                <a:cs typeface="Meiryo"/>
                <a:sym typeface="Meiryo"/>
              </a:rPr>
              <a:t>株式会社ウェブテクノロジ</a:t>
            </a:r>
            <a:r>
              <a:rPr lang="en-US" altLang="ja-JP" sz="2000" dirty="0" smtClean="0">
                <a:latin typeface="Meiryo"/>
                <a:ea typeface="Meiryo"/>
                <a:cs typeface="Meiryo"/>
                <a:sym typeface="Meiryo"/>
              </a:rPr>
              <a:t>)</a:t>
            </a:r>
            <a:r>
              <a:rPr lang="ja-JP" altLang="en-US" sz="2000" dirty="0" smtClean="0">
                <a:latin typeface="Meiryo"/>
                <a:ea typeface="Meiryo"/>
                <a:cs typeface="Meiryo"/>
                <a:sym typeface="Meiryo"/>
              </a:rPr>
              <a:t/>
            </a:r>
            <a:br>
              <a:rPr lang="ja-JP" altLang="en-US" sz="2000" dirty="0" smtClean="0">
                <a:latin typeface="Meiryo"/>
                <a:ea typeface="Meiryo"/>
                <a:cs typeface="Meiryo"/>
                <a:sym typeface="Meiryo"/>
              </a:rPr>
            </a:br>
            <a:r>
              <a:rPr lang="ja-JP" altLang="en-US" sz="2000" dirty="0" smtClean="0">
                <a:latin typeface="Meiryo"/>
                <a:ea typeface="Meiryo"/>
                <a:cs typeface="Meiryo"/>
                <a:sym typeface="Meiryo"/>
              </a:rPr>
              <a:t>　　　　　　　　　　　</a:t>
            </a:r>
            <a:r>
              <a:rPr lang="ja" altLang="ja-JP" sz="2000" dirty="0" smtClean="0">
                <a:latin typeface="Meiryo"/>
                <a:ea typeface="Meiryo"/>
                <a:cs typeface="Meiryo"/>
                <a:sym typeface="Meiryo"/>
              </a:rPr>
              <a:t>東田 弘樹</a:t>
            </a:r>
            <a:r>
              <a:rPr lang="en-US" altLang="ja" sz="2000" dirty="0" smtClean="0">
                <a:latin typeface="Meiryo"/>
                <a:ea typeface="Meiryo"/>
                <a:cs typeface="Meiryo"/>
                <a:sym typeface="Meiryo"/>
              </a:rPr>
              <a:t>(</a:t>
            </a:r>
            <a:r>
              <a:rPr lang="ja" altLang="ja-JP" sz="2000" dirty="0">
                <a:latin typeface="Meiryo"/>
                <a:ea typeface="Meiryo"/>
                <a:cs typeface="Meiryo"/>
                <a:sym typeface="Meiryo"/>
              </a:rPr>
              <a:t>フリーランス・</a:t>
            </a:r>
            <a:r>
              <a:rPr lang="ja" altLang="ja-JP" sz="2000" dirty="0" smtClean="0">
                <a:latin typeface="Meiryo"/>
                <a:ea typeface="Meiryo"/>
                <a:cs typeface="Meiryo"/>
                <a:sym typeface="Meiryo"/>
              </a:rPr>
              <a:t>プログラマ</a:t>
            </a:r>
            <a:r>
              <a:rPr lang="en-US" altLang="ja" sz="2000" dirty="0" smtClean="0">
                <a:latin typeface="Meiryo"/>
                <a:ea typeface="Meiryo"/>
                <a:cs typeface="Meiryo"/>
                <a:sym typeface="Meiryo"/>
              </a:rPr>
              <a:t>)</a:t>
            </a:r>
            <a:endParaRPr lang="ja-JP" altLang="en-US" i="1" dirty="0" smtClean="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197" name="Rectangle 2"/>
          <p:cNvSpPr txBox="1">
            <a:spLocks noChangeArrowheads="1"/>
          </p:cNvSpPr>
          <p:nvPr/>
        </p:nvSpPr>
        <p:spPr bwMode="auto">
          <a:xfrm>
            <a:off x="6248401" y="4029912"/>
            <a:ext cx="2252663" cy="423026"/>
          </a:xfrm>
          <a:prstGeom prst="rect">
            <a:avLst/>
          </a:prstGeom>
          <a:noFill/>
          <a:ln w="9525">
            <a:noFill/>
            <a:miter lim="800000"/>
            <a:headEnd/>
            <a:tailEnd/>
          </a:ln>
        </p:spPr>
        <p:txBody>
          <a:bodyPr/>
          <a:lstStyle/>
          <a:p>
            <a:pPr marL="342900" indent="-342900" algn="r">
              <a:spcBef>
                <a:spcPct val="20000"/>
              </a:spcBef>
            </a:pPr>
            <a:endParaRPr lang="ja-JP" altLang="en-US" sz="1100" dirty="0">
              <a:latin typeface="Meiryo" pitchFamily="50" charset="-128"/>
              <a:ea typeface="Meiryo" pitchFamily="50" charset="-128"/>
            </a:endParaRPr>
          </a:p>
        </p:txBody>
      </p:sp>
      <p:sp>
        <p:nvSpPr>
          <p:cNvPr id="9" name="Rectangle 2"/>
          <p:cNvSpPr txBox="1">
            <a:spLocks noChangeArrowheads="1"/>
          </p:cNvSpPr>
          <p:nvPr/>
        </p:nvSpPr>
        <p:spPr bwMode="auto">
          <a:xfrm>
            <a:off x="6228185" y="3543858"/>
            <a:ext cx="2252663" cy="214313"/>
          </a:xfrm>
          <a:prstGeom prst="rect">
            <a:avLst/>
          </a:prstGeom>
          <a:noFill/>
          <a:ln w="9525">
            <a:noFill/>
            <a:miter lim="800000"/>
            <a:headEnd/>
            <a:tailEnd/>
          </a:ln>
        </p:spPr>
        <p:txBody>
          <a:bodyPr/>
          <a:lstStyle/>
          <a:p>
            <a:pPr marL="342900" indent="-342900" algn="r">
              <a:spcBef>
                <a:spcPct val="20000"/>
              </a:spcBef>
            </a:pPr>
            <a:endParaRPr lang="ja-JP" altLang="en-US" sz="1100" dirty="0">
              <a:latin typeface="Meiryo" pitchFamily="50" charset="-128"/>
              <a:ea typeface="Meiryo" pitchFamily="50" charset="-128"/>
            </a:endParaRPr>
          </a:p>
        </p:txBody>
      </p:sp>
      <p:sp>
        <p:nvSpPr>
          <p:cNvPr id="6" name="角丸四角形 5"/>
          <p:cNvSpPr/>
          <p:nvPr/>
        </p:nvSpPr>
        <p:spPr>
          <a:xfrm>
            <a:off x="246099" y="2499742"/>
            <a:ext cx="8678167" cy="17867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CEDEC 2014</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で行った講演のスライドです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hlinkClick r:id="rId3"/>
              </a:rPr>
              <a:t>cedec.cesa.or.jp/2014/session/ENG/6589.html</a:t>
            </a:r>
            <a:endParaRPr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このファイル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dirty="0">
                <a:latin typeface="メイリオ" panose="020B0604030504040204" pitchFamily="50" charset="-128"/>
                <a:ea typeface="メイリオ" panose="020B0604030504040204" pitchFamily="50" charset="-128"/>
                <a:cs typeface="メイリオ" panose="020B0604030504040204" pitchFamily="50" charset="-128"/>
                <a:hlinkClick r:id="rId4"/>
              </a:rPr>
              <a:t>://cedil.cesa.or.jp</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hlinkClick r:id="rId4"/>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および</a:t>
            </a:r>
            <a:endPar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hlinkClick r:id="rId5"/>
            </a:endParaRPr>
          </a:p>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hlinkClick r:id="rId6"/>
              </a:rPr>
              <a:t>http://www.webtech.co.jp/blog/game-develop/7179/</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で公開しています。</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915816" y="4515966"/>
            <a:ext cx="2016224"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Ver. </a:t>
            </a:r>
            <a:r>
              <a:rPr kumimoji="1" lang="en-US" altLang="ja-JP" smtClean="0">
                <a:latin typeface="メイリオ" panose="020B0604030504040204" pitchFamily="50" charset="-128"/>
                <a:ea typeface="メイリオ" panose="020B0604030504040204" pitchFamily="50" charset="-128"/>
                <a:cs typeface="メイリオ" panose="020B0604030504040204" pitchFamily="50" charset="-128"/>
              </a:rPr>
              <a:t>2014/9/19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7297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38959"/>
            <a:ext cx="8229600" cy="615523"/>
          </a:xfrm>
          <a:prstGeom prst="rect">
            <a:avLst/>
          </a:prstGeom>
        </p:spPr>
        <p:txBody>
          <a:bodyPr lIns="91425" tIns="91425" rIns="91425" bIns="91425" anchor="b" anchorCtr="0">
            <a:spAutoFit/>
          </a:bodyPr>
          <a:lstStyle/>
          <a:p>
            <a:pPr>
              <a:spcBef>
                <a:spcPts val="0"/>
              </a:spcBef>
              <a:buNone/>
            </a:pPr>
            <a:r>
              <a:rPr lang="ja" b="0" dirty="0">
                <a:latin typeface="Meiryo"/>
                <a:ea typeface="Meiryo"/>
                <a:cs typeface="Meiryo"/>
                <a:sym typeface="Meiryo"/>
              </a:rPr>
              <a:t>2D</a:t>
            </a:r>
            <a:r>
              <a:rPr lang="ja" b="0" dirty="0" smtClean="0">
                <a:latin typeface="Meiryo"/>
                <a:ea typeface="Meiryo"/>
                <a:cs typeface="Meiryo"/>
                <a:sym typeface="Meiryo"/>
              </a:rPr>
              <a:t>ゲームエンジン</a:t>
            </a:r>
            <a:r>
              <a:rPr lang="ja-JP" altLang="en-US" dirty="0" smtClean="0">
                <a:latin typeface="Meiryo"/>
                <a:ea typeface="Meiryo"/>
                <a:cs typeface="Meiryo"/>
                <a:sym typeface="Meiryo"/>
              </a:rPr>
              <a:t>のメリット</a:t>
            </a:r>
            <a:endParaRPr lang="ja" b="0" dirty="0">
              <a:latin typeface="Meiryo"/>
              <a:ea typeface="Meiryo"/>
              <a:cs typeface="Meiryo"/>
              <a:sym typeface="Meiryo"/>
            </a:endParaRPr>
          </a:p>
        </p:txBody>
      </p:sp>
      <p:sp>
        <p:nvSpPr>
          <p:cNvPr id="54" name="Shape 54"/>
          <p:cNvSpPr txBox="1">
            <a:spLocks noGrp="1"/>
          </p:cNvSpPr>
          <p:nvPr>
            <p:ph type="body" idx="1"/>
          </p:nvPr>
        </p:nvSpPr>
        <p:spPr>
          <a:xfrm>
            <a:off x="457200" y="790612"/>
            <a:ext cx="8291264" cy="4000296"/>
          </a:xfrm>
          <a:prstGeom prst="rect">
            <a:avLst/>
          </a:prstGeom>
          <a:noFill/>
          <a:ln>
            <a:noFill/>
          </a:ln>
        </p:spPr>
        <p:txBody>
          <a:bodyPr wrap="square" lIns="91425" tIns="91425" rIns="91425" bIns="91425" anchor="t" anchorCtr="0">
            <a:spAutoFit/>
          </a:bodyPr>
          <a:lstStyle/>
          <a:p>
            <a:pPr marL="457200" marR="0" lvl="0" indent="-342900" algn="l" rtl="0">
              <a:lnSpc>
                <a:spcPct val="115000"/>
              </a:lnSpc>
              <a:spcBef>
                <a:spcPts val="0"/>
              </a:spcBef>
              <a:spcAft>
                <a:spcPts val="0"/>
              </a:spcAft>
              <a:buClr>
                <a:schemeClr val="dk1"/>
              </a:buClr>
              <a:buSzPct val="100000"/>
              <a:buFont typeface="Wingdings" charset="2"/>
              <a:buChar char="l"/>
            </a:pPr>
            <a:r>
              <a:rPr lang="ja" sz="1800" dirty="0" smtClean="0">
                <a:latin typeface="Meiryo"/>
                <a:ea typeface="Meiryo"/>
                <a:cs typeface="Meiryo"/>
                <a:sym typeface="Meiryo"/>
              </a:rPr>
              <a:t>マルチプラットフォーム対応</a:t>
            </a:r>
            <a:endParaRPr lang="en-US" altLang="ja" sz="1800" dirty="0">
              <a:latin typeface="Meiryo"/>
              <a:ea typeface="Meiryo"/>
              <a:cs typeface="Meiryo"/>
              <a:sym typeface="Meiryo"/>
            </a:endParaRPr>
          </a:p>
          <a:p>
            <a:pPr marL="514350" lvl="1" indent="0">
              <a:lnSpc>
                <a:spcPct val="115000"/>
              </a:lnSpc>
              <a:spcAft>
                <a:spcPts val="0"/>
              </a:spcAft>
              <a:buClr>
                <a:schemeClr val="dk1"/>
              </a:buClr>
              <a:buSzPct val="100000"/>
              <a:buNone/>
            </a:pPr>
            <a:r>
              <a:rPr lang="ja-JP" altLang="en-US" sz="1800" dirty="0" smtClean="0">
                <a:latin typeface="Meiryo"/>
                <a:ea typeface="Meiryo"/>
                <a:cs typeface="Meiryo"/>
                <a:sym typeface="Meiryo"/>
              </a:rPr>
              <a:t>ゲームエンジン</a:t>
            </a:r>
            <a:r>
              <a:rPr lang="ja" sz="1800" dirty="0" smtClean="0">
                <a:latin typeface="Meiryo"/>
                <a:ea typeface="Meiryo"/>
                <a:cs typeface="Meiryo"/>
                <a:sym typeface="Meiryo"/>
              </a:rPr>
              <a:t>が</a:t>
            </a:r>
            <a:r>
              <a:rPr lang="ja" sz="1800" dirty="0">
                <a:latin typeface="Meiryo"/>
                <a:ea typeface="Meiryo"/>
                <a:cs typeface="Meiryo"/>
                <a:sym typeface="Meiryo"/>
              </a:rPr>
              <a:t>プラットフォームごとの差異を吸収してくれる</a:t>
            </a:r>
            <a:r>
              <a:rPr lang="ja" sz="1800" dirty="0" smtClean="0">
                <a:latin typeface="Meiryo"/>
                <a:ea typeface="Meiryo"/>
                <a:cs typeface="Meiryo"/>
                <a:sym typeface="Meiryo"/>
              </a:rPr>
              <a:t>ので</a:t>
            </a:r>
            <a:r>
              <a:rPr lang="ja-JP" altLang="en-US" sz="1800" dirty="0" err="1" smtClean="0">
                <a:latin typeface="Meiryo"/>
                <a:ea typeface="Meiryo"/>
                <a:cs typeface="Meiryo"/>
                <a:sym typeface="Meiryo"/>
              </a:rPr>
              <a:t>、</a:t>
            </a:r>
            <a:r>
              <a:rPr lang="en-US" altLang="ja-JP" sz="1800" dirty="0" smtClean="0">
                <a:latin typeface="Meiryo"/>
                <a:ea typeface="Meiryo"/>
                <a:cs typeface="Meiryo"/>
                <a:sym typeface="Meiryo"/>
              </a:rPr>
              <a:t/>
            </a:r>
            <a:br>
              <a:rPr lang="en-US" altLang="ja-JP" sz="1800" dirty="0" smtClean="0">
                <a:latin typeface="Meiryo"/>
                <a:ea typeface="Meiryo"/>
                <a:cs typeface="Meiryo"/>
                <a:sym typeface="Meiryo"/>
              </a:rPr>
            </a:br>
            <a:r>
              <a:rPr lang="ja" sz="1800" dirty="0" smtClean="0">
                <a:latin typeface="Meiryo"/>
                <a:ea typeface="Meiryo"/>
                <a:cs typeface="Meiryo"/>
                <a:sym typeface="Meiryo"/>
              </a:rPr>
              <a:t>１</a:t>
            </a:r>
            <a:r>
              <a:rPr lang="ja" sz="1800" dirty="0">
                <a:latin typeface="Meiryo"/>
                <a:ea typeface="Meiryo"/>
                <a:cs typeface="Meiryo"/>
                <a:sym typeface="Meiryo"/>
              </a:rPr>
              <a:t>ソースでマルチプラットフォームの開発が</a:t>
            </a:r>
            <a:r>
              <a:rPr lang="ja" sz="1800" dirty="0" smtClean="0">
                <a:latin typeface="Meiryo"/>
                <a:ea typeface="Meiryo"/>
                <a:cs typeface="Meiryo"/>
                <a:sym typeface="Meiryo"/>
              </a:rPr>
              <a:t>行える</a:t>
            </a:r>
            <a:endParaRPr lang="en-US" altLang="ja" sz="1800" dirty="0" smtClean="0">
              <a:latin typeface="Meiryo"/>
              <a:ea typeface="Meiryo"/>
              <a:cs typeface="Meiryo"/>
              <a:sym typeface="Meiryo"/>
            </a:endParaRPr>
          </a:p>
          <a:p>
            <a:pPr marL="514350" lvl="1" indent="0">
              <a:lnSpc>
                <a:spcPct val="115000"/>
              </a:lnSpc>
              <a:spcAft>
                <a:spcPts val="0"/>
              </a:spcAft>
              <a:buClr>
                <a:schemeClr val="dk1"/>
              </a:buClr>
              <a:buSzPct val="100000"/>
              <a:buNone/>
            </a:pPr>
            <a:endParaRPr lang="ja" sz="1800" dirty="0">
              <a:latin typeface="Meiryo"/>
              <a:ea typeface="Meiryo"/>
              <a:cs typeface="Meiryo"/>
              <a:sym typeface="Meiryo"/>
            </a:endParaRPr>
          </a:p>
          <a:p>
            <a:pPr marL="457200" marR="0" lvl="0" indent="-342900" algn="l" rtl="0">
              <a:lnSpc>
                <a:spcPct val="115000"/>
              </a:lnSpc>
              <a:spcBef>
                <a:spcPts val="0"/>
              </a:spcBef>
              <a:spcAft>
                <a:spcPts val="0"/>
              </a:spcAft>
              <a:buClr>
                <a:schemeClr val="dk1"/>
              </a:buClr>
              <a:buSzPct val="100000"/>
              <a:buFont typeface="Wingdings" charset="2"/>
              <a:buChar char="l"/>
            </a:pPr>
            <a:r>
              <a:rPr lang="ja" sz="1800" dirty="0">
                <a:latin typeface="Meiryo"/>
                <a:ea typeface="Meiryo"/>
                <a:cs typeface="Meiryo"/>
                <a:sym typeface="Meiryo"/>
              </a:rPr>
              <a:t>高速化</a:t>
            </a:r>
          </a:p>
          <a:p>
            <a:pPr marL="571500" marR="0" lvl="1" indent="0" algn="l" rtl="0">
              <a:lnSpc>
                <a:spcPct val="115000"/>
              </a:lnSpc>
              <a:spcBef>
                <a:spcPts val="0"/>
              </a:spcBef>
              <a:spcAft>
                <a:spcPts val="0"/>
              </a:spcAft>
              <a:buClr>
                <a:schemeClr val="dk1"/>
              </a:buClr>
              <a:buSzPct val="100000"/>
              <a:buNone/>
            </a:pPr>
            <a:r>
              <a:rPr lang="ja" sz="1800" dirty="0">
                <a:latin typeface="Meiryo"/>
                <a:ea typeface="Meiryo"/>
                <a:cs typeface="Meiryo"/>
                <a:sym typeface="Meiryo"/>
              </a:rPr>
              <a:t>ハードウェアの性能を出すにはOpenGLの使用が必須</a:t>
            </a:r>
            <a:br>
              <a:rPr lang="ja" sz="1800" dirty="0">
                <a:latin typeface="Meiryo"/>
                <a:ea typeface="Meiryo"/>
                <a:cs typeface="Meiryo"/>
                <a:sym typeface="Meiryo"/>
              </a:rPr>
            </a:br>
            <a:r>
              <a:rPr lang="ja" sz="1800" dirty="0">
                <a:latin typeface="Meiryo"/>
                <a:ea typeface="Meiryo"/>
                <a:cs typeface="Meiryo"/>
                <a:sym typeface="Meiryo"/>
              </a:rPr>
              <a:t>しかし、OpenGLで2Dの表現をするのは案外面倒</a:t>
            </a:r>
            <a:br>
              <a:rPr lang="ja" sz="1800" dirty="0">
                <a:latin typeface="Meiryo"/>
                <a:ea typeface="Meiryo"/>
                <a:cs typeface="Meiryo"/>
                <a:sym typeface="Meiryo"/>
              </a:rPr>
            </a:br>
            <a:r>
              <a:rPr lang="ja-JP" altLang="en-US" sz="1800" dirty="0" smtClean="0">
                <a:latin typeface="Meiryo"/>
                <a:ea typeface="Meiryo"/>
                <a:cs typeface="Meiryo"/>
                <a:sym typeface="Meiryo"/>
              </a:rPr>
              <a:t>ゲームエンジンが肩代わりしてくれる</a:t>
            </a:r>
            <a:endParaRPr lang="en-US" altLang="ja" sz="1800" dirty="0" smtClean="0">
              <a:latin typeface="Meiryo"/>
              <a:ea typeface="Meiryo"/>
              <a:cs typeface="Meiryo"/>
              <a:sym typeface="Meiryo"/>
            </a:endParaRPr>
          </a:p>
          <a:p>
            <a:pPr marL="571500" marR="0" lvl="1" indent="0" algn="l" rtl="0">
              <a:lnSpc>
                <a:spcPct val="115000"/>
              </a:lnSpc>
              <a:spcBef>
                <a:spcPts val="0"/>
              </a:spcBef>
              <a:spcAft>
                <a:spcPts val="0"/>
              </a:spcAft>
              <a:buClr>
                <a:schemeClr val="dk1"/>
              </a:buClr>
              <a:buSzPct val="100000"/>
              <a:buNone/>
            </a:pPr>
            <a:endParaRPr lang="ja" sz="1800" dirty="0">
              <a:latin typeface="Meiryo"/>
              <a:ea typeface="Meiryo"/>
              <a:cs typeface="Meiryo"/>
              <a:sym typeface="Meiryo"/>
            </a:endParaRPr>
          </a:p>
          <a:p>
            <a:pPr marL="457200" lvl="0">
              <a:lnSpc>
                <a:spcPct val="115000"/>
              </a:lnSpc>
              <a:spcAft>
                <a:spcPts val="0"/>
              </a:spcAft>
              <a:buClr>
                <a:schemeClr val="dk1"/>
              </a:buClr>
              <a:buSzPct val="100000"/>
              <a:buFont typeface="Wingdings" charset="2"/>
              <a:buChar char="l"/>
            </a:pPr>
            <a:r>
              <a:rPr lang="ja" sz="1800" dirty="0">
                <a:latin typeface="Meiryo"/>
                <a:ea typeface="Meiryo"/>
                <a:cs typeface="Meiryo"/>
                <a:sym typeface="Meiryo"/>
              </a:rPr>
              <a:t>時間節約</a:t>
            </a:r>
            <a:br>
              <a:rPr lang="ja" sz="1800" dirty="0">
                <a:latin typeface="Meiryo"/>
                <a:ea typeface="Meiryo"/>
                <a:cs typeface="Meiryo"/>
                <a:sym typeface="Meiryo"/>
              </a:rPr>
            </a:br>
            <a:r>
              <a:rPr lang="ja" sz="1800" dirty="0">
                <a:latin typeface="Meiryo"/>
                <a:ea typeface="Meiryo"/>
                <a:cs typeface="Meiryo"/>
                <a:sym typeface="Meiryo"/>
              </a:rPr>
              <a:t>2Dであれば</a:t>
            </a:r>
            <a:r>
              <a:rPr lang="ja" sz="1800" dirty="0" smtClean="0">
                <a:latin typeface="Meiryo"/>
                <a:ea typeface="Meiryo"/>
                <a:cs typeface="Meiryo"/>
                <a:sym typeface="Meiryo"/>
              </a:rPr>
              <a:t>、</a:t>
            </a:r>
            <a:r>
              <a:rPr lang="ja-JP" altLang="en-US" sz="1800" dirty="0" smtClean="0">
                <a:latin typeface="Meiryo"/>
                <a:ea typeface="Meiryo"/>
                <a:cs typeface="Meiryo"/>
                <a:sym typeface="Meiryo"/>
              </a:rPr>
              <a:t>比較的</a:t>
            </a:r>
            <a:r>
              <a:rPr lang="ja" sz="1800" dirty="0" smtClean="0">
                <a:latin typeface="Meiryo"/>
                <a:ea typeface="Meiryo"/>
                <a:cs typeface="Meiryo"/>
                <a:sym typeface="Meiryo"/>
              </a:rPr>
              <a:t>定型</a:t>
            </a:r>
            <a:r>
              <a:rPr lang="ja" sz="1800" dirty="0">
                <a:latin typeface="Meiryo"/>
                <a:ea typeface="Meiryo"/>
                <a:cs typeface="Meiryo"/>
                <a:sym typeface="Meiryo"/>
              </a:rPr>
              <a:t>の処理が多い</a:t>
            </a:r>
            <a:br>
              <a:rPr lang="ja" sz="1800" dirty="0">
                <a:latin typeface="Meiryo"/>
                <a:ea typeface="Meiryo"/>
                <a:cs typeface="Meiryo"/>
                <a:sym typeface="Meiryo"/>
              </a:rPr>
            </a:br>
            <a:r>
              <a:rPr lang="ja-JP" altLang="en-US" sz="1800" dirty="0">
                <a:latin typeface="Meiryo"/>
                <a:ea typeface="Meiryo"/>
                <a:cs typeface="Meiryo"/>
                <a:sym typeface="Meiryo"/>
              </a:rPr>
              <a:t>ゲームエンジン</a:t>
            </a:r>
            <a:r>
              <a:rPr lang="ja" sz="1800" dirty="0" smtClean="0">
                <a:latin typeface="Meiryo"/>
                <a:ea typeface="Meiryo"/>
                <a:cs typeface="Meiryo"/>
                <a:sym typeface="Meiryo"/>
              </a:rPr>
              <a:t>が必要な</a:t>
            </a:r>
            <a:r>
              <a:rPr lang="ja" sz="1800" dirty="0">
                <a:latin typeface="Meiryo"/>
                <a:ea typeface="Meiryo"/>
                <a:cs typeface="Meiryo"/>
                <a:sym typeface="Meiryo"/>
              </a:rPr>
              <a:t>機能を備えて</a:t>
            </a:r>
            <a:r>
              <a:rPr lang="ja" sz="1800" dirty="0" smtClean="0">
                <a:latin typeface="Meiryo"/>
                <a:ea typeface="Meiryo"/>
                <a:cs typeface="Meiryo"/>
                <a:sym typeface="Meiryo"/>
              </a:rPr>
              <a:t>いる</a:t>
            </a:r>
            <a:endParaRPr lang="ja" sz="1800" dirty="0">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9</a:t>
            </a:fld>
            <a:endParaRPr kumimoji="1" lang="ja-JP" altLang="en-US"/>
          </a:p>
        </p:txBody>
      </p:sp>
    </p:spTree>
    <p:extLst>
      <p:ext uri="{BB962C8B-B14F-4D97-AF65-F5344CB8AC3E}">
        <p14:creationId xmlns:p14="http://schemas.microsoft.com/office/powerpoint/2010/main" val="169070684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animEffect transition="in" filter="fade">
                                      <p:cBhvr>
                                        <p:cTn id="11" dur="500"/>
                                        <p:tgtEl>
                                          <p:spTgt spid="5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4">
                                            <p:txEl>
                                              <p:pRg st="3" end="3"/>
                                            </p:txEl>
                                          </p:spTgt>
                                        </p:tgtEl>
                                        <p:attrNameLst>
                                          <p:attrName>style.visibility</p:attrName>
                                        </p:attrNameLst>
                                      </p:cBhvr>
                                      <p:to>
                                        <p:strVal val="visible"/>
                                      </p:to>
                                    </p:set>
                                    <p:animEffect transition="in" filter="fade">
                                      <p:cBhvr>
                                        <p:cTn id="16" dur="500"/>
                                        <p:tgtEl>
                                          <p:spTgt spid="5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xEl>
                                              <p:pRg st="4" end="4"/>
                                            </p:txEl>
                                          </p:spTgt>
                                        </p:tgtEl>
                                        <p:attrNameLst>
                                          <p:attrName>style.visibility</p:attrName>
                                        </p:attrNameLst>
                                      </p:cBhvr>
                                      <p:to>
                                        <p:strVal val="visible"/>
                                      </p:to>
                                    </p:set>
                                    <p:animEffect transition="in" filter="fade">
                                      <p:cBhvr>
                                        <p:cTn id="19" dur="500"/>
                                        <p:tgtEl>
                                          <p:spTgt spid="5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xEl>
                                              <p:pRg st="6" end="6"/>
                                            </p:txEl>
                                          </p:spTgt>
                                        </p:tgtEl>
                                        <p:attrNameLst>
                                          <p:attrName>style.visibility</p:attrName>
                                        </p:attrNameLst>
                                      </p:cBhvr>
                                      <p:to>
                                        <p:strVal val="visible"/>
                                      </p:to>
                                    </p:set>
                                    <p:animEffect transition="in" filter="fade">
                                      <p:cBhvr>
                                        <p:cTn id="24"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83"/>
            <a:ext cx="8229600" cy="430199"/>
          </a:xfrm>
          <a:prstGeom prst="rect">
            <a:avLst/>
          </a:prstGeom>
        </p:spPr>
        <p:txBody>
          <a:bodyPr lIns="91425" tIns="91425" rIns="91425" bIns="91425" anchor="b" anchorCtr="0">
            <a:spAutoFit/>
          </a:bodyPr>
          <a:lstStyle/>
          <a:p>
            <a:pPr>
              <a:spcBef>
                <a:spcPts val="0"/>
              </a:spcBef>
              <a:buNone/>
            </a:pPr>
            <a:r>
              <a:rPr lang="ja" b="0">
                <a:latin typeface="Meiryo"/>
                <a:ea typeface="Meiryo"/>
                <a:cs typeface="Meiryo"/>
                <a:sym typeface="Meiryo"/>
              </a:rPr>
              <a:t>代表的な2Dゲームエンジン</a:t>
            </a:r>
          </a:p>
        </p:txBody>
      </p:sp>
      <p:sp>
        <p:nvSpPr>
          <p:cNvPr id="60" name="Shape 60"/>
          <p:cNvSpPr txBox="1">
            <a:spLocks noGrp="1"/>
          </p:cNvSpPr>
          <p:nvPr>
            <p:ph type="body" idx="1"/>
          </p:nvPr>
        </p:nvSpPr>
        <p:spPr>
          <a:xfrm>
            <a:off x="2473424" y="771550"/>
            <a:ext cx="3970784" cy="3683286"/>
          </a:xfrm>
          <a:prstGeom prst="rect">
            <a:avLst/>
          </a:prstGeom>
        </p:spPr>
        <p:txBody>
          <a:bodyPr wrap="square" lIns="91425" tIns="91425" rIns="91425" bIns="91425" anchor="t" anchorCtr="0">
            <a:spAutoFit/>
          </a:bodyPr>
          <a:lstStyle/>
          <a:p>
            <a:pPr algn="ctr">
              <a:lnSpc>
                <a:spcPct val="115000"/>
              </a:lnSpc>
              <a:buClr>
                <a:schemeClr val="dk1"/>
              </a:buClr>
              <a:buSzPct val="25000"/>
              <a:buNone/>
            </a:pPr>
            <a:r>
              <a:rPr lang="ja" altLang="ja-JP" sz="4800" dirty="0">
                <a:latin typeface="Meiryo"/>
                <a:ea typeface="Meiryo"/>
                <a:cs typeface="Meiryo"/>
                <a:sym typeface="Meiryo"/>
              </a:rPr>
              <a:t>Unity</a:t>
            </a:r>
          </a:p>
          <a:p>
            <a:pPr lvl="0" algn="ctr" rtl="0">
              <a:lnSpc>
                <a:spcPct val="115000"/>
              </a:lnSpc>
              <a:spcBef>
                <a:spcPts val="0"/>
              </a:spcBef>
              <a:buClr>
                <a:schemeClr val="dk1"/>
              </a:buClr>
              <a:buSzPct val="25000"/>
              <a:buFont typeface="Arial"/>
              <a:buNone/>
            </a:pPr>
            <a:r>
              <a:rPr lang="ja" sz="4800" dirty="0" smtClean="0">
                <a:latin typeface="Meiryo"/>
                <a:ea typeface="Meiryo"/>
                <a:cs typeface="Meiryo"/>
                <a:sym typeface="Meiryo"/>
              </a:rPr>
              <a:t>Cocos2d</a:t>
            </a:r>
            <a:r>
              <a:rPr lang="ja" sz="4800" dirty="0">
                <a:latin typeface="Meiryo"/>
                <a:ea typeface="Meiryo"/>
                <a:cs typeface="Meiryo"/>
                <a:sym typeface="Meiryo"/>
              </a:rPr>
              <a:t>-x</a:t>
            </a:r>
          </a:p>
          <a:p>
            <a:pPr lvl="0" algn="ctr">
              <a:lnSpc>
                <a:spcPct val="115000"/>
              </a:lnSpc>
              <a:buClr>
                <a:schemeClr val="dk1"/>
              </a:buClr>
              <a:buSzPct val="30555"/>
              <a:buNone/>
            </a:pPr>
            <a:r>
              <a:rPr lang="ja" altLang="ja-JP" sz="3200" dirty="0" smtClean="0">
                <a:latin typeface="Meiryo"/>
                <a:ea typeface="Meiryo"/>
                <a:cs typeface="Meiryo"/>
                <a:sym typeface="Meiryo"/>
              </a:rPr>
              <a:t>Starling</a:t>
            </a:r>
            <a:endParaRPr lang="en-US" altLang="ja" sz="3200" dirty="0" smtClean="0">
              <a:latin typeface="Meiryo"/>
              <a:ea typeface="Meiryo"/>
              <a:cs typeface="Meiryo"/>
              <a:sym typeface="Meiryo"/>
            </a:endParaRPr>
          </a:p>
          <a:p>
            <a:pPr lvl="0" algn="ctr">
              <a:lnSpc>
                <a:spcPct val="115000"/>
              </a:lnSpc>
              <a:buClr>
                <a:schemeClr val="dk1"/>
              </a:buClr>
              <a:buSzPct val="30555"/>
              <a:buNone/>
            </a:pPr>
            <a:r>
              <a:rPr lang="en-US" altLang="ja" dirty="0" smtClean="0">
                <a:latin typeface="Meiryo"/>
                <a:ea typeface="Meiryo"/>
                <a:cs typeface="Meiryo"/>
                <a:sym typeface="Meiryo"/>
              </a:rPr>
              <a:t>Sprite Kit</a:t>
            </a:r>
            <a:endParaRPr lang="ja" sz="2400" dirty="0">
              <a:latin typeface="Meiryo"/>
              <a:ea typeface="Meiryo"/>
              <a:cs typeface="Meiryo"/>
              <a:sym typeface="Meiryo"/>
            </a:endParaRPr>
          </a:p>
          <a:p>
            <a:pPr lvl="0" algn="ctr" rtl="0">
              <a:lnSpc>
                <a:spcPct val="115000"/>
              </a:lnSpc>
              <a:spcBef>
                <a:spcPts val="0"/>
              </a:spcBef>
              <a:buClr>
                <a:schemeClr val="dk1"/>
              </a:buClr>
              <a:buSzPct val="61111"/>
              <a:buFont typeface="Arial"/>
              <a:buNone/>
            </a:pPr>
            <a:r>
              <a:rPr lang="ja" sz="1800" dirty="0">
                <a:latin typeface="Meiryo"/>
                <a:ea typeface="Meiryo"/>
                <a:cs typeface="Meiryo"/>
                <a:sym typeface="Meiryo"/>
              </a:rPr>
              <a:t>Corona SDK</a:t>
            </a:r>
          </a:p>
          <a:p>
            <a:pPr algn="ctr" rtl="0">
              <a:lnSpc>
                <a:spcPct val="115000"/>
              </a:lnSpc>
              <a:spcBef>
                <a:spcPts val="0"/>
              </a:spcBef>
              <a:buNone/>
            </a:pPr>
            <a:r>
              <a:rPr lang="ja" sz="1400" dirty="0">
                <a:latin typeface="Meiryo"/>
                <a:ea typeface="Meiryo"/>
                <a:cs typeface="Meiryo"/>
                <a:sym typeface="Meiryo"/>
              </a:rPr>
              <a:t>Marmalade SDK</a:t>
            </a:r>
          </a:p>
          <a:p>
            <a:pPr lvl="0" algn="ctr" rtl="0">
              <a:lnSpc>
                <a:spcPct val="115000"/>
              </a:lnSpc>
              <a:spcBef>
                <a:spcPts val="0"/>
              </a:spcBef>
              <a:buNone/>
            </a:pPr>
            <a:r>
              <a:rPr lang="ja" sz="1400" dirty="0">
                <a:latin typeface="Meiryo"/>
                <a:ea typeface="Meiryo"/>
                <a:cs typeface="Meiryo"/>
                <a:sym typeface="Meiryo"/>
              </a:rPr>
              <a:t>…</a:t>
            </a: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10</a:t>
            </a:fld>
            <a:endParaRPr kumimoji="1" lang="ja-JP" altLang="en-US"/>
          </a:p>
        </p:txBody>
      </p:sp>
    </p:spTree>
    <p:extLst>
      <p:ext uri="{BB962C8B-B14F-4D97-AF65-F5344CB8AC3E}">
        <p14:creationId xmlns:p14="http://schemas.microsoft.com/office/powerpoint/2010/main" val="227382808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23528" y="-92546"/>
            <a:ext cx="8229600" cy="8052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Unity</a:t>
            </a:r>
          </a:p>
        </p:txBody>
      </p:sp>
      <p:sp>
        <p:nvSpPr>
          <p:cNvPr id="78" name="Shape 78"/>
          <p:cNvSpPr txBox="1">
            <a:spLocks noGrp="1"/>
          </p:cNvSpPr>
          <p:nvPr>
            <p:ph type="body" idx="1"/>
          </p:nvPr>
        </p:nvSpPr>
        <p:spPr>
          <a:xfrm>
            <a:off x="467544" y="771550"/>
            <a:ext cx="8229600" cy="3647892"/>
          </a:xfrm>
          <a:prstGeom prst="rect">
            <a:avLst/>
          </a:prstGeom>
        </p:spPr>
        <p:txBody>
          <a:bodyPr lIns="91425" tIns="91425" rIns="91425" bIns="91425" anchor="t" anchorCtr="0">
            <a:spAutoFit/>
          </a:bodyPr>
          <a:lstStyle/>
          <a:p>
            <a:pPr lvl="0" rtl="0">
              <a:lnSpc>
                <a:spcPct val="115000"/>
              </a:lnSpc>
              <a:spcBef>
                <a:spcPts val="0"/>
              </a:spcBef>
              <a:buNone/>
            </a:pPr>
            <a:r>
              <a:rPr lang="ja" sz="1400" dirty="0">
                <a:solidFill>
                  <a:srgbClr val="000000"/>
                </a:solidFill>
                <a:latin typeface="Meiryo"/>
                <a:ea typeface="Meiryo"/>
                <a:cs typeface="Meiryo"/>
                <a:sym typeface="Meiryo"/>
              </a:rPr>
              <a:t>主な特徴</a:t>
            </a:r>
          </a:p>
          <a:p>
            <a:pPr marL="457200" lvl="0" indent="-342900" rtl="0">
              <a:lnSpc>
                <a:spcPct val="115000"/>
              </a:lnSpc>
              <a:spcBef>
                <a:spcPts val="0"/>
              </a:spcBef>
              <a:buClr>
                <a:srgbClr val="000000"/>
              </a:buClr>
              <a:buSzPct val="100000"/>
              <a:buFont typeface="Meiryo"/>
              <a:buChar char="●"/>
            </a:pPr>
            <a:r>
              <a:rPr lang="ja" sz="1400" dirty="0">
                <a:solidFill>
                  <a:srgbClr val="000000"/>
                </a:solidFill>
                <a:latin typeface="Meiryo"/>
                <a:ea typeface="Meiryo"/>
                <a:cs typeface="Meiryo"/>
                <a:sym typeface="Meiryo"/>
              </a:rPr>
              <a:t>プロトタイプの開発が早い。独自エディタを使っての開発が</a:t>
            </a:r>
            <a:r>
              <a:rPr lang="ja" sz="1400" dirty="0" smtClean="0">
                <a:solidFill>
                  <a:srgbClr val="000000"/>
                </a:solidFill>
                <a:latin typeface="Meiryo"/>
                <a:ea typeface="Meiryo"/>
                <a:cs typeface="Meiryo"/>
                <a:sym typeface="Meiryo"/>
              </a:rPr>
              <a:t>主</a:t>
            </a:r>
            <a:endParaRPr lang="en-US" altLang="ja" sz="1400" dirty="0" smtClean="0">
              <a:solidFill>
                <a:srgbClr val="000000"/>
              </a:solidFill>
              <a:latin typeface="Meiryo"/>
              <a:ea typeface="Meiryo"/>
              <a:cs typeface="Meiryo"/>
              <a:sym typeface="Meiryo"/>
            </a:endParaRPr>
          </a:p>
          <a:p>
            <a:pPr marL="457200" lvl="0" indent="-342900" rtl="0">
              <a:lnSpc>
                <a:spcPct val="115000"/>
              </a:lnSpc>
              <a:spcBef>
                <a:spcPts val="0"/>
              </a:spcBef>
              <a:buClr>
                <a:srgbClr val="000000"/>
              </a:buClr>
              <a:buSzPct val="100000"/>
              <a:buFont typeface="Meiryo"/>
              <a:buChar char="●"/>
            </a:pPr>
            <a:r>
              <a:rPr lang="en-US" altLang="ja" sz="1400" dirty="0" smtClean="0">
                <a:solidFill>
                  <a:srgbClr val="000000"/>
                </a:solidFill>
                <a:latin typeface="Meiryo"/>
                <a:ea typeface="Meiryo"/>
                <a:cs typeface="Meiryo"/>
                <a:sym typeface="Meiryo"/>
              </a:rPr>
              <a:t>2D</a:t>
            </a:r>
            <a:r>
              <a:rPr lang="ja-JP" altLang="en-US" sz="1400" dirty="0" smtClean="0">
                <a:solidFill>
                  <a:srgbClr val="000000"/>
                </a:solidFill>
                <a:latin typeface="Meiryo"/>
                <a:ea typeface="Meiryo"/>
                <a:cs typeface="Meiryo"/>
                <a:sym typeface="Meiryo"/>
              </a:rPr>
              <a:t>に</a:t>
            </a:r>
            <a:r>
              <a:rPr lang="en-US" altLang="ja-JP" sz="1400" dirty="0" smtClean="0">
                <a:solidFill>
                  <a:srgbClr val="000000"/>
                </a:solidFill>
                <a:latin typeface="Meiryo"/>
                <a:ea typeface="Meiryo"/>
                <a:cs typeface="Meiryo"/>
                <a:sym typeface="Meiryo"/>
              </a:rPr>
              <a:t>3D</a:t>
            </a:r>
            <a:r>
              <a:rPr lang="ja-JP" altLang="en-US" sz="1400" dirty="0" smtClean="0">
                <a:solidFill>
                  <a:srgbClr val="000000"/>
                </a:solidFill>
                <a:latin typeface="Meiryo"/>
                <a:ea typeface="Meiryo"/>
                <a:cs typeface="Meiryo"/>
                <a:sym typeface="Meiryo"/>
              </a:rPr>
              <a:t>の表現を組み合わせることができる</a:t>
            </a:r>
            <a:endParaRPr lang="ja" sz="1400" dirty="0">
              <a:solidFill>
                <a:srgbClr val="000000"/>
              </a:solidFill>
              <a:latin typeface="Meiryo"/>
              <a:ea typeface="Meiryo"/>
              <a:cs typeface="Meiryo"/>
              <a:sym typeface="Meiryo"/>
            </a:endParaRPr>
          </a:p>
          <a:p>
            <a:pPr marL="457200" lvl="0" indent="-342900" rtl="0">
              <a:lnSpc>
                <a:spcPct val="115000"/>
              </a:lnSpc>
              <a:spcBef>
                <a:spcPts val="0"/>
              </a:spcBef>
              <a:buClr>
                <a:srgbClr val="000000"/>
              </a:buClr>
              <a:buSzPct val="100000"/>
              <a:buFont typeface="Meiryo"/>
              <a:buChar char="●"/>
            </a:pPr>
            <a:r>
              <a:rPr lang="ja" sz="1400" dirty="0">
                <a:solidFill>
                  <a:srgbClr val="000000"/>
                </a:solidFill>
                <a:latin typeface="Meiryo"/>
                <a:ea typeface="Meiryo"/>
                <a:cs typeface="Meiryo"/>
                <a:sym typeface="Meiryo"/>
              </a:rPr>
              <a:t>自分が作りたいゲームにあったAsset(サードパーティ製のプラグインのようなもの)が見つかれば、非常に生産性が高くなる</a:t>
            </a:r>
          </a:p>
          <a:p>
            <a:pPr marL="457200" lvl="0" indent="-342900" rtl="0">
              <a:lnSpc>
                <a:spcPct val="115000"/>
              </a:lnSpc>
              <a:spcBef>
                <a:spcPts val="0"/>
              </a:spcBef>
              <a:buClr>
                <a:srgbClr val="000000"/>
              </a:buClr>
              <a:buSzPct val="100000"/>
              <a:buFont typeface="Meiryo"/>
              <a:buChar char="●"/>
            </a:pPr>
            <a:r>
              <a:rPr lang="ja" sz="1400" dirty="0">
                <a:solidFill>
                  <a:srgbClr val="000000"/>
                </a:solidFill>
                <a:latin typeface="Meiryo"/>
                <a:ea typeface="Meiryo"/>
                <a:cs typeface="Meiryo"/>
                <a:sym typeface="Meiryo"/>
              </a:rPr>
              <a:t>対応プラットフォーム: iOS, Android, Windows, Mac, Linux, Webブラウザ, PlayStation</a:t>
            </a:r>
            <a:r>
              <a:rPr lang="ja" sz="1400" dirty="0" smtClean="0">
                <a:solidFill>
                  <a:srgbClr val="000000"/>
                </a:solidFill>
                <a:latin typeface="Meiryo"/>
                <a:ea typeface="Meiryo"/>
                <a:cs typeface="Meiryo"/>
                <a:sym typeface="Meiryo"/>
              </a:rPr>
              <a:t>Ⓡ</a:t>
            </a:r>
            <a:r>
              <a:rPr lang="en-US" altLang="ja" sz="1400" dirty="0" smtClean="0">
                <a:solidFill>
                  <a:srgbClr val="000000"/>
                </a:solidFill>
                <a:latin typeface="Meiryo"/>
                <a:ea typeface="Meiryo"/>
                <a:cs typeface="Meiryo"/>
                <a:sym typeface="Meiryo"/>
              </a:rPr>
              <a:t>4/3/Vita</a:t>
            </a:r>
            <a:r>
              <a:rPr lang="ja" sz="1400" dirty="0" smtClean="0">
                <a:solidFill>
                  <a:srgbClr val="000000"/>
                </a:solidFill>
                <a:latin typeface="Meiryo"/>
                <a:ea typeface="Meiryo"/>
                <a:cs typeface="Meiryo"/>
                <a:sym typeface="Meiryo"/>
              </a:rPr>
              <a:t>, </a:t>
            </a:r>
            <a:r>
              <a:rPr lang="ja" sz="1400" dirty="0">
                <a:solidFill>
                  <a:srgbClr val="000000"/>
                </a:solidFill>
                <a:latin typeface="Meiryo"/>
                <a:ea typeface="Meiryo"/>
                <a:cs typeface="Meiryo"/>
                <a:sym typeface="Meiryo"/>
              </a:rPr>
              <a:t>Xbox </a:t>
            </a:r>
            <a:r>
              <a:rPr lang="en-US" altLang="ja" sz="1400" dirty="0" smtClean="0">
                <a:solidFill>
                  <a:srgbClr val="000000"/>
                </a:solidFill>
                <a:latin typeface="Meiryo"/>
                <a:ea typeface="Meiryo"/>
                <a:cs typeface="Meiryo"/>
                <a:sym typeface="Meiryo"/>
              </a:rPr>
              <a:t>ONE/</a:t>
            </a:r>
            <a:r>
              <a:rPr lang="ja" sz="1400" dirty="0" smtClean="0">
                <a:solidFill>
                  <a:srgbClr val="000000"/>
                </a:solidFill>
                <a:latin typeface="Meiryo"/>
                <a:ea typeface="Meiryo"/>
                <a:cs typeface="Meiryo"/>
                <a:sym typeface="Meiryo"/>
              </a:rPr>
              <a:t>360</a:t>
            </a:r>
            <a:r>
              <a:rPr lang="ja" sz="1400" dirty="0">
                <a:solidFill>
                  <a:srgbClr val="000000"/>
                </a:solidFill>
                <a:latin typeface="Meiryo"/>
                <a:ea typeface="Meiryo"/>
                <a:cs typeface="Meiryo"/>
                <a:sym typeface="Meiryo"/>
              </a:rPr>
              <a:t>, Wii U™</a:t>
            </a:r>
          </a:p>
          <a:p>
            <a:pPr marL="457200">
              <a:lnSpc>
                <a:spcPct val="115000"/>
              </a:lnSpc>
              <a:buClr>
                <a:srgbClr val="000000"/>
              </a:buClr>
              <a:buSzPct val="100000"/>
              <a:buFont typeface="Meiryo"/>
              <a:buChar char="●"/>
            </a:pPr>
            <a:r>
              <a:rPr lang="ja" altLang="ja-JP" sz="1400" dirty="0">
                <a:latin typeface="Meiryo"/>
                <a:ea typeface="Meiryo"/>
                <a:cs typeface="Meiryo"/>
                <a:sym typeface="Meiryo"/>
              </a:rPr>
              <a:t>ライセンス等: </a:t>
            </a:r>
            <a:r>
              <a:rPr lang="en-US" altLang="ja-JP" sz="1400" dirty="0" smtClean="0">
                <a:latin typeface="Meiryo"/>
                <a:ea typeface="Meiryo"/>
                <a:cs typeface="Meiryo"/>
                <a:sym typeface="Meiryo"/>
              </a:rPr>
              <a:t>Unity Free </a:t>
            </a:r>
            <a:r>
              <a:rPr lang="ja-JP" altLang="en-US" sz="1400" dirty="0" smtClean="0">
                <a:latin typeface="Meiryo"/>
                <a:ea typeface="Meiryo"/>
                <a:cs typeface="Meiryo"/>
                <a:sym typeface="Meiryo"/>
              </a:rPr>
              <a:t>無料</a:t>
            </a:r>
            <a:r>
              <a:rPr lang="en-US" altLang="ja-JP" sz="1400" dirty="0" smtClean="0">
                <a:latin typeface="Meiryo"/>
                <a:ea typeface="Meiryo"/>
                <a:cs typeface="Meiryo"/>
                <a:sym typeface="Meiryo"/>
              </a:rPr>
              <a:t>(</a:t>
            </a:r>
            <a:r>
              <a:rPr lang="ja-JP" altLang="en-US" sz="1400" dirty="0">
                <a:latin typeface="Meiryo"/>
                <a:ea typeface="Meiryo"/>
                <a:cs typeface="Meiryo"/>
                <a:sym typeface="Meiryo"/>
              </a:rPr>
              <a:t>制限</a:t>
            </a:r>
            <a:r>
              <a:rPr lang="ja-JP" altLang="en-US" sz="1400" dirty="0" smtClean="0">
                <a:latin typeface="Meiryo"/>
                <a:ea typeface="Meiryo"/>
                <a:cs typeface="Meiryo"/>
                <a:sym typeface="Meiryo"/>
              </a:rPr>
              <a:t>あり</a:t>
            </a:r>
            <a:r>
              <a:rPr lang="en-US" altLang="ja-JP" sz="1400" dirty="0" smtClean="0">
                <a:latin typeface="Meiryo"/>
                <a:ea typeface="Meiryo"/>
                <a:cs typeface="Meiryo"/>
                <a:sym typeface="Meiryo"/>
              </a:rPr>
              <a:t>)</a:t>
            </a:r>
            <a:r>
              <a:rPr lang="ja-JP" altLang="en-US" sz="1400" dirty="0" err="1" smtClean="0">
                <a:latin typeface="Meiryo"/>
                <a:ea typeface="Meiryo"/>
                <a:cs typeface="Meiryo"/>
                <a:sym typeface="Meiryo"/>
              </a:rPr>
              <a:t>、</a:t>
            </a:r>
            <a:r>
              <a:rPr lang="en-US" altLang="ja" sz="1400" dirty="0">
                <a:latin typeface="Meiryo"/>
                <a:ea typeface="Meiryo"/>
                <a:cs typeface="Meiryo"/>
                <a:sym typeface="Meiryo"/>
              </a:rPr>
              <a:t> Unity Pro 162,000</a:t>
            </a:r>
            <a:r>
              <a:rPr lang="ja-JP" altLang="en-US" sz="1400" dirty="0" smtClean="0">
                <a:latin typeface="Meiryo"/>
                <a:ea typeface="Meiryo"/>
                <a:cs typeface="Meiryo"/>
                <a:sym typeface="Meiryo"/>
              </a:rPr>
              <a:t>円</a:t>
            </a:r>
          </a:p>
          <a:p>
            <a:pPr marL="457200">
              <a:lnSpc>
                <a:spcPct val="115000"/>
              </a:lnSpc>
              <a:buClr>
                <a:srgbClr val="000000"/>
              </a:buClr>
              <a:buSzPct val="100000"/>
              <a:buFont typeface="Meiryo"/>
              <a:buChar char="●"/>
            </a:pPr>
            <a:r>
              <a:rPr lang="ja" sz="1400" dirty="0" smtClean="0">
                <a:solidFill>
                  <a:srgbClr val="000000"/>
                </a:solidFill>
                <a:latin typeface="Meiryo"/>
                <a:ea typeface="Meiryo"/>
                <a:cs typeface="Meiryo"/>
                <a:sym typeface="Meiryo"/>
              </a:rPr>
              <a:t>開発</a:t>
            </a:r>
            <a:r>
              <a:rPr lang="ja" sz="1400" dirty="0">
                <a:solidFill>
                  <a:srgbClr val="000000"/>
                </a:solidFill>
                <a:latin typeface="Meiryo"/>
                <a:ea typeface="Meiryo"/>
                <a:cs typeface="Meiryo"/>
                <a:sym typeface="Meiryo"/>
              </a:rPr>
              <a:t>言語: C#, JavaScript, Boo</a:t>
            </a:r>
          </a:p>
          <a:p>
            <a:pPr marL="457200" lvl="0" indent="-342900" rtl="0">
              <a:lnSpc>
                <a:spcPct val="115000"/>
              </a:lnSpc>
              <a:spcBef>
                <a:spcPts val="0"/>
              </a:spcBef>
              <a:buClr>
                <a:srgbClr val="000000"/>
              </a:buClr>
              <a:buSzPct val="100000"/>
              <a:buFont typeface="Meiryo"/>
              <a:buChar char="●"/>
            </a:pPr>
            <a:r>
              <a:rPr lang="ja" sz="1400" dirty="0">
                <a:solidFill>
                  <a:srgbClr val="000000"/>
                </a:solidFill>
                <a:latin typeface="Meiryo"/>
                <a:ea typeface="Meiryo"/>
                <a:cs typeface="Meiryo"/>
                <a:sym typeface="Meiryo"/>
              </a:rPr>
              <a:t>IDE: Unity エディタ, Mono Develop </a:t>
            </a:r>
            <a:r>
              <a:rPr lang="ja" sz="1400" dirty="0" smtClean="0">
                <a:solidFill>
                  <a:srgbClr val="000000"/>
                </a:solidFill>
                <a:latin typeface="Meiryo"/>
                <a:ea typeface="Meiryo"/>
                <a:cs typeface="Meiryo"/>
                <a:sym typeface="Meiryo"/>
              </a:rPr>
              <a:t>4</a:t>
            </a:r>
            <a:r>
              <a:rPr lang="ja-JP" altLang="en-US" sz="1400" dirty="0" smtClean="0">
                <a:solidFill>
                  <a:srgbClr val="000000"/>
                </a:solidFill>
                <a:latin typeface="Meiryo"/>
                <a:ea typeface="Meiryo"/>
                <a:cs typeface="Meiryo"/>
                <a:sym typeface="Meiryo"/>
              </a:rPr>
              <a:t>（替わりに</a:t>
            </a:r>
            <a:r>
              <a:rPr lang="en-US" altLang="ja-JP" sz="1400" dirty="0" err="1" smtClean="0">
                <a:solidFill>
                  <a:srgbClr val="000000"/>
                </a:solidFill>
                <a:latin typeface="Meiryo"/>
                <a:ea typeface="Meiryo"/>
                <a:cs typeface="Meiryo"/>
                <a:sym typeface="Meiryo"/>
              </a:rPr>
              <a:t>VisualStudio</a:t>
            </a:r>
            <a:r>
              <a:rPr lang="ja-JP" altLang="en-US" sz="1400" dirty="0" smtClean="0">
                <a:solidFill>
                  <a:srgbClr val="000000"/>
                </a:solidFill>
                <a:latin typeface="Meiryo"/>
                <a:ea typeface="Meiryo"/>
                <a:cs typeface="Meiryo"/>
                <a:sym typeface="Meiryo"/>
              </a:rPr>
              <a:t>も使用可</a:t>
            </a:r>
            <a:r>
              <a:rPr lang="en-US" altLang="ja-JP" sz="1400" dirty="0" smtClean="0">
                <a:solidFill>
                  <a:srgbClr val="000000"/>
                </a:solidFill>
                <a:latin typeface="Meiryo"/>
                <a:ea typeface="Meiryo"/>
                <a:cs typeface="Meiryo"/>
                <a:sym typeface="Meiryo"/>
              </a:rPr>
              <a:t> ※</a:t>
            </a:r>
            <a:r>
              <a:rPr lang="en-US" altLang="ja-JP" sz="1400" dirty="0" err="1" smtClean="0">
                <a:solidFill>
                  <a:srgbClr val="000000"/>
                </a:solidFill>
                <a:latin typeface="Meiryo"/>
                <a:ea typeface="Meiryo"/>
                <a:cs typeface="Meiryo"/>
                <a:sym typeface="Meiryo"/>
              </a:rPr>
              <a:t>UnityVS</a:t>
            </a:r>
            <a:r>
              <a:rPr lang="ja-JP" altLang="en-US" sz="1400" dirty="0" smtClean="0">
                <a:solidFill>
                  <a:srgbClr val="000000"/>
                </a:solidFill>
                <a:latin typeface="Meiryo"/>
                <a:ea typeface="Meiryo"/>
                <a:cs typeface="Meiryo"/>
                <a:sym typeface="Meiryo"/>
              </a:rPr>
              <a:t>）</a:t>
            </a:r>
            <a:endParaRPr lang="ja" sz="1400" dirty="0">
              <a:solidFill>
                <a:srgbClr val="000000"/>
              </a:solidFill>
              <a:latin typeface="Meiryo"/>
              <a:ea typeface="Meiryo"/>
              <a:cs typeface="Meiryo"/>
              <a:sym typeface="Meiryo"/>
            </a:endParaRPr>
          </a:p>
          <a:p>
            <a:pPr marL="457200" lvl="0" indent="-342900" rtl="0">
              <a:lnSpc>
                <a:spcPct val="115000"/>
              </a:lnSpc>
              <a:spcBef>
                <a:spcPts val="0"/>
              </a:spcBef>
              <a:buClr>
                <a:srgbClr val="000000"/>
              </a:buClr>
              <a:buSzPct val="100000"/>
              <a:buFont typeface="Meiryo"/>
              <a:buChar char="●"/>
            </a:pPr>
            <a:r>
              <a:rPr lang="ja" sz="1400" dirty="0">
                <a:solidFill>
                  <a:srgbClr val="000000"/>
                </a:solidFill>
                <a:latin typeface="Meiryo"/>
                <a:ea typeface="Meiryo"/>
                <a:cs typeface="Meiryo"/>
                <a:sym typeface="Meiryo"/>
              </a:rPr>
              <a:t>物理エンジン: あり</a:t>
            </a:r>
          </a:p>
          <a:p>
            <a:pPr marL="457200">
              <a:lnSpc>
                <a:spcPct val="115000"/>
              </a:lnSpc>
              <a:buClr>
                <a:srgbClr val="000000"/>
              </a:buClr>
              <a:buSzPct val="100000"/>
              <a:buFont typeface="Meiryo"/>
              <a:buChar char="●"/>
            </a:pPr>
            <a:r>
              <a:rPr lang="ja" sz="1400" dirty="0">
                <a:solidFill>
                  <a:srgbClr val="000000"/>
                </a:solidFill>
                <a:latin typeface="Meiryo"/>
                <a:ea typeface="Meiryo"/>
                <a:cs typeface="Meiryo"/>
                <a:sym typeface="Meiryo"/>
              </a:rPr>
              <a:t>パーティクル: </a:t>
            </a:r>
            <a:r>
              <a:rPr lang="ja" sz="1400" dirty="0" smtClean="0">
                <a:solidFill>
                  <a:srgbClr val="000000"/>
                </a:solidFill>
                <a:latin typeface="Meiryo"/>
                <a:ea typeface="Meiryo"/>
                <a:cs typeface="Meiryo"/>
                <a:sym typeface="Meiryo"/>
              </a:rPr>
              <a:t>あり</a:t>
            </a:r>
            <a:endParaRPr lang="en-US" altLang="ja" sz="1400" dirty="0" smtClean="0">
              <a:solidFill>
                <a:srgbClr val="000000"/>
              </a:solidFill>
              <a:latin typeface="Meiryo"/>
              <a:ea typeface="Meiryo"/>
              <a:cs typeface="Meiryo"/>
              <a:sym typeface="Meiryo"/>
            </a:endParaRPr>
          </a:p>
          <a:p>
            <a:pPr marL="457200">
              <a:lnSpc>
                <a:spcPct val="115000"/>
              </a:lnSpc>
              <a:buClr>
                <a:srgbClr val="000000"/>
              </a:buClr>
              <a:buSzPct val="100000"/>
              <a:buFont typeface="Meiryo"/>
              <a:buChar char="●"/>
            </a:pPr>
            <a:r>
              <a:rPr lang="ja" altLang="ja-JP" sz="1400" dirty="0" smtClean="0">
                <a:solidFill>
                  <a:srgbClr val="000000"/>
                </a:solidFill>
                <a:latin typeface="Meiryo"/>
                <a:ea typeface="Meiryo"/>
                <a:cs typeface="Meiryo"/>
                <a:sym typeface="Meiryo"/>
                <a:hlinkClick r:id="rId3"/>
              </a:rPr>
              <a:t>http</a:t>
            </a:r>
            <a:r>
              <a:rPr lang="ja" altLang="ja-JP" sz="1400" dirty="0">
                <a:solidFill>
                  <a:srgbClr val="000000"/>
                </a:solidFill>
                <a:latin typeface="Meiryo"/>
                <a:ea typeface="Meiryo"/>
                <a:cs typeface="Meiryo"/>
                <a:sym typeface="Meiryo"/>
                <a:hlinkClick r:id="rId3"/>
              </a:rPr>
              <a:t>://japan.unity3d.com/</a:t>
            </a:r>
            <a:endParaRPr lang="ja" altLang="ja-JP" sz="1400" dirty="0">
              <a:solidFill>
                <a:srgbClr val="000000"/>
              </a:solidFill>
              <a:latin typeface="Meiryo"/>
              <a:ea typeface="Meiryo"/>
              <a:cs typeface="Meiryo"/>
              <a:sym typeface="Meiryo"/>
            </a:endParaRPr>
          </a:p>
          <a:p>
            <a:pPr marL="457200" lvl="0" indent="-342900" rtl="0">
              <a:lnSpc>
                <a:spcPct val="115000"/>
              </a:lnSpc>
              <a:spcBef>
                <a:spcPts val="0"/>
              </a:spcBef>
              <a:buClr>
                <a:srgbClr val="000000"/>
              </a:buClr>
              <a:buSzPct val="100000"/>
              <a:buFont typeface="Meiryo"/>
              <a:buChar char="●"/>
            </a:pPr>
            <a:endParaRPr lang="ja" sz="1400" dirty="0">
              <a:solidFill>
                <a:srgbClr val="000000"/>
              </a:solidFill>
              <a:latin typeface="Meiryo"/>
              <a:ea typeface="Meiryo"/>
              <a:cs typeface="Meiryo"/>
              <a:sym typeface="Meiryo"/>
            </a:endParaRPr>
          </a:p>
        </p:txBody>
      </p:sp>
      <p:pic>
        <p:nvPicPr>
          <p:cNvPr id="3" name="図 2" descr="unity-logo-titled.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23478"/>
            <a:ext cx="2156296" cy="84904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11</a:t>
            </a:fld>
            <a:endParaRPr kumimoji="1" lang="ja-JP" altLang="en-US"/>
          </a:p>
        </p:txBody>
      </p:sp>
    </p:spTree>
    <p:extLst>
      <p:ext uri="{BB962C8B-B14F-4D97-AF65-F5344CB8AC3E}">
        <p14:creationId xmlns:p14="http://schemas.microsoft.com/office/powerpoint/2010/main" val="21062422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animEffect transition="in" filter="fade">
                                      <p:cBhvr>
                                        <p:cTn id="11" dur="500"/>
                                        <p:tgtEl>
                                          <p:spTgt spid="7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animEffect transition="in" filter="fade">
                                      <p:cBhvr>
                                        <p:cTn id="15" dur="500"/>
                                        <p:tgtEl>
                                          <p:spTgt spid="7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animEffect transition="in" filter="fade">
                                      <p:cBhvr>
                                        <p:cTn id="19" dur="500"/>
                                        <p:tgtEl>
                                          <p:spTgt spid="7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animEffect transition="in" filter="fade">
                                      <p:cBhvr>
                                        <p:cTn id="23" dur="500"/>
                                        <p:tgtEl>
                                          <p:spTgt spid="78">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8">
                                            <p:txEl>
                                              <p:pRg st="5" end="5"/>
                                            </p:txEl>
                                          </p:spTgt>
                                        </p:tgtEl>
                                        <p:attrNameLst>
                                          <p:attrName>style.visibility</p:attrName>
                                        </p:attrNameLst>
                                      </p:cBhvr>
                                      <p:to>
                                        <p:strVal val="visible"/>
                                      </p:to>
                                    </p:set>
                                    <p:animEffect transition="in" filter="fade">
                                      <p:cBhvr>
                                        <p:cTn id="27" dur="500"/>
                                        <p:tgtEl>
                                          <p:spTgt spid="78">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8">
                                            <p:txEl>
                                              <p:pRg st="6" end="6"/>
                                            </p:txEl>
                                          </p:spTgt>
                                        </p:tgtEl>
                                        <p:attrNameLst>
                                          <p:attrName>style.visibility</p:attrName>
                                        </p:attrNameLst>
                                      </p:cBhvr>
                                      <p:to>
                                        <p:strVal val="visible"/>
                                      </p:to>
                                    </p:set>
                                    <p:animEffect transition="in" filter="fade">
                                      <p:cBhvr>
                                        <p:cTn id="31" dur="500"/>
                                        <p:tgtEl>
                                          <p:spTgt spid="78">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8">
                                            <p:txEl>
                                              <p:pRg st="7" end="7"/>
                                            </p:txEl>
                                          </p:spTgt>
                                        </p:tgtEl>
                                        <p:attrNameLst>
                                          <p:attrName>style.visibility</p:attrName>
                                        </p:attrNameLst>
                                      </p:cBhvr>
                                      <p:to>
                                        <p:strVal val="visible"/>
                                      </p:to>
                                    </p:set>
                                    <p:animEffect transition="in" filter="fade">
                                      <p:cBhvr>
                                        <p:cTn id="35" dur="500"/>
                                        <p:tgtEl>
                                          <p:spTgt spid="78">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8">
                                            <p:txEl>
                                              <p:pRg st="8" end="8"/>
                                            </p:txEl>
                                          </p:spTgt>
                                        </p:tgtEl>
                                        <p:attrNameLst>
                                          <p:attrName>style.visibility</p:attrName>
                                        </p:attrNameLst>
                                      </p:cBhvr>
                                      <p:to>
                                        <p:strVal val="visible"/>
                                      </p:to>
                                    </p:set>
                                    <p:animEffect transition="in" filter="fade">
                                      <p:cBhvr>
                                        <p:cTn id="39" dur="500"/>
                                        <p:tgtEl>
                                          <p:spTgt spid="78">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8">
                                            <p:txEl>
                                              <p:pRg st="9" end="9"/>
                                            </p:txEl>
                                          </p:spTgt>
                                        </p:tgtEl>
                                        <p:attrNameLst>
                                          <p:attrName>style.visibility</p:attrName>
                                        </p:attrNameLst>
                                      </p:cBhvr>
                                      <p:to>
                                        <p:strVal val="visible"/>
                                      </p:to>
                                    </p:set>
                                    <p:animEffect transition="in" filter="fade">
                                      <p:cBhvr>
                                        <p:cTn id="43" dur="500"/>
                                        <p:tgtEl>
                                          <p:spTgt spid="78">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8">
                                            <p:txEl>
                                              <p:pRg st="10" end="10"/>
                                            </p:txEl>
                                          </p:spTgt>
                                        </p:tgtEl>
                                        <p:attrNameLst>
                                          <p:attrName>style.visibility</p:attrName>
                                        </p:attrNameLst>
                                      </p:cBhvr>
                                      <p:to>
                                        <p:strVal val="visible"/>
                                      </p:to>
                                    </p:set>
                                    <p:animEffect transition="in" filter="fade">
                                      <p:cBhvr>
                                        <p:cTn id="47" dur="500"/>
                                        <p:tgtEl>
                                          <p:spTgt spid="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23528" y="-92546"/>
            <a:ext cx="8229600" cy="7776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Cocos2d-x</a:t>
            </a:r>
          </a:p>
        </p:txBody>
      </p:sp>
      <p:sp>
        <p:nvSpPr>
          <p:cNvPr id="66" name="Shape 66"/>
          <p:cNvSpPr txBox="1">
            <a:spLocks noGrp="1"/>
          </p:cNvSpPr>
          <p:nvPr>
            <p:ph type="body" idx="1"/>
          </p:nvPr>
        </p:nvSpPr>
        <p:spPr>
          <a:xfrm>
            <a:off x="467544" y="771550"/>
            <a:ext cx="8229600" cy="3400132"/>
          </a:xfrm>
          <a:prstGeom prst="rect">
            <a:avLst/>
          </a:prstGeom>
        </p:spPr>
        <p:txBody>
          <a:bodyPr lIns="91425" tIns="91425" rIns="91425" bIns="91425" anchor="t" anchorCtr="0">
            <a:spAutoFit/>
          </a:bodyPr>
          <a:lstStyle/>
          <a:p>
            <a:pPr lvl="0" rtl="0">
              <a:lnSpc>
                <a:spcPct val="115000"/>
              </a:lnSpc>
              <a:spcBef>
                <a:spcPts val="0"/>
              </a:spcBef>
              <a:buNone/>
            </a:pPr>
            <a:r>
              <a:rPr lang="ja" sz="1400" dirty="0" smtClean="0">
                <a:latin typeface="Meiryo"/>
                <a:ea typeface="Meiryo"/>
                <a:cs typeface="Meiryo"/>
                <a:sym typeface="Meiryo"/>
              </a:rPr>
              <a:t>主な特徴</a:t>
            </a:r>
          </a:p>
          <a:p>
            <a:pPr marL="457200" lvl="0" indent="-342900" rtl="0">
              <a:lnSpc>
                <a:spcPct val="115000"/>
              </a:lnSpc>
              <a:spcBef>
                <a:spcPts val="0"/>
              </a:spcBef>
              <a:buClr>
                <a:srgbClr val="000000"/>
              </a:buClr>
              <a:buSzPct val="100000"/>
              <a:buFont typeface="Meiryo"/>
              <a:buChar char="●"/>
            </a:pPr>
            <a:r>
              <a:rPr lang="ja" sz="1400" dirty="0" smtClean="0">
                <a:solidFill>
                  <a:srgbClr val="000000"/>
                </a:solidFill>
                <a:latin typeface="Meiryo"/>
                <a:ea typeface="Meiryo"/>
                <a:cs typeface="Meiryo"/>
                <a:sym typeface="Meiryo"/>
              </a:rPr>
              <a:t>2Dゲーム</a:t>
            </a:r>
            <a:r>
              <a:rPr lang="ja-JP" altLang="en-US" sz="1400" dirty="0" smtClean="0">
                <a:solidFill>
                  <a:srgbClr val="000000"/>
                </a:solidFill>
                <a:latin typeface="Meiryo"/>
                <a:ea typeface="Meiryo"/>
                <a:cs typeface="Meiryo"/>
                <a:sym typeface="Meiryo"/>
              </a:rPr>
              <a:t>エンジン</a:t>
            </a:r>
            <a:r>
              <a:rPr lang="ja" sz="1400" dirty="0" smtClean="0">
                <a:solidFill>
                  <a:srgbClr val="000000"/>
                </a:solidFill>
                <a:latin typeface="Meiryo"/>
                <a:ea typeface="Meiryo"/>
                <a:cs typeface="Meiryo"/>
                <a:sym typeface="Meiryo"/>
              </a:rPr>
              <a:t/>
            </a:r>
            <a:br>
              <a:rPr lang="ja" sz="1400" dirty="0" smtClean="0">
                <a:solidFill>
                  <a:srgbClr val="000000"/>
                </a:solidFill>
                <a:latin typeface="Meiryo"/>
                <a:ea typeface="Meiryo"/>
                <a:cs typeface="Meiryo"/>
                <a:sym typeface="Meiryo"/>
              </a:rPr>
            </a:br>
            <a:r>
              <a:rPr lang="ja" sz="1400" dirty="0" smtClean="0">
                <a:solidFill>
                  <a:srgbClr val="000000"/>
                </a:solidFill>
                <a:latin typeface="Meiryo"/>
                <a:ea typeface="Meiryo"/>
                <a:cs typeface="Meiryo"/>
                <a:sym typeface="Meiryo"/>
              </a:rPr>
              <a:t>C++での開発に馴れた</a:t>
            </a:r>
            <a:r>
              <a:rPr lang="ja-JP" altLang="en-US" sz="1400" dirty="0" smtClean="0">
                <a:solidFill>
                  <a:srgbClr val="000000"/>
                </a:solidFill>
                <a:latin typeface="Meiryo"/>
                <a:ea typeface="Meiryo"/>
                <a:cs typeface="Meiryo"/>
                <a:sym typeface="Meiryo"/>
              </a:rPr>
              <a:t>コンシューマ・</a:t>
            </a:r>
            <a:r>
              <a:rPr lang="ja" sz="1400" dirty="0" smtClean="0">
                <a:solidFill>
                  <a:srgbClr val="000000"/>
                </a:solidFill>
                <a:latin typeface="Meiryo"/>
                <a:ea typeface="Meiryo"/>
                <a:cs typeface="Meiryo"/>
                <a:sym typeface="Meiryo"/>
              </a:rPr>
              <a:t>ゲーム開発経験者には使いやすい</a:t>
            </a:r>
          </a:p>
          <a:p>
            <a:pPr marL="457200" lvl="0" indent="-3429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対応プラットフォーム: iOS 5.0以降, Android 2.3以降, Windows</a:t>
            </a:r>
            <a:r>
              <a:rPr lang="en-US" altLang="ja" sz="1400" dirty="0" smtClean="0">
                <a:latin typeface="Meiryo"/>
                <a:ea typeface="Meiryo"/>
                <a:cs typeface="Meiryo"/>
                <a:sym typeface="Meiryo"/>
              </a:rPr>
              <a:t> 7</a:t>
            </a:r>
            <a:r>
              <a:rPr lang="ja-JP" altLang="en-US" sz="1400" dirty="0" smtClean="0">
                <a:latin typeface="Meiryo"/>
                <a:ea typeface="Meiryo"/>
                <a:cs typeface="Meiryo"/>
                <a:sym typeface="Meiryo"/>
              </a:rPr>
              <a:t>以降</a:t>
            </a:r>
            <a:r>
              <a:rPr lang="ja" sz="1400" dirty="0" smtClean="0">
                <a:latin typeface="Meiryo"/>
                <a:ea typeface="Meiryo"/>
                <a:cs typeface="Meiryo"/>
                <a:sym typeface="Meiryo"/>
              </a:rPr>
              <a:t>, </a:t>
            </a:r>
            <a:r>
              <a:rPr lang="en-US" altLang="ja" sz="1400" dirty="0" smtClean="0">
                <a:latin typeface="Meiryo"/>
                <a:ea typeface="Meiryo"/>
                <a:cs typeface="Meiryo"/>
                <a:sym typeface="Meiryo"/>
              </a:rPr>
              <a:t>OS X 10.6</a:t>
            </a:r>
            <a:r>
              <a:rPr lang="ja-JP" altLang="en-US" sz="1400" dirty="0" smtClean="0">
                <a:latin typeface="Meiryo"/>
                <a:ea typeface="Meiryo"/>
                <a:cs typeface="Meiryo"/>
                <a:sym typeface="Meiryo"/>
              </a:rPr>
              <a:t>以降</a:t>
            </a:r>
            <a:r>
              <a:rPr lang="ja" sz="1400" dirty="0" smtClean="0">
                <a:latin typeface="Meiryo"/>
                <a:ea typeface="Meiryo"/>
                <a:cs typeface="Meiryo"/>
                <a:sym typeface="Meiryo"/>
              </a:rPr>
              <a:t>, Windows Phone 8</a:t>
            </a:r>
          </a:p>
          <a:p>
            <a:pPr marL="457200" lvl="0" indent="-3429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ライセンス等: 無償, オープンソース(MITライセンス)</a:t>
            </a:r>
          </a:p>
          <a:p>
            <a:pPr marL="457200" lvl="0" indent="-3429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開発言語: C++(C++11), </a:t>
            </a:r>
            <a:r>
              <a:rPr lang="en-US" altLang="ja" sz="1400" dirty="0" err="1" smtClean="0">
                <a:latin typeface="Meiryo"/>
                <a:ea typeface="Meiryo"/>
                <a:cs typeface="Meiryo"/>
                <a:sym typeface="Meiryo"/>
              </a:rPr>
              <a:t>Lua</a:t>
            </a:r>
            <a:r>
              <a:rPr lang="en-US" altLang="ja" sz="1400" dirty="0" smtClean="0">
                <a:latin typeface="Meiryo"/>
                <a:ea typeface="Meiryo"/>
                <a:cs typeface="Meiryo"/>
                <a:sym typeface="Meiryo"/>
              </a:rPr>
              <a:t>/JavaScript</a:t>
            </a:r>
            <a:r>
              <a:rPr lang="ja-JP" altLang="en-US" sz="1400" dirty="0" smtClean="0">
                <a:latin typeface="Meiryo"/>
                <a:ea typeface="Meiryo"/>
                <a:cs typeface="Meiryo"/>
                <a:sym typeface="Meiryo"/>
              </a:rPr>
              <a:t>を使っての開発も可</a:t>
            </a:r>
            <a:endParaRPr lang="ja" sz="1400" dirty="0" smtClean="0">
              <a:latin typeface="Meiryo"/>
              <a:ea typeface="Meiryo"/>
              <a:cs typeface="Meiryo"/>
              <a:sym typeface="Meiryo"/>
            </a:endParaRPr>
          </a:p>
          <a:p>
            <a:pPr marL="457200" lvl="0" indent="-3429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使用可能</a:t>
            </a:r>
            <a:r>
              <a:rPr lang="ja" sz="1400" dirty="0" smtClean="0">
                <a:latin typeface="Meiryo"/>
                <a:ea typeface="Meiryo"/>
                <a:cs typeface="Meiryo"/>
                <a:sym typeface="Meiryo"/>
              </a:rPr>
              <a:t>IDE: Visual Studio</a:t>
            </a:r>
            <a:r>
              <a:rPr lang="en-US" altLang="ja" sz="1400" dirty="0" smtClean="0">
                <a:latin typeface="Meiryo"/>
                <a:ea typeface="Meiryo"/>
                <a:cs typeface="Meiryo"/>
                <a:sym typeface="Meiryo"/>
              </a:rPr>
              <a:t> 2012</a:t>
            </a:r>
            <a:r>
              <a:rPr lang="ja-JP" altLang="en-US" sz="1400" dirty="0" smtClean="0">
                <a:latin typeface="Meiryo"/>
                <a:ea typeface="Meiryo"/>
                <a:cs typeface="Meiryo"/>
                <a:sym typeface="Meiryo"/>
              </a:rPr>
              <a:t>以降</a:t>
            </a:r>
            <a:r>
              <a:rPr lang="ja" sz="1400" dirty="0" smtClean="0">
                <a:latin typeface="Meiryo"/>
                <a:ea typeface="Meiryo"/>
                <a:cs typeface="Meiryo"/>
                <a:sym typeface="Meiryo"/>
              </a:rPr>
              <a:t>, Xcode</a:t>
            </a:r>
            <a:r>
              <a:rPr lang="en-US" altLang="ja" sz="1400" dirty="0" smtClean="0">
                <a:latin typeface="Meiryo"/>
                <a:ea typeface="Meiryo"/>
                <a:cs typeface="Meiryo"/>
                <a:sym typeface="Meiryo"/>
              </a:rPr>
              <a:t> 4.6</a:t>
            </a:r>
            <a:r>
              <a:rPr lang="ja-JP" altLang="en-US" sz="1400" dirty="0" smtClean="0">
                <a:latin typeface="Meiryo"/>
                <a:ea typeface="Meiryo"/>
                <a:cs typeface="Meiryo"/>
                <a:sym typeface="Meiryo"/>
              </a:rPr>
              <a:t>以降</a:t>
            </a:r>
            <a:endParaRPr lang="ja" sz="1400" dirty="0" smtClean="0">
              <a:latin typeface="Meiryo"/>
              <a:ea typeface="Meiryo"/>
              <a:cs typeface="Meiryo"/>
              <a:sym typeface="Meiryo"/>
            </a:endParaRPr>
          </a:p>
          <a:p>
            <a:pPr marL="457200" lvl="0" indent="-3429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物理エンジン: あり(Chipmunk2D, Box2D)</a:t>
            </a:r>
          </a:p>
          <a:p>
            <a:pPr marL="457200" lvl="0">
              <a:lnSpc>
                <a:spcPct val="115000"/>
              </a:lnSpc>
              <a:buClr>
                <a:schemeClr val="dk1"/>
              </a:buClr>
              <a:buSzPct val="100000"/>
              <a:buFont typeface="Meiryo"/>
              <a:buChar char="●"/>
            </a:pPr>
            <a:r>
              <a:rPr lang="ja" sz="1400" dirty="0" smtClean="0">
                <a:latin typeface="Meiryo"/>
                <a:ea typeface="Meiryo"/>
                <a:cs typeface="Meiryo"/>
                <a:sym typeface="Meiryo"/>
              </a:rPr>
              <a:t>パーティクル: あり</a:t>
            </a:r>
          </a:p>
          <a:p>
            <a:pPr marL="457200" lvl="0" indent="-342900" rtl="0">
              <a:lnSpc>
                <a:spcPct val="115000"/>
              </a:lnSpc>
              <a:spcBef>
                <a:spcPts val="0"/>
              </a:spcBef>
              <a:buClr>
                <a:schemeClr val="dk1"/>
              </a:buClr>
              <a:buSzPct val="100000"/>
              <a:buFont typeface="Meiryo"/>
              <a:buChar char="●"/>
            </a:pPr>
            <a:r>
              <a:rPr lang="ja" sz="1400" u="sng" dirty="0" smtClean="0">
                <a:solidFill>
                  <a:schemeClr val="hlink"/>
                </a:solidFill>
                <a:latin typeface="Meiryo"/>
                <a:ea typeface="Meiryo"/>
                <a:cs typeface="Meiryo"/>
                <a:sym typeface="Meiryo"/>
                <a:hlinkClick r:id="rId3"/>
              </a:rPr>
              <a:t>http://www.cocos2d-x.org/</a:t>
            </a:r>
            <a:endParaRPr lang="en-US" altLang="ja" sz="1400" u="sng" dirty="0" smtClean="0">
              <a:solidFill>
                <a:schemeClr val="hlink"/>
              </a:solidFill>
              <a:latin typeface="Meiryo"/>
              <a:ea typeface="Meiryo"/>
              <a:cs typeface="Meiryo"/>
              <a:sym typeface="Meiryo"/>
            </a:endParaRPr>
          </a:p>
          <a:p>
            <a:pPr marL="114300" lvl="0" indent="0">
              <a:lnSpc>
                <a:spcPct val="115000"/>
              </a:lnSpc>
              <a:buClr>
                <a:schemeClr val="dk1"/>
              </a:buClr>
              <a:buSzPct val="100000"/>
              <a:buNone/>
            </a:pPr>
            <a:endParaRPr lang="en-US" altLang="ja" sz="1400" dirty="0" smtClean="0">
              <a:latin typeface="Meiryo"/>
              <a:ea typeface="Meiryo"/>
              <a:cs typeface="Meiryo"/>
              <a:sym typeface="Meiryo"/>
            </a:endParaRPr>
          </a:p>
          <a:p>
            <a:pPr marL="114300" lvl="0" indent="0" algn="r">
              <a:lnSpc>
                <a:spcPct val="115000"/>
              </a:lnSpc>
              <a:buClr>
                <a:schemeClr val="dk1"/>
              </a:buClr>
              <a:buSzPct val="100000"/>
              <a:buNone/>
            </a:pPr>
            <a:r>
              <a:rPr lang="ja-JP" altLang="en-US" sz="1400" dirty="0" smtClean="0">
                <a:latin typeface="Meiryo"/>
                <a:ea typeface="Meiryo"/>
                <a:cs typeface="Meiryo"/>
                <a:sym typeface="Meiryo"/>
              </a:rPr>
              <a:t>上記は</a:t>
            </a:r>
            <a:r>
              <a:rPr lang="en-US" altLang="ja-JP" sz="1400" dirty="0" smtClean="0">
                <a:latin typeface="Meiryo"/>
                <a:ea typeface="Meiryo"/>
                <a:cs typeface="Meiryo"/>
                <a:sym typeface="Meiryo"/>
              </a:rPr>
              <a:t>Cocos2d-x v3</a:t>
            </a:r>
            <a:r>
              <a:rPr lang="ja-JP" altLang="en-US" sz="1400" dirty="0" smtClean="0">
                <a:latin typeface="Meiryo"/>
                <a:ea typeface="Meiryo"/>
                <a:cs typeface="Meiryo"/>
                <a:sym typeface="Meiryo"/>
              </a:rPr>
              <a:t>の情報です　　　　</a:t>
            </a:r>
            <a:endParaRPr lang="ja-JP" altLang="en-US" sz="1400" u="sng" dirty="0" smtClean="0">
              <a:solidFill>
                <a:schemeClr val="hlink"/>
              </a:solidFill>
              <a:latin typeface="Meiryo"/>
              <a:ea typeface="Meiryo"/>
              <a:cs typeface="Meiryo"/>
              <a:sym typeface="Meiryo"/>
            </a:endParaRPr>
          </a:p>
        </p:txBody>
      </p:sp>
      <p:pic>
        <p:nvPicPr>
          <p:cNvPr id="2" name="図 1" descr="cocos2dx_titl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23478"/>
            <a:ext cx="3003570" cy="785981"/>
          </a:xfrm>
          <a:prstGeom prst="rect">
            <a:avLst/>
          </a:prstGeom>
        </p:spPr>
      </p:pic>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12</a:t>
            </a:fld>
            <a:endParaRPr kumimoji="1" lang="ja-JP" altLang="en-US"/>
          </a:p>
        </p:txBody>
      </p:sp>
    </p:spTree>
    <p:extLst>
      <p:ext uri="{BB962C8B-B14F-4D97-AF65-F5344CB8AC3E}">
        <p14:creationId xmlns:p14="http://schemas.microsoft.com/office/powerpoint/2010/main" val="5515100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animEffect transition="in" filter="fade">
                                      <p:cBhvr>
                                        <p:cTn id="11" dur="500"/>
                                        <p:tgtEl>
                                          <p:spTgt spid="6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animEffect transition="in" filter="fade">
                                      <p:cBhvr>
                                        <p:cTn id="15" dur="500"/>
                                        <p:tgtEl>
                                          <p:spTgt spid="6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xEl>
                                              <p:pRg st="3" end="3"/>
                                            </p:txEl>
                                          </p:spTgt>
                                        </p:tgtEl>
                                        <p:attrNameLst>
                                          <p:attrName>style.visibility</p:attrName>
                                        </p:attrNameLst>
                                      </p:cBhvr>
                                      <p:to>
                                        <p:strVal val="visible"/>
                                      </p:to>
                                    </p:set>
                                    <p:animEffect transition="in" filter="fade">
                                      <p:cBhvr>
                                        <p:cTn id="19" dur="500"/>
                                        <p:tgtEl>
                                          <p:spTgt spid="6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6">
                                            <p:txEl>
                                              <p:pRg st="4" end="4"/>
                                            </p:txEl>
                                          </p:spTgt>
                                        </p:tgtEl>
                                        <p:attrNameLst>
                                          <p:attrName>style.visibility</p:attrName>
                                        </p:attrNameLst>
                                      </p:cBhvr>
                                      <p:to>
                                        <p:strVal val="visible"/>
                                      </p:to>
                                    </p:set>
                                    <p:animEffect transition="in" filter="fade">
                                      <p:cBhvr>
                                        <p:cTn id="23" dur="500"/>
                                        <p:tgtEl>
                                          <p:spTgt spid="6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xEl>
                                              <p:pRg st="5" end="5"/>
                                            </p:txEl>
                                          </p:spTgt>
                                        </p:tgtEl>
                                        <p:attrNameLst>
                                          <p:attrName>style.visibility</p:attrName>
                                        </p:attrNameLst>
                                      </p:cBhvr>
                                      <p:to>
                                        <p:strVal val="visible"/>
                                      </p:to>
                                    </p:set>
                                    <p:animEffect transition="in" filter="fade">
                                      <p:cBhvr>
                                        <p:cTn id="27" dur="500"/>
                                        <p:tgtEl>
                                          <p:spTgt spid="6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xEl>
                                              <p:pRg st="6" end="6"/>
                                            </p:txEl>
                                          </p:spTgt>
                                        </p:tgtEl>
                                        <p:attrNameLst>
                                          <p:attrName>style.visibility</p:attrName>
                                        </p:attrNameLst>
                                      </p:cBhvr>
                                      <p:to>
                                        <p:strVal val="visible"/>
                                      </p:to>
                                    </p:set>
                                    <p:animEffect transition="in" filter="fade">
                                      <p:cBhvr>
                                        <p:cTn id="31" dur="500"/>
                                        <p:tgtEl>
                                          <p:spTgt spid="6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6">
                                            <p:txEl>
                                              <p:pRg st="7" end="7"/>
                                            </p:txEl>
                                          </p:spTgt>
                                        </p:tgtEl>
                                        <p:attrNameLst>
                                          <p:attrName>style.visibility</p:attrName>
                                        </p:attrNameLst>
                                      </p:cBhvr>
                                      <p:to>
                                        <p:strVal val="visible"/>
                                      </p:to>
                                    </p:set>
                                    <p:animEffect transition="in" filter="fade">
                                      <p:cBhvr>
                                        <p:cTn id="35" dur="500"/>
                                        <p:tgtEl>
                                          <p:spTgt spid="6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6">
                                            <p:txEl>
                                              <p:pRg st="8" end="8"/>
                                            </p:txEl>
                                          </p:spTgt>
                                        </p:tgtEl>
                                        <p:attrNameLst>
                                          <p:attrName>style.visibility</p:attrName>
                                        </p:attrNameLst>
                                      </p:cBhvr>
                                      <p:to>
                                        <p:strVal val="visible"/>
                                      </p:to>
                                    </p:set>
                                    <p:animEffect transition="in" filter="fade">
                                      <p:cBhvr>
                                        <p:cTn id="39" dur="500"/>
                                        <p:tgtEl>
                                          <p:spTgt spid="66">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6">
                                            <p:txEl>
                                              <p:pRg st="10" end="10"/>
                                            </p:txEl>
                                          </p:spTgt>
                                        </p:tgtEl>
                                        <p:attrNameLst>
                                          <p:attrName>style.visibility</p:attrName>
                                        </p:attrNameLst>
                                      </p:cBhvr>
                                      <p:to>
                                        <p:strVal val="visible"/>
                                      </p:to>
                                    </p:set>
                                    <p:animEffect transition="in" filter="fade">
                                      <p:cBhvr>
                                        <p:cTn id="43" dur="500"/>
                                        <p:tgtEl>
                                          <p:spTgt spid="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23528" y="267494"/>
            <a:ext cx="8229600" cy="430199"/>
          </a:xfrm>
          <a:prstGeom prst="rect">
            <a:avLst/>
          </a:prstGeom>
        </p:spPr>
        <p:txBody>
          <a:bodyPr lIns="91425" tIns="91425" rIns="91425" bIns="91425" anchor="b" anchorCtr="0">
            <a:spAutoFit/>
          </a:bodyPr>
          <a:lstStyle/>
          <a:p>
            <a:pPr lvl="0" rtl="0">
              <a:spcBef>
                <a:spcPts val="0"/>
              </a:spcBef>
              <a:buNone/>
            </a:pPr>
            <a:r>
              <a:rPr lang="ja" b="0" dirty="0">
                <a:latin typeface="Meiryo"/>
                <a:ea typeface="Meiryo"/>
                <a:cs typeface="Meiryo"/>
                <a:sym typeface="Meiryo"/>
              </a:rPr>
              <a:t>Starling</a:t>
            </a:r>
          </a:p>
        </p:txBody>
      </p:sp>
      <p:sp>
        <p:nvSpPr>
          <p:cNvPr id="102" name="Shape 102"/>
          <p:cNvSpPr txBox="1">
            <a:spLocks noGrp="1"/>
          </p:cNvSpPr>
          <p:nvPr>
            <p:ph type="body" idx="1"/>
          </p:nvPr>
        </p:nvSpPr>
        <p:spPr>
          <a:xfrm>
            <a:off x="467544" y="771550"/>
            <a:ext cx="8229600" cy="4886692"/>
          </a:xfrm>
          <a:prstGeom prst="rect">
            <a:avLst/>
          </a:prstGeom>
        </p:spPr>
        <p:txBody>
          <a:bodyPr lIns="91425" tIns="91425" rIns="91425" bIns="91425" anchor="t" anchorCtr="0">
            <a:spAutoFit/>
          </a:bodyPr>
          <a:lstStyle/>
          <a:p>
            <a:pPr lvl="0" rtl="0">
              <a:lnSpc>
                <a:spcPct val="115000"/>
              </a:lnSpc>
              <a:spcBef>
                <a:spcPts val="0"/>
              </a:spcBef>
              <a:buClr>
                <a:srgbClr val="000000"/>
              </a:buClr>
              <a:buSzPct val="78571"/>
              <a:buNone/>
            </a:pPr>
            <a:r>
              <a:rPr lang="ja" sz="1400" dirty="0">
                <a:latin typeface="Meiryo"/>
                <a:ea typeface="Meiryo"/>
                <a:cs typeface="Meiryo"/>
                <a:sym typeface="Meiryo"/>
              </a:rPr>
              <a:t>主な特徴</a:t>
            </a:r>
          </a:p>
          <a:p>
            <a:pPr marL="457200" lvl="0" indent="-317500" rtl="0">
              <a:lnSpc>
                <a:spcPct val="115000"/>
              </a:lnSpc>
              <a:spcBef>
                <a:spcPts val="0"/>
              </a:spcBef>
              <a:buClr>
                <a:schemeClr val="dk1"/>
              </a:buClr>
              <a:buSzPct val="100000"/>
              <a:buFont typeface="Meiryo"/>
              <a:buChar char="●"/>
            </a:pPr>
            <a:r>
              <a:rPr lang="en-US" altLang="ja" sz="1400" dirty="0" smtClean="0">
                <a:latin typeface="Meiryo"/>
                <a:ea typeface="Meiryo"/>
                <a:cs typeface="Meiryo"/>
                <a:sym typeface="Meiryo"/>
              </a:rPr>
              <a:t>AIR/</a:t>
            </a:r>
            <a:r>
              <a:rPr lang="ja" sz="1400" dirty="0" smtClean="0">
                <a:latin typeface="Meiryo"/>
                <a:ea typeface="Meiryo"/>
                <a:cs typeface="Meiryo"/>
                <a:sym typeface="Meiryo"/>
              </a:rPr>
              <a:t>Flash上</a:t>
            </a:r>
            <a:r>
              <a:rPr lang="ja" sz="1400" dirty="0">
                <a:latin typeface="Meiryo"/>
                <a:ea typeface="Meiryo"/>
                <a:cs typeface="Meiryo"/>
                <a:sym typeface="Meiryo"/>
              </a:rPr>
              <a:t>で</a:t>
            </a:r>
            <a:r>
              <a:rPr lang="ja" sz="1400" dirty="0" smtClean="0">
                <a:latin typeface="Meiryo"/>
                <a:ea typeface="Meiryo"/>
                <a:cs typeface="Meiryo"/>
                <a:sym typeface="Meiryo"/>
              </a:rPr>
              <a:t>動く</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対応プラットフォーム: </a:t>
            </a:r>
            <a:r>
              <a:rPr lang="en-US" altLang="ja" sz="1400" dirty="0" smtClean="0">
                <a:latin typeface="Meiryo"/>
                <a:ea typeface="Meiryo"/>
                <a:cs typeface="Meiryo"/>
                <a:sym typeface="Meiryo"/>
              </a:rPr>
              <a:t>AIR/</a:t>
            </a:r>
            <a:r>
              <a:rPr lang="ja" sz="1400" dirty="0" smtClean="0">
                <a:latin typeface="Meiryo"/>
                <a:ea typeface="Meiryo"/>
                <a:cs typeface="Meiryo"/>
                <a:sym typeface="Meiryo"/>
              </a:rPr>
              <a:t>Flashが</a:t>
            </a:r>
            <a:r>
              <a:rPr lang="ja" sz="1400" dirty="0">
                <a:latin typeface="Meiryo"/>
                <a:ea typeface="Meiryo"/>
                <a:cs typeface="Meiryo"/>
                <a:sym typeface="Meiryo"/>
              </a:rPr>
              <a:t>動くもの(iOS, Android, Windows, Mac, </a:t>
            </a:r>
            <a:r>
              <a:rPr lang="ja" sz="1400" dirty="0" smtClean="0">
                <a:latin typeface="Meiryo"/>
                <a:ea typeface="Meiryo"/>
                <a:cs typeface="Meiryo"/>
                <a:sym typeface="Meiryo"/>
              </a:rPr>
              <a:t>Linux</a:t>
            </a:r>
            <a:r>
              <a:rPr lang="en-US" altLang="ja" sz="1400" dirty="0" smtClean="0">
                <a:latin typeface="Meiryo"/>
                <a:ea typeface="Meiryo"/>
                <a:cs typeface="Meiryo"/>
                <a:sym typeface="Meiryo"/>
              </a:rPr>
              <a:t>, </a:t>
            </a:r>
            <a:r>
              <a:rPr lang="en-US" altLang="ja-JP" sz="1400" dirty="0" smtClean="0">
                <a:latin typeface="Meiryo"/>
                <a:ea typeface="Meiryo"/>
                <a:cs typeface="Meiryo"/>
                <a:sym typeface="Meiryo"/>
              </a:rPr>
              <a:t>Web</a:t>
            </a:r>
            <a:r>
              <a:rPr lang="ja" sz="1400" dirty="0" smtClean="0">
                <a:latin typeface="Meiryo"/>
                <a:ea typeface="Meiryo"/>
                <a:cs typeface="Meiryo"/>
                <a:sym typeface="Meiryo"/>
              </a:rPr>
              <a:t>ブラウザ)</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ライセンス等: 無償利用可, オープンソース</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開発言語: ActionScript 3</a:t>
            </a:r>
          </a:p>
          <a:p>
            <a:pPr marL="457200" lvl="0" indent="-3175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使用可能</a:t>
            </a:r>
            <a:r>
              <a:rPr lang="ja" sz="1400" dirty="0" smtClean="0">
                <a:latin typeface="Meiryo"/>
                <a:ea typeface="Meiryo"/>
                <a:cs typeface="Meiryo"/>
                <a:sym typeface="Meiryo"/>
              </a:rPr>
              <a:t>IDE </a:t>
            </a:r>
            <a:r>
              <a:rPr lang="ja" sz="1400" dirty="0">
                <a:latin typeface="Meiryo"/>
                <a:ea typeface="Meiryo"/>
                <a:cs typeface="Meiryo"/>
                <a:sym typeface="Meiryo"/>
              </a:rPr>
              <a:t>:Flash Builder 4.7, FlashDevelop</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日本語情報: かなり少ない</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物理エンジン: </a:t>
            </a:r>
            <a:r>
              <a:rPr lang="ja-JP" altLang="en-US" sz="1400" dirty="0" smtClean="0">
                <a:latin typeface="Meiryo"/>
                <a:ea typeface="Meiryo"/>
                <a:cs typeface="Meiryo"/>
                <a:sym typeface="Meiryo"/>
              </a:rPr>
              <a:t>標準では</a:t>
            </a:r>
            <a:r>
              <a:rPr lang="ja" sz="1400" dirty="0" smtClean="0">
                <a:latin typeface="Meiryo"/>
                <a:ea typeface="Meiryo"/>
                <a:cs typeface="Meiryo"/>
                <a:sym typeface="Meiryo"/>
              </a:rPr>
              <a:t>なし</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パーティクル: あり</a:t>
            </a:r>
          </a:p>
          <a:p>
            <a:pPr marL="457200" lvl="0" indent="-317500" rtl="0">
              <a:lnSpc>
                <a:spcPct val="115000"/>
              </a:lnSpc>
              <a:spcBef>
                <a:spcPts val="0"/>
              </a:spcBef>
              <a:buClr>
                <a:schemeClr val="dk1"/>
              </a:buClr>
              <a:buSzPct val="100000"/>
              <a:buFont typeface="Meiryo"/>
              <a:buChar char="●"/>
            </a:pPr>
            <a:r>
              <a:rPr lang="ja" sz="1400" u="sng" dirty="0" smtClean="0">
                <a:solidFill>
                  <a:schemeClr val="hlink"/>
                </a:solidFill>
                <a:latin typeface="Meiryo"/>
                <a:ea typeface="Meiryo"/>
                <a:cs typeface="Meiryo"/>
                <a:sym typeface="Meiryo"/>
                <a:hlinkClick r:id="rId3"/>
              </a:rPr>
              <a:t>http</a:t>
            </a:r>
            <a:r>
              <a:rPr lang="ja" sz="1400" u="sng" dirty="0">
                <a:solidFill>
                  <a:schemeClr val="hlink"/>
                </a:solidFill>
                <a:latin typeface="Meiryo"/>
                <a:ea typeface="Meiryo"/>
                <a:cs typeface="Meiryo"/>
                <a:sym typeface="Meiryo"/>
                <a:hlinkClick r:id="rId3"/>
              </a:rPr>
              <a:t>://gamua.com/starling</a:t>
            </a:r>
            <a:r>
              <a:rPr lang="ja" sz="1400" u="sng" dirty="0" smtClean="0">
                <a:solidFill>
                  <a:schemeClr val="hlink"/>
                </a:solidFill>
                <a:latin typeface="Meiryo"/>
                <a:ea typeface="Meiryo"/>
                <a:cs typeface="Meiryo"/>
                <a:sym typeface="Meiryo"/>
                <a:hlinkClick r:id="rId3"/>
              </a:rPr>
              <a:t>/</a:t>
            </a:r>
            <a:endParaRPr lang="en-US" altLang="ja" sz="1400" u="sng" dirty="0" smtClean="0">
              <a:solidFill>
                <a:schemeClr val="hlink"/>
              </a:solidFill>
              <a:latin typeface="Meiryo"/>
              <a:ea typeface="Meiryo"/>
              <a:cs typeface="Meiryo"/>
              <a:sym typeface="Meiryo"/>
              <a:hlinkClick r:id="rId3"/>
            </a:endParaRPr>
          </a:p>
          <a:p>
            <a:pPr marL="457200" indent="-317500">
              <a:lnSpc>
                <a:spcPct val="115000"/>
              </a:lnSpc>
              <a:buClr>
                <a:schemeClr val="dk1"/>
              </a:buClr>
              <a:buSzPct val="100000"/>
              <a:buFont typeface="Meiryo"/>
              <a:buChar char="●"/>
            </a:pPr>
            <a:r>
              <a:rPr lang="ja" altLang="ja-JP" sz="1400" dirty="0">
                <a:latin typeface="Meiryo"/>
                <a:ea typeface="Meiryo"/>
                <a:cs typeface="Meiryo"/>
                <a:sym typeface="Meiryo"/>
              </a:rPr>
              <a:t>GPUで描画</a:t>
            </a:r>
            <a:r>
              <a:rPr lang="ja-JP" altLang="en-US" sz="1400" dirty="0">
                <a:latin typeface="Meiryo"/>
                <a:ea typeface="Meiryo"/>
                <a:cs typeface="Meiryo"/>
                <a:sym typeface="Meiryo"/>
              </a:rPr>
              <a:t>（</a:t>
            </a:r>
            <a:r>
              <a:rPr lang="en-US" altLang="ja-JP" sz="1400" dirty="0">
                <a:latin typeface="Meiryo"/>
                <a:ea typeface="Meiryo"/>
                <a:cs typeface="Meiryo"/>
                <a:sym typeface="Meiryo"/>
              </a:rPr>
              <a:t>Stage3D</a:t>
            </a:r>
            <a:r>
              <a:rPr lang="ja-JP" altLang="en-US" sz="1400" dirty="0">
                <a:latin typeface="Meiryo"/>
                <a:ea typeface="Meiryo"/>
                <a:cs typeface="Meiryo"/>
                <a:sym typeface="Meiryo"/>
              </a:rPr>
              <a:t>を使用</a:t>
            </a:r>
            <a:r>
              <a:rPr lang="ja-JP" altLang="en-US" sz="1400" dirty="0" smtClean="0">
                <a:latin typeface="Meiryo"/>
                <a:ea typeface="Meiryo"/>
                <a:cs typeface="Meiryo"/>
                <a:sym typeface="Meiryo"/>
              </a:rPr>
              <a:t>）</a:t>
            </a:r>
            <a:endParaRPr lang="en-US" altLang="ja" sz="1400" u="sng" dirty="0" smtClean="0">
              <a:solidFill>
                <a:schemeClr val="hlink"/>
              </a:solidFill>
              <a:latin typeface="Meiryo"/>
              <a:ea typeface="Meiryo"/>
              <a:cs typeface="Meiryo"/>
              <a:sym typeface="Meiryo"/>
              <a:hlinkClick r:id="rId3"/>
            </a:endParaRPr>
          </a:p>
          <a:p>
            <a:pPr marL="457200" indent="-317500">
              <a:lnSpc>
                <a:spcPct val="115000"/>
              </a:lnSpc>
              <a:buClr>
                <a:schemeClr val="dk1"/>
              </a:buClr>
              <a:buSzPct val="100000"/>
              <a:buFont typeface="Meiryo"/>
              <a:buChar char="●"/>
            </a:pPr>
            <a:r>
              <a:rPr lang="en-US" altLang="ja" sz="1400" dirty="0">
                <a:solidFill>
                  <a:srgbClr val="000000"/>
                </a:solidFill>
                <a:latin typeface="Meiryo"/>
                <a:ea typeface="Meiryo"/>
                <a:cs typeface="Meiryo"/>
                <a:sym typeface="Meiryo"/>
              </a:rPr>
              <a:t>AIR</a:t>
            </a:r>
            <a:r>
              <a:rPr lang="ja-JP" altLang="en-US" sz="1400" dirty="0">
                <a:solidFill>
                  <a:srgbClr val="000000"/>
                </a:solidFill>
                <a:latin typeface="Meiryo"/>
                <a:ea typeface="Meiryo"/>
                <a:cs typeface="Meiryo"/>
                <a:sym typeface="Meiryo"/>
              </a:rPr>
              <a:t>というと別途ランタイムのインストールが必要そうだが、</a:t>
            </a:r>
            <a:r>
              <a:rPr lang="en-US" altLang="ja" sz="1400" dirty="0" err="1">
                <a:solidFill>
                  <a:srgbClr val="000000"/>
                </a:solidFill>
                <a:latin typeface="Meiryo"/>
                <a:ea typeface="Meiryo"/>
                <a:cs typeface="Meiryo"/>
                <a:sym typeface="Meiryo"/>
              </a:rPr>
              <a:t>iOS</a:t>
            </a:r>
            <a:r>
              <a:rPr lang="en-US" altLang="ja" sz="1400" dirty="0">
                <a:solidFill>
                  <a:srgbClr val="000000"/>
                </a:solidFill>
                <a:latin typeface="Meiryo"/>
                <a:ea typeface="Meiryo"/>
                <a:cs typeface="Meiryo"/>
                <a:sym typeface="Meiryo"/>
              </a:rPr>
              <a:t>, Android</a:t>
            </a:r>
            <a:r>
              <a:rPr lang="ja-JP" altLang="en-US" sz="1400" dirty="0">
                <a:solidFill>
                  <a:srgbClr val="000000"/>
                </a:solidFill>
                <a:latin typeface="Meiryo"/>
                <a:ea typeface="Meiryo"/>
                <a:cs typeface="Meiryo"/>
                <a:sym typeface="Meiryo"/>
              </a:rPr>
              <a:t>はアプリの中にランタイムが</a:t>
            </a:r>
            <a:r>
              <a:rPr lang="ja-JP" altLang="en-US" sz="1400" dirty="0" smtClean="0">
                <a:solidFill>
                  <a:srgbClr val="000000"/>
                </a:solidFill>
                <a:latin typeface="Meiryo"/>
                <a:ea typeface="Meiryo"/>
                <a:cs typeface="Meiryo"/>
                <a:sym typeface="Meiryo"/>
              </a:rPr>
              <a:t>組み込まれる</a:t>
            </a:r>
            <a:endParaRPr lang="en-US" altLang="ja-JP" sz="1400" dirty="0" smtClean="0">
              <a:solidFill>
                <a:srgbClr val="000000"/>
              </a:solidFill>
              <a:latin typeface="Meiryo"/>
              <a:ea typeface="Meiryo"/>
              <a:cs typeface="Meiryo"/>
              <a:sym typeface="Meiryo"/>
            </a:endParaRPr>
          </a:p>
          <a:p>
            <a:pPr marL="457200" indent="-317500">
              <a:lnSpc>
                <a:spcPct val="115000"/>
              </a:lnSpc>
              <a:buClr>
                <a:srgbClr val="000000"/>
              </a:buClr>
              <a:buSzPct val="100000"/>
              <a:buFont typeface="Meiryo"/>
              <a:buChar char="●"/>
            </a:pPr>
            <a:r>
              <a:rPr lang="ja-JP" altLang="en-US" sz="1400" dirty="0">
                <a:solidFill>
                  <a:srgbClr val="000000"/>
                </a:solidFill>
                <a:latin typeface="Meiryo"/>
                <a:ea typeface="Meiryo"/>
                <a:cs typeface="Meiryo"/>
                <a:sym typeface="Meiryo"/>
              </a:rPr>
              <a:t>気になること</a:t>
            </a:r>
            <a:r>
              <a:rPr lang="en-US" altLang="ja-JP" sz="1400" dirty="0">
                <a:solidFill>
                  <a:srgbClr val="000000"/>
                </a:solidFill>
                <a:latin typeface="Meiryo"/>
                <a:ea typeface="Meiryo"/>
                <a:cs typeface="Meiryo"/>
                <a:sym typeface="Meiryo"/>
              </a:rPr>
              <a:t>…Adobe </a:t>
            </a:r>
            <a:r>
              <a:rPr lang="ja-JP" altLang="en-US" sz="1400" dirty="0">
                <a:solidFill>
                  <a:srgbClr val="000000"/>
                </a:solidFill>
                <a:latin typeface="Meiryo"/>
                <a:ea typeface="Meiryo"/>
                <a:cs typeface="Meiryo"/>
                <a:sym typeface="Meiryo"/>
              </a:rPr>
              <a:t>が</a:t>
            </a:r>
            <a:r>
              <a:rPr lang="en-US" altLang="ja-JP" sz="1400" dirty="0">
                <a:solidFill>
                  <a:srgbClr val="000000"/>
                </a:solidFill>
                <a:latin typeface="Meiryo"/>
                <a:ea typeface="Meiryo"/>
                <a:cs typeface="Meiryo"/>
                <a:sym typeface="Meiryo"/>
              </a:rPr>
              <a:t>AIR/Flash</a:t>
            </a:r>
            <a:r>
              <a:rPr lang="ja-JP" altLang="en-US" sz="1400" dirty="0">
                <a:solidFill>
                  <a:srgbClr val="000000"/>
                </a:solidFill>
                <a:latin typeface="Meiryo"/>
                <a:ea typeface="Meiryo"/>
                <a:cs typeface="Meiryo"/>
                <a:sym typeface="Meiryo"/>
              </a:rPr>
              <a:t>をいつまでサポートするのか</a:t>
            </a:r>
          </a:p>
          <a:p>
            <a:pPr lvl="0">
              <a:lnSpc>
                <a:spcPct val="115000"/>
              </a:lnSpc>
              <a:buNone/>
            </a:pPr>
            <a:endParaRPr lang="ja-JP" altLang="en-US" sz="1400" b="1" dirty="0">
              <a:solidFill>
                <a:srgbClr val="FF0000"/>
              </a:solidFill>
              <a:latin typeface="Meiryo"/>
              <a:ea typeface="Meiryo"/>
              <a:cs typeface="Meiryo"/>
              <a:sym typeface="Meiryo"/>
            </a:endParaRPr>
          </a:p>
          <a:p>
            <a:pPr marL="457200" indent="-317500">
              <a:lnSpc>
                <a:spcPct val="115000"/>
              </a:lnSpc>
              <a:buClr>
                <a:schemeClr val="dk1"/>
              </a:buClr>
              <a:buSzPct val="100000"/>
              <a:buFont typeface="Meiryo"/>
              <a:buChar char="●"/>
            </a:pPr>
            <a:endParaRPr lang="en-US" altLang="ja-JP" sz="1400" dirty="0">
              <a:solidFill>
                <a:srgbClr val="000000"/>
              </a:solidFill>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endParaRPr lang="ja" sz="1400" u="sng" dirty="0">
              <a:solidFill>
                <a:schemeClr val="hlink"/>
              </a:solidFill>
              <a:latin typeface="Meiryo"/>
              <a:ea typeface="Meiryo"/>
              <a:cs typeface="Meiryo"/>
              <a:sym typeface="Meiryo"/>
              <a:hlinkClick r:id="rId3"/>
            </a:endParaRPr>
          </a:p>
          <a:p>
            <a:pPr lvl="0" rtl="0">
              <a:lnSpc>
                <a:spcPct val="115000"/>
              </a:lnSpc>
              <a:spcBef>
                <a:spcPts val="0"/>
              </a:spcBef>
              <a:buNone/>
            </a:pPr>
            <a:endParaRPr sz="1400" b="1" dirty="0">
              <a:solidFill>
                <a:srgbClr val="FF0000"/>
              </a:solidFill>
              <a:latin typeface="Meiryo"/>
              <a:ea typeface="Meiryo"/>
              <a:cs typeface="Meiryo"/>
              <a:sym typeface="Meiryo"/>
            </a:endParaRPr>
          </a:p>
        </p:txBody>
      </p:sp>
      <p:pic>
        <p:nvPicPr>
          <p:cNvPr id="2" name="図 1" descr="starli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0"/>
            <a:ext cx="1152128" cy="1152128"/>
          </a:xfrm>
          <a:prstGeom prst="rect">
            <a:avLst/>
          </a:prstGeom>
          <a:solidFill>
            <a:schemeClr val="bg1"/>
          </a:solidFill>
        </p:spPr>
      </p:pic>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13</a:t>
            </a:fld>
            <a:endParaRPr kumimoji="1" lang="ja-JP" altLang="en-US"/>
          </a:p>
        </p:txBody>
      </p:sp>
    </p:spTree>
    <p:extLst>
      <p:ext uri="{BB962C8B-B14F-4D97-AF65-F5344CB8AC3E}">
        <p14:creationId xmlns:p14="http://schemas.microsoft.com/office/powerpoint/2010/main" val="15771919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500"/>
                                        <p:tgtEl>
                                          <p:spTgt spid="10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animEffect transition="in" filter="fade">
                                      <p:cBhvr>
                                        <p:cTn id="11" dur="500"/>
                                        <p:tgtEl>
                                          <p:spTgt spid="10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animEffect transition="in" filter="fade">
                                      <p:cBhvr>
                                        <p:cTn id="15" dur="500"/>
                                        <p:tgtEl>
                                          <p:spTgt spid="10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animEffect transition="in" filter="fade">
                                      <p:cBhvr>
                                        <p:cTn id="19" dur="500"/>
                                        <p:tgtEl>
                                          <p:spTgt spid="10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animEffect transition="in" filter="fade">
                                      <p:cBhvr>
                                        <p:cTn id="23" dur="500"/>
                                        <p:tgtEl>
                                          <p:spTgt spid="10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
                                            <p:txEl>
                                              <p:pRg st="5" end="5"/>
                                            </p:txEl>
                                          </p:spTgt>
                                        </p:tgtEl>
                                        <p:attrNameLst>
                                          <p:attrName>style.visibility</p:attrName>
                                        </p:attrNameLst>
                                      </p:cBhvr>
                                      <p:to>
                                        <p:strVal val="visible"/>
                                      </p:to>
                                    </p:set>
                                    <p:animEffect transition="in" filter="fade">
                                      <p:cBhvr>
                                        <p:cTn id="27" dur="500"/>
                                        <p:tgtEl>
                                          <p:spTgt spid="10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xEl>
                                              <p:pRg st="6" end="6"/>
                                            </p:txEl>
                                          </p:spTgt>
                                        </p:tgtEl>
                                        <p:attrNameLst>
                                          <p:attrName>style.visibility</p:attrName>
                                        </p:attrNameLst>
                                      </p:cBhvr>
                                      <p:to>
                                        <p:strVal val="visible"/>
                                      </p:to>
                                    </p:set>
                                    <p:animEffect transition="in" filter="fade">
                                      <p:cBhvr>
                                        <p:cTn id="31" dur="500"/>
                                        <p:tgtEl>
                                          <p:spTgt spid="10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
                                            <p:txEl>
                                              <p:pRg st="7" end="7"/>
                                            </p:txEl>
                                          </p:spTgt>
                                        </p:tgtEl>
                                        <p:attrNameLst>
                                          <p:attrName>style.visibility</p:attrName>
                                        </p:attrNameLst>
                                      </p:cBhvr>
                                      <p:to>
                                        <p:strVal val="visible"/>
                                      </p:to>
                                    </p:set>
                                    <p:animEffect transition="in" filter="fade">
                                      <p:cBhvr>
                                        <p:cTn id="35" dur="500"/>
                                        <p:tgtEl>
                                          <p:spTgt spid="102">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2">
                                            <p:txEl>
                                              <p:pRg st="8" end="8"/>
                                            </p:txEl>
                                          </p:spTgt>
                                        </p:tgtEl>
                                        <p:attrNameLst>
                                          <p:attrName>style.visibility</p:attrName>
                                        </p:attrNameLst>
                                      </p:cBhvr>
                                      <p:to>
                                        <p:strVal val="visible"/>
                                      </p:to>
                                    </p:set>
                                    <p:animEffect transition="in" filter="fade">
                                      <p:cBhvr>
                                        <p:cTn id="39" dur="500"/>
                                        <p:tgtEl>
                                          <p:spTgt spid="102">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2">
                                            <p:txEl>
                                              <p:pRg st="9" end="9"/>
                                            </p:txEl>
                                          </p:spTgt>
                                        </p:tgtEl>
                                        <p:attrNameLst>
                                          <p:attrName>style.visibility</p:attrName>
                                        </p:attrNameLst>
                                      </p:cBhvr>
                                      <p:to>
                                        <p:strVal val="visible"/>
                                      </p:to>
                                    </p:set>
                                    <p:animEffect transition="in" filter="fade">
                                      <p:cBhvr>
                                        <p:cTn id="43" dur="500"/>
                                        <p:tgtEl>
                                          <p:spTgt spid="102">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2">
                                            <p:txEl>
                                              <p:pRg st="10" end="10"/>
                                            </p:txEl>
                                          </p:spTgt>
                                        </p:tgtEl>
                                        <p:attrNameLst>
                                          <p:attrName>style.visibility</p:attrName>
                                        </p:attrNameLst>
                                      </p:cBhvr>
                                      <p:to>
                                        <p:strVal val="visible"/>
                                      </p:to>
                                    </p:set>
                                    <p:animEffect transition="in" filter="fade">
                                      <p:cBhvr>
                                        <p:cTn id="47" dur="500"/>
                                        <p:tgtEl>
                                          <p:spTgt spid="102">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2">
                                            <p:txEl>
                                              <p:pRg st="11" end="11"/>
                                            </p:txEl>
                                          </p:spTgt>
                                        </p:tgtEl>
                                        <p:attrNameLst>
                                          <p:attrName>style.visibility</p:attrName>
                                        </p:attrNameLst>
                                      </p:cBhvr>
                                      <p:to>
                                        <p:strVal val="visible"/>
                                      </p:to>
                                    </p:set>
                                    <p:animEffect transition="in" filter="fade">
                                      <p:cBhvr>
                                        <p:cTn id="51" dur="500"/>
                                        <p:tgtEl>
                                          <p:spTgt spid="102">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2">
                                            <p:txEl>
                                              <p:pRg st="12" end="12"/>
                                            </p:txEl>
                                          </p:spTgt>
                                        </p:tgtEl>
                                        <p:attrNameLst>
                                          <p:attrName>style.visibility</p:attrName>
                                        </p:attrNameLst>
                                      </p:cBhvr>
                                      <p:to>
                                        <p:strVal val="visible"/>
                                      </p:to>
                                    </p:set>
                                    <p:animEffect transition="in" filter="fade">
                                      <p:cBhvr>
                                        <p:cTn id="55" dur="500"/>
                                        <p:tgtEl>
                                          <p:spTgt spid="10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23528" y="267494"/>
            <a:ext cx="8229600" cy="430199"/>
          </a:xfrm>
          <a:prstGeom prst="rect">
            <a:avLst/>
          </a:prstGeom>
        </p:spPr>
        <p:txBody>
          <a:bodyPr lIns="91425" tIns="91425" rIns="91425" bIns="91425" anchor="b" anchorCtr="0">
            <a:spAutoFit/>
          </a:bodyPr>
          <a:lstStyle/>
          <a:p>
            <a:pPr lvl="0" rtl="0">
              <a:spcBef>
                <a:spcPts val="0"/>
              </a:spcBef>
              <a:buNone/>
            </a:pPr>
            <a:r>
              <a:rPr lang="ja" b="0" dirty="0">
                <a:latin typeface="Meiryo"/>
                <a:ea typeface="Meiryo"/>
                <a:cs typeface="Meiryo"/>
                <a:sym typeface="Meiryo"/>
              </a:rPr>
              <a:t>Sprite Kit</a:t>
            </a:r>
          </a:p>
        </p:txBody>
      </p:sp>
      <p:sp>
        <p:nvSpPr>
          <p:cNvPr id="108" name="Shape 108"/>
          <p:cNvSpPr txBox="1">
            <a:spLocks noGrp="1"/>
          </p:cNvSpPr>
          <p:nvPr>
            <p:ph type="body" idx="1"/>
          </p:nvPr>
        </p:nvSpPr>
        <p:spPr>
          <a:xfrm>
            <a:off x="467544" y="771550"/>
            <a:ext cx="8229600" cy="3405517"/>
          </a:xfrm>
          <a:prstGeom prst="rect">
            <a:avLst/>
          </a:prstGeom>
        </p:spPr>
        <p:txBody>
          <a:bodyPr lIns="91425" tIns="91425" rIns="91425" bIns="91425" anchor="t" anchorCtr="0">
            <a:spAutoFit/>
          </a:bodyPr>
          <a:lstStyle/>
          <a:p>
            <a:pPr lvl="0" rtl="0">
              <a:lnSpc>
                <a:spcPct val="115000"/>
              </a:lnSpc>
              <a:spcBef>
                <a:spcPts val="0"/>
              </a:spcBef>
              <a:buNone/>
            </a:pPr>
            <a:r>
              <a:rPr lang="ja" sz="1400" dirty="0">
                <a:latin typeface="Meiryo"/>
                <a:ea typeface="Meiryo"/>
                <a:cs typeface="Meiryo"/>
                <a:sym typeface="Meiryo"/>
              </a:rPr>
              <a:t>主な特徴</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iOS, Mac OS X標準の2Dグラフィック・フレームワーク</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対応プラットフォーム: iOS 7.0以降, </a:t>
            </a:r>
            <a:r>
              <a:rPr lang="ja" sz="1400" dirty="0" smtClean="0">
                <a:latin typeface="Meiryo"/>
                <a:ea typeface="Meiryo"/>
                <a:cs typeface="Meiryo"/>
                <a:sym typeface="Meiryo"/>
              </a:rPr>
              <a:t>OS</a:t>
            </a:r>
            <a:r>
              <a:rPr lang="en-US" altLang="ja" sz="1400" dirty="0">
                <a:latin typeface="Meiryo"/>
                <a:ea typeface="Meiryo"/>
                <a:cs typeface="Meiryo"/>
                <a:sym typeface="Meiryo"/>
              </a:rPr>
              <a:t> </a:t>
            </a:r>
            <a:r>
              <a:rPr lang="en-US" altLang="ja" sz="1400" dirty="0" smtClean="0">
                <a:latin typeface="Meiryo"/>
                <a:ea typeface="Meiryo"/>
                <a:cs typeface="Meiryo"/>
                <a:sym typeface="Meiryo"/>
              </a:rPr>
              <a:t>X</a:t>
            </a:r>
            <a:r>
              <a:rPr lang="ja" sz="1400" dirty="0" smtClean="0">
                <a:latin typeface="Meiryo"/>
                <a:ea typeface="Meiryo"/>
                <a:cs typeface="Meiryo"/>
                <a:sym typeface="Meiryo"/>
              </a:rPr>
              <a:t> </a:t>
            </a:r>
            <a:r>
              <a:rPr lang="ja" sz="1400" dirty="0">
                <a:latin typeface="Meiryo"/>
                <a:ea typeface="Meiryo"/>
                <a:cs typeface="Meiryo"/>
                <a:sym typeface="Meiryo"/>
              </a:rPr>
              <a:t>10.9以降</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ライセンス等: 無償利用可, ソース非公開</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開発言語: Objective-C(C++, C</a:t>
            </a:r>
            <a:r>
              <a:rPr lang="ja" sz="1400" dirty="0" smtClean="0">
                <a:latin typeface="Meiryo"/>
                <a:ea typeface="Meiryo"/>
                <a:cs typeface="Meiryo"/>
                <a:sym typeface="Meiryo"/>
              </a:rPr>
              <a:t>)</a:t>
            </a:r>
            <a:r>
              <a:rPr lang="en-US" altLang="ja" sz="1400" dirty="0" smtClean="0">
                <a:latin typeface="Meiryo"/>
                <a:ea typeface="Meiryo"/>
                <a:cs typeface="Meiryo"/>
                <a:sym typeface="Meiryo"/>
              </a:rPr>
              <a:t>, Swift</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使用可能</a:t>
            </a:r>
            <a:r>
              <a:rPr lang="ja" sz="1400" dirty="0" smtClean="0">
                <a:latin typeface="Meiryo"/>
                <a:ea typeface="Meiryo"/>
                <a:cs typeface="Meiryo"/>
                <a:sym typeface="Meiryo"/>
              </a:rPr>
              <a:t>IDE </a:t>
            </a:r>
            <a:r>
              <a:rPr lang="ja" sz="1400" dirty="0">
                <a:latin typeface="Meiryo"/>
                <a:ea typeface="Meiryo"/>
                <a:cs typeface="Meiryo"/>
                <a:sym typeface="Meiryo"/>
              </a:rPr>
              <a:t>: Xcode</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日本語情報: 若干。日本語書籍は1冊(2014/8現在)</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物理エンジン: あり</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パーティクル: あり</a:t>
            </a:r>
          </a:p>
          <a:p>
            <a:pPr marL="457200" lvl="0" indent="-317500" rtl="0">
              <a:lnSpc>
                <a:spcPct val="115000"/>
              </a:lnSpc>
              <a:spcBef>
                <a:spcPts val="0"/>
              </a:spcBef>
              <a:buClr>
                <a:schemeClr val="dk1"/>
              </a:buClr>
              <a:buSzPct val="100000"/>
              <a:buFont typeface="Meiryo"/>
              <a:buChar char="●"/>
            </a:pPr>
            <a:r>
              <a:rPr lang="ja" sz="1400" u="sng" dirty="0" smtClean="0">
                <a:solidFill>
                  <a:schemeClr val="hlink"/>
                </a:solidFill>
                <a:latin typeface="Meiryo"/>
                <a:ea typeface="Meiryo"/>
                <a:cs typeface="Meiryo"/>
                <a:sym typeface="Meiryo"/>
                <a:hlinkClick r:id="rId3"/>
              </a:rPr>
              <a:t>https</a:t>
            </a:r>
            <a:r>
              <a:rPr lang="ja" sz="1400" u="sng" dirty="0">
                <a:solidFill>
                  <a:schemeClr val="hlink"/>
                </a:solidFill>
                <a:latin typeface="Meiryo"/>
                <a:ea typeface="Meiryo"/>
                <a:cs typeface="Meiryo"/>
                <a:sym typeface="Meiryo"/>
                <a:hlinkClick r:id="rId3"/>
              </a:rPr>
              <a:t>://developer.apple.com/library/ios/documentation/GraphicsAnimation/Conceptual/SpriteKit_PG/Introduction/Introduction.html</a:t>
            </a:r>
          </a:p>
          <a:p>
            <a:pPr marL="457200" lvl="0" indent="-317500">
              <a:lnSpc>
                <a:spcPct val="115000"/>
              </a:lnSpc>
              <a:buClr>
                <a:schemeClr val="dk1"/>
              </a:buClr>
              <a:buSzPct val="100000"/>
              <a:buFont typeface="Meiryo"/>
              <a:buChar char="●"/>
            </a:pPr>
            <a:r>
              <a:rPr lang="ja" altLang="ja-JP" sz="1400" dirty="0">
                <a:solidFill>
                  <a:srgbClr val="000000"/>
                </a:solidFill>
                <a:latin typeface="Meiryo"/>
                <a:ea typeface="Meiryo"/>
                <a:cs typeface="Meiryo"/>
                <a:sym typeface="Meiryo"/>
              </a:rPr>
              <a:t>気になること… </a:t>
            </a:r>
            <a:r>
              <a:rPr lang="ja" sz="1400" dirty="0" smtClean="0">
                <a:latin typeface="Meiryo"/>
                <a:ea typeface="Meiryo"/>
                <a:cs typeface="Meiryo"/>
                <a:sym typeface="Meiryo"/>
              </a:rPr>
              <a:t>Android</a:t>
            </a:r>
            <a:r>
              <a:rPr lang="ja" sz="1400" dirty="0">
                <a:latin typeface="Meiryo"/>
                <a:ea typeface="Meiryo"/>
                <a:cs typeface="Meiryo"/>
                <a:sym typeface="Meiryo"/>
              </a:rPr>
              <a:t>とのマルチプラットフォーム開発ができない</a:t>
            </a:r>
          </a:p>
          <a:p>
            <a:pPr lvl="0" rtl="0">
              <a:lnSpc>
                <a:spcPct val="115000"/>
              </a:lnSpc>
              <a:spcBef>
                <a:spcPts val="0"/>
              </a:spcBef>
              <a:buNone/>
            </a:pPr>
            <a:endParaRPr sz="1400" b="1" dirty="0">
              <a:solidFill>
                <a:srgbClr val="FF0000"/>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14</a:t>
            </a:fld>
            <a:endParaRPr kumimoji="1" lang="ja-JP" altLang="en-US"/>
          </a:p>
        </p:txBody>
      </p:sp>
    </p:spTree>
    <p:extLst>
      <p:ext uri="{BB962C8B-B14F-4D97-AF65-F5344CB8AC3E}">
        <p14:creationId xmlns:p14="http://schemas.microsoft.com/office/powerpoint/2010/main" val="290160746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animEffect transition="in" filter="fade">
                                      <p:cBhvr>
                                        <p:cTn id="11" dur="500"/>
                                        <p:tgtEl>
                                          <p:spTgt spid="10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animEffect transition="in" filter="fade">
                                      <p:cBhvr>
                                        <p:cTn id="15" dur="500"/>
                                        <p:tgtEl>
                                          <p:spTgt spid="10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8">
                                            <p:txEl>
                                              <p:pRg st="3" end="3"/>
                                            </p:txEl>
                                          </p:spTgt>
                                        </p:tgtEl>
                                        <p:attrNameLst>
                                          <p:attrName>style.visibility</p:attrName>
                                        </p:attrNameLst>
                                      </p:cBhvr>
                                      <p:to>
                                        <p:strVal val="visible"/>
                                      </p:to>
                                    </p:set>
                                    <p:animEffect transition="in" filter="fade">
                                      <p:cBhvr>
                                        <p:cTn id="19" dur="500"/>
                                        <p:tgtEl>
                                          <p:spTgt spid="10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8">
                                            <p:txEl>
                                              <p:pRg st="4" end="4"/>
                                            </p:txEl>
                                          </p:spTgt>
                                        </p:tgtEl>
                                        <p:attrNameLst>
                                          <p:attrName>style.visibility</p:attrName>
                                        </p:attrNameLst>
                                      </p:cBhvr>
                                      <p:to>
                                        <p:strVal val="visible"/>
                                      </p:to>
                                    </p:set>
                                    <p:animEffect transition="in" filter="fade">
                                      <p:cBhvr>
                                        <p:cTn id="23" dur="500"/>
                                        <p:tgtEl>
                                          <p:spTgt spid="108">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8">
                                            <p:txEl>
                                              <p:pRg st="5" end="5"/>
                                            </p:txEl>
                                          </p:spTgt>
                                        </p:tgtEl>
                                        <p:attrNameLst>
                                          <p:attrName>style.visibility</p:attrName>
                                        </p:attrNameLst>
                                      </p:cBhvr>
                                      <p:to>
                                        <p:strVal val="visible"/>
                                      </p:to>
                                    </p:set>
                                    <p:animEffect transition="in" filter="fade">
                                      <p:cBhvr>
                                        <p:cTn id="27" dur="500"/>
                                        <p:tgtEl>
                                          <p:spTgt spid="108">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8">
                                            <p:txEl>
                                              <p:pRg st="6" end="6"/>
                                            </p:txEl>
                                          </p:spTgt>
                                        </p:tgtEl>
                                        <p:attrNameLst>
                                          <p:attrName>style.visibility</p:attrName>
                                        </p:attrNameLst>
                                      </p:cBhvr>
                                      <p:to>
                                        <p:strVal val="visible"/>
                                      </p:to>
                                    </p:set>
                                    <p:animEffect transition="in" filter="fade">
                                      <p:cBhvr>
                                        <p:cTn id="31" dur="500"/>
                                        <p:tgtEl>
                                          <p:spTgt spid="108">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8">
                                            <p:txEl>
                                              <p:pRg st="7" end="7"/>
                                            </p:txEl>
                                          </p:spTgt>
                                        </p:tgtEl>
                                        <p:attrNameLst>
                                          <p:attrName>style.visibility</p:attrName>
                                        </p:attrNameLst>
                                      </p:cBhvr>
                                      <p:to>
                                        <p:strVal val="visible"/>
                                      </p:to>
                                    </p:set>
                                    <p:animEffect transition="in" filter="fade">
                                      <p:cBhvr>
                                        <p:cTn id="35" dur="500"/>
                                        <p:tgtEl>
                                          <p:spTgt spid="108">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xEl>
                                              <p:pRg st="8" end="8"/>
                                            </p:txEl>
                                          </p:spTgt>
                                        </p:tgtEl>
                                        <p:attrNameLst>
                                          <p:attrName>style.visibility</p:attrName>
                                        </p:attrNameLst>
                                      </p:cBhvr>
                                      <p:to>
                                        <p:strVal val="visible"/>
                                      </p:to>
                                    </p:set>
                                    <p:animEffect transition="in" filter="fade">
                                      <p:cBhvr>
                                        <p:cTn id="39" dur="500"/>
                                        <p:tgtEl>
                                          <p:spTgt spid="108">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8">
                                            <p:txEl>
                                              <p:pRg st="9" end="9"/>
                                            </p:txEl>
                                          </p:spTgt>
                                        </p:tgtEl>
                                        <p:attrNameLst>
                                          <p:attrName>style.visibility</p:attrName>
                                        </p:attrNameLst>
                                      </p:cBhvr>
                                      <p:to>
                                        <p:strVal val="visible"/>
                                      </p:to>
                                    </p:set>
                                    <p:animEffect transition="in" filter="fade">
                                      <p:cBhvr>
                                        <p:cTn id="43" dur="500"/>
                                        <p:tgtEl>
                                          <p:spTgt spid="108">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8">
                                            <p:txEl>
                                              <p:pRg st="10" end="10"/>
                                            </p:txEl>
                                          </p:spTgt>
                                        </p:tgtEl>
                                        <p:attrNameLst>
                                          <p:attrName>style.visibility</p:attrName>
                                        </p:attrNameLst>
                                      </p:cBhvr>
                                      <p:to>
                                        <p:strVal val="visible"/>
                                      </p:to>
                                    </p:set>
                                    <p:animEffect transition="in" filter="fade">
                                      <p:cBhvr>
                                        <p:cTn id="47" dur="500"/>
                                        <p:tgtEl>
                                          <p:spTgt spid="1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23528" y="267494"/>
            <a:ext cx="8229600" cy="430199"/>
          </a:xfrm>
          <a:prstGeom prst="rect">
            <a:avLst/>
          </a:prstGeom>
        </p:spPr>
        <p:txBody>
          <a:bodyPr lIns="91425" tIns="91425" rIns="91425" bIns="91425" anchor="b" anchorCtr="0">
            <a:spAutoFit/>
          </a:bodyPr>
          <a:lstStyle/>
          <a:p>
            <a:pPr lvl="0" rtl="0">
              <a:spcBef>
                <a:spcPts val="0"/>
              </a:spcBef>
              <a:buNone/>
            </a:pPr>
            <a:r>
              <a:rPr lang="ja" b="0" dirty="0">
                <a:latin typeface="Meiryo"/>
                <a:ea typeface="Meiryo"/>
                <a:cs typeface="Meiryo"/>
                <a:sym typeface="Meiryo"/>
              </a:rPr>
              <a:t>Corona SDK</a:t>
            </a:r>
          </a:p>
        </p:txBody>
      </p:sp>
      <p:sp>
        <p:nvSpPr>
          <p:cNvPr id="114" name="Shape 114"/>
          <p:cNvSpPr txBox="1">
            <a:spLocks noGrp="1"/>
          </p:cNvSpPr>
          <p:nvPr>
            <p:ph type="body" idx="1"/>
          </p:nvPr>
        </p:nvSpPr>
        <p:spPr>
          <a:xfrm>
            <a:off x="467544" y="771550"/>
            <a:ext cx="8229600" cy="4148798"/>
          </a:xfrm>
          <a:prstGeom prst="rect">
            <a:avLst/>
          </a:prstGeom>
        </p:spPr>
        <p:txBody>
          <a:bodyPr lIns="91425" tIns="91425" rIns="91425" bIns="91425" anchor="t" anchorCtr="0">
            <a:spAutoFit/>
          </a:bodyPr>
          <a:lstStyle/>
          <a:p>
            <a:pPr lvl="0" rtl="0">
              <a:lnSpc>
                <a:spcPct val="115000"/>
              </a:lnSpc>
              <a:spcBef>
                <a:spcPts val="0"/>
              </a:spcBef>
              <a:buNone/>
            </a:pPr>
            <a:r>
              <a:rPr lang="ja" sz="1400" dirty="0">
                <a:latin typeface="Meiryo"/>
                <a:ea typeface="Meiryo"/>
                <a:cs typeface="Meiryo"/>
                <a:sym typeface="Meiryo"/>
              </a:rPr>
              <a:t>主な特徴</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クラウドコンパイルのため環境構築がラク</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ライトゲームの作成に向いて</a:t>
            </a:r>
            <a:r>
              <a:rPr lang="ja" sz="1400" dirty="0" smtClean="0">
                <a:latin typeface="Meiryo"/>
                <a:ea typeface="Meiryo"/>
                <a:cs typeface="Meiryo"/>
                <a:sym typeface="Meiryo"/>
              </a:rPr>
              <a:t>いる</a:t>
            </a:r>
            <a:endParaRPr lang="ja" sz="1400" dirty="0">
              <a:solidFill>
                <a:srgbClr val="FF0000"/>
              </a:solidFill>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対応プラットフォーム: iOS 5.1以降, Android 2.2以降, Windows Phone 8(予定</a:t>
            </a:r>
            <a:r>
              <a:rPr lang="ja" sz="1400" dirty="0" smtClean="0">
                <a:latin typeface="Meiryo"/>
                <a:ea typeface="Meiryo"/>
                <a:cs typeface="Meiryo"/>
                <a:sym typeface="Meiryo"/>
              </a:rPr>
              <a:t>)</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ライセンス等: US$16.00/月</a:t>
            </a:r>
            <a:r>
              <a:rPr lang="ja" sz="1400" dirty="0" smtClean="0">
                <a:latin typeface="Meiryo"/>
                <a:ea typeface="Meiryo"/>
                <a:cs typeface="Meiryo"/>
                <a:sym typeface="Meiryo"/>
              </a:rPr>
              <a:t>～</a:t>
            </a:r>
            <a:endParaRPr lang="ja" sz="1400" dirty="0">
              <a:solidFill>
                <a:srgbClr val="FF0000"/>
              </a:solidFill>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開発言語: Lua ※ライセンス次第でネイティブ</a:t>
            </a:r>
            <a:r>
              <a:rPr lang="ja" sz="1400" dirty="0" smtClean="0">
                <a:latin typeface="Meiryo"/>
                <a:ea typeface="Meiryo"/>
                <a:cs typeface="Meiryo"/>
                <a:sym typeface="Meiryo"/>
              </a:rPr>
              <a:t>言語</a:t>
            </a:r>
            <a:r>
              <a:rPr lang="ja-JP" altLang="en-US" sz="1400" dirty="0" smtClean="0">
                <a:latin typeface="Meiryo"/>
                <a:ea typeface="Meiryo"/>
                <a:cs typeface="Meiryo"/>
                <a:sym typeface="Meiryo"/>
              </a:rPr>
              <a:t>も合わせて</a:t>
            </a:r>
            <a:r>
              <a:rPr lang="ja" sz="1400" dirty="0" smtClean="0">
                <a:latin typeface="Meiryo"/>
                <a:ea typeface="Meiryo"/>
                <a:cs typeface="Meiryo"/>
                <a:sym typeface="Meiryo"/>
              </a:rPr>
              <a:t>使用可</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使用可能</a:t>
            </a:r>
            <a:r>
              <a:rPr lang="ja" sz="1400" dirty="0" smtClean="0">
                <a:latin typeface="Meiryo"/>
                <a:ea typeface="Meiryo"/>
                <a:cs typeface="Meiryo"/>
                <a:sym typeface="Meiryo"/>
              </a:rPr>
              <a:t>IDE : Corona Editor</a:t>
            </a:r>
            <a:r>
              <a:rPr lang="ja-JP" altLang="en-US" sz="1400" dirty="0" smtClean="0">
                <a:latin typeface="Meiryo"/>
                <a:ea typeface="Meiryo"/>
                <a:cs typeface="Meiryo"/>
                <a:sym typeface="Meiryo"/>
              </a:rPr>
              <a:t>（</a:t>
            </a:r>
            <a:r>
              <a:rPr lang="en-US" altLang="ja-JP" sz="1400" dirty="0" smtClean="0">
                <a:latin typeface="Meiryo"/>
                <a:ea typeface="Meiryo"/>
                <a:cs typeface="Meiryo"/>
                <a:sym typeface="Meiryo"/>
              </a:rPr>
              <a:t>Sublime Text</a:t>
            </a:r>
            <a:r>
              <a:rPr lang="ja-JP" altLang="en-US" sz="1400" dirty="0" smtClean="0">
                <a:latin typeface="Meiryo"/>
                <a:ea typeface="Meiryo"/>
                <a:cs typeface="Meiryo"/>
                <a:sym typeface="Meiryo"/>
              </a:rPr>
              <a:t>用プラグイン）</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日本語情報: かなり少ない</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物理エンジン: あり(Box2D)</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パーティクル: あり</a:t>
            </a:r>
          </a:p>
          <a:p>
            <a:pPr marL="457200" lvl="0" indent="-317500" rtl="0">
              <a:lnSpc>
                <a:spcPct val="115000"/>
              </a:lnSpc>
              <a:spcBef>
                <a:spcPts val="0"/>
              </a:spcBef>
              <a:buClr>
                <a:schemeClr val="dk1"/>
              </a:buClr>
              <a:buSzPct val="100000"/>
              <a:buFont typeface="Meiryo"/>
              <a:buChar char="●"/>
            </a:pPr>
            <a:r>
              <a:rPr lang="ja" sz="1400" u="sng" dirty="0">
                <a:solidFill>
                  <a:schemeClr val="hlink"/>
                </a:solidFill>
                <a:latin typeface="Meiryo"/>
                <a:ea typeface="Meiryo"/>
                <a:cs typeface="Meiryo"/>
                <a:sym typeface="Meiryo"/>
                <a:hlinkClick r:id="rId3"/>
              </a:rPr>
              <a:t>http://coronalabs.com/</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気になること</a:t>
            </a:r>
          </a:p>
          <a:p>
            <a:pPr marL="914400" lvl="1"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クラウドコンパイルのため、サービス継続性の</a:t>
            </a:r>
            <a:r>
              <a:rPr lang="ja" sz="1400" dirty="0" smtClean="0">
                <a:latin typeface="Meiryo"/>
                <a:ea typeface="Meiryo"/>
                <a:cs typeface="Meiryo"/>
                <a:sym typeface="Meiryo"/>
              </a:rPr>
              <a:t>リスク</a:t>
            </a:r>
            <a:endParaRPr lang="en-US" altLang="ja" sz="1400" dirty="0" smtClean="0">
              <a:latin typeface="Meiryo"/>
              <a:ea typeface="Meiryo"/>
              <a:cs typeface="Meiryo"/>
              <a:sym typeface="Meiryo"/>
            </a:endParaRPr>
          </a:p>
          <a:p>
            <a:pPr marL="914400" lvl="1" indent="-3175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ソース</a:t>
            </a:r>
            <a:r>
              <a:rPr lang="ja" sz="1400" dirty="0">
                <a:latin typeface="Meiryo"/>
                <a:ea typeface="Meiryo"/>
                <a:cs typeface="Meiryo"/>
                <a:sym typeface="Meiryo"/>
              </a:rPr>
              <a:t>をクラウドにアップロードする必要があるため、それが許容できるか</a:t>
            </a:r>
            <a:r>
              <a:rPr lang="ja" sz="1400" dirty="0" smtClean="0">
                <a:latin typeface="Meiryo"/>
                <a:ea typeface="Meiryo"/>
                <a:cs typeface="Meiryo"/>
                <a:sym typeface="Meiryo"/>
              </a:rPr>
              <a:t>どうか</a:t>
            </a:r>
            <a:endParaRPr lang="en-US" altLang="ja" sz="1400" dirty="0" smtClean="0">
              <a:latin typeface="Meiryo"/>
              <a:ea typeface="Meiryo"/>
              <a:cs typeface="Meiryo"/>
              <a:sym typeface="Meiryo"/>
            </a:endParaRPr>
          </a:p>
          <a:p>
            <a:pPr marL="914400" lvl="1" indent="-317500">
              <a:lnSpc>
                <a:spcPct val="115000"/>
              </a:lnSpc>
              <a:buClr>
                <a:schemeClr val="dk1"/>
              </a:buClr>
              <a:buSzPct val="100000"/>
              <a:buFont typeface="Meiryo"/>
              <a:buChar char="○"/>
            </a:pPr>
            <a:r>
              <a:rPr lang="en-US" altLang="ja" sz="1400" dirty="0" err="1">
                <a:latin typeface="Meiryo"/>
                <a:ea typeface="Meiryo"/>
                <a:cs typeface="Meiryo"/>
                <a:sym typeface="Meiryo"/>
              </a:rPr>
              <a:t>Enterprise</a:t>
            </a:r>
            <a:r>
              <a:rPr lang="en-US" altLang="en-US" sz="1400" dirty="0" err="1">
                <a:latin typeface="Meiryo"/>
                <a:ea typeface="Meiryo"/>
                <a:cs typeface="Meiryo"/>
                <a:sym typeface="Meiryo"/>
              </a:rPr>
              <a:t>ライセンスではオフラインビルドも</a:t>
            </a:r>
            <a:r>
              <a:rPr lang="en-US" altLang="en-US" sz="1400" dirty="0" err="1" smtClean="0">
                <a:latin typeface="Meiryo"/>
                <a:ea typeface="Meiryo"/>
                <a:cs typeface="Meiryo"/>
                <a:sym typeface="Meiryo"/>
              </a:rPr>
              <a:t>可能</a:t>
            </a:r>
            <a:endParaRPr lang="ja" sz="1400" dirty="0">
              <a:latin typeface="Meiryo"/>
              <a:ea typeface="Meiryo"/>
              <a:cs typeface="Meiryo"/>
              <a:sym typeface="Meiryo"/>
            </a:endParaRPr>
          </a:p>
          <a:p>
            <a:pPr lvl="0" rtl="0">
              <a:lnSpc>
                <a:spcPct val="115000"/>
              </a:lnSpc>
              <a:spcBef>
                <a:spcPts val="0"/>
              </a:spcBef>
              <a:buNone/>
            </a:pPr>
            <a:endParaRPr sz="1400" dirty="0">
              <a:latin typeface="Meiryo"/>
              <a:ea typeface="Meiryo"/>
              <a:cs typeface="Meiryo"/>
              <a:sym typeface="Meiryo"/>
            </a:endParaRPr>
          </a:p>
        </p:txBody>
      </p:sp>
      <p:pic>
        <p:nvPicPr>
          <p:cNvPr id="2" name="図 1" descr="CoronaSDK_logo-300x9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23478"/>
            <a:ext cx="2771800" cy="914694"/>
          </a:xfrm>
          <a:prstGeom prst="rect">
            <a:avLst/>
          </a:prstGeom>
          <a:solidFill>
            <a:schemeClr val="bg1"/>
          </a:solidFill>
        </p:spPr>
      </p:pic>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15</a:t>
            </a:fld>
            <a:endParaRPr kumimoji="1" lang="ja-JP" altLang="en-US"/>
          </a:p>
        </p:txBody>
      </p:sp>
    </p:spTree>
    <p:extLst>
      <p:ext uri="{BB962C8B-B14F-4D97-AF65-F5344CB8AC3E}">
        <p14:creationId xmlns:p14="http://schemas.microsoft.com/office/powerpoint/2010/main" val="82891280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animEffect transition="in" filter="fade">
                                      <p:cBhvr>
                                        <p:cTn id="11" dur="500"/>
                                        <p:tgtEl>
                                          <p:spTgt spid="11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animEffect transition="in" filter="fade">
                                      <p:cBhvr>
                                        <p:cTn id="15" dur="500"/>
                                        <p:tgtEl>
                                          <p:spTgt spid="11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animEffect transition="in" filter="fade">
                                      <p:cBhvr>
                                        <p:cTn id="19" dur="500"/>
                                        <p:tgtEl>
                                          <p:spTgt spid="11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4">
                                            <p:txEl>
                                              <p:pRg st="4" end="4"/>
                                            </p:txEl>
                                          </p:spTgt>
                                        </p:tgtEl>
                                        <p:attrNameLst>
                                          <p:attrName>style.visibility</p:attrName>
                                        </p:attrNameLst>
                                      </p:cBhvr>
                                      <p:to>
                                        <p:strVal val="visible"/>
                                      </p:to>
                                    </p:set>
                                    <p:animEffect transition="in" filter="fade">
                                      <p:cBhvr>
                                        <p:cTn id="23" dur="500"/>
                                        <p:tgtEl>
                                          <p:spTgt spid="11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4">
                                            <p:txEl>
                                              <p:pRg st="5" end="5"/>
                                            </p:txEl>
                                          </p:spTgt>
                                        </p:tgtEl>
                                        <p:attrNameLst>
                                          <p:attrName>style.visibility</p:attrName>
                                        </p:attrNameLst>
                                      </p:cBhvr>
                                      <p:to>
                                        <p:strVal val="visible"/>
                                      </p:to>
                                    </p:set>
                                    <p:animEffect transition="in" filter="fade">
                                      <p:cBhvr>
                                        <p:cTn id="27" dur="500"/>
                                        <p:tgtEl>
                                          <p:spTgt spid="11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4">
                                            <p:txEl>
                                              <p:pRg st="6" end="6"/>
                                            </p:txEl>
                                          </p:spTgt>
                                        </p:tgtEl>
                                        <p:attrNameLst>
                                          <p:attrName>style.visibility</p:attrName>
                                        </p:attrNameLst>
                                      </p:cBhvr>
                                      <p:to>
                                        <p:strVal val="visible"/>
                                      </p:to>
                                    </p:set>
                                    <p:animEffect transition="in" filter="fade">
                                      <p:cBhvr>
                                        <p:cTn id="31" dur="500"/>
                                        <p:tgtEl>
                                          <p:spTgt spid="11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4">
                                            <p:txEl>
                                              <p:pRg st="7" end="7"/>
                                            </p:txEl>
                                          </p:spTgt>
                                        </p:tgtEl>
                                        <p:attrNameLst>
                                          <p:attrName>style.visibility</p:attrName>
                                        </p:attrNameLst>
                                      </p:cBhvr>
                                      <p:to>
                                        <p:strVal val="visible"/>
                                      </p:to>
                                    </p:set>
                                    <p:animEffect transition="in" filter="fade">
                                      <p:cBhvr>
                                        <p:cTn id="35" dur="500"/>
                                        <p:tgtEl>
                                          <p:spTgt spid="11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4">
                                            <p:txEl>
                                              <p:pRg st="8" end="8"/>
                                            </p:txEl>
                                          </p:spTgt>
                                        </p:tgtEl>
                                        <p:attrNameLst>
                                          <p:attrName>style.visibility</p:attrName>
                                        </p:attrNameLst>
                                      </p:cBhvr>
                                      <p:to>
                                        <p:strVal val="visible"/>
                                      </p:to>
                                    </p:set>
                                    <p:animEffect transition="in" filter="fade">
                                      <p:cBhvr>
                                        <p:cTn id="39" dur="500"/>
                                        <p:tgtEl>
                                          <p:spTgt spid="11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4">
                                            <p:txEl>
                                              <p:pRg st="9" end="9"/>
                                            </p:txEl>
                                          </p:spTgt>
                                        </p:tgtEl>
                                        <p:attrNameLst>
                                          <p:attrName>style.visibility</p:attrName>
                                        </p:attrNameLst>
                                      </p:cBhvr>
                                      <p:to>
                                        <p:strVal val="visible"/>
                                      </p:to>
                                    </p:set>
                                    <p:animEffect transition="in" filter="fade">
                                      <p:cBhvr>
                                        <p:cTn id="43" dur="500"/>
                                        <p:tgtEl>
                                          <p:spTgt spid="11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4">
                                            <p:txEl>
                                              <p:pRg st="10" end="10"/>
                                            </p:txEl>
                                          </p:spTgt>
                                        </p:tgtEl>
                                        <p:attrNameLst>
                                          <p:attrName>style.visibility</p:attrName>
                                        </p:attrNameLst>
                                      </p:cBhvr>
                                      <p:to>
                                        <p:strVal val="visible"/>
                                      </p:to>
                                    </p:set>
                                    <p:animEffect transition="in" filter="fade">
                                      <p:cBhvr>
                                        <p:cTn id="47" dur="500"/>
                                        <p:tgtEl>
                                          <p:spTgt spid="114">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14">
                                            <p:txEl>
                                              <p:pRg st="11" end="11"/>
                                            </p:txEl>
                                          </p:spTgt>
                                        </p:tgtEl>
                                        <p:attrNameLst>
                                          <p:attrName>style.visibility</p:attrName>
                                        </p:attrNameLst>
                                      </p:cBhvr>
                                      <p:to>
                                        <p:strVal val="visible"/>
                                      </p:to>
                                    </p:set>
                                    <p:animEffect transition="in" filter="fade">
                                      <p:cBhvr>
                                        <p:cTn id="51" dur="500"/>
                                        <p:tgtEl>
                                          <p:spTgt spid="114">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14">
                                            <p:txEl>
                                              <p:pRg st="12" end="12"/>
                                            </p:txEl>
                                          </p:spTgt>
                                        </p:tgtEl>
                                        <p:attrNameLst>
                                          <p:attrName>style.visibility</p:attrName>
                                        </p:attrNameLst>
                                      </p:cBhvr>
                                      <p:to>
                                        <p:strVal val="visible"/>
                                      </p:to>
                                    </p:set>
                                    <p:animEffect transition="in" filter="fade">
                                      <p:cBhvr>
                                        <p:cTn id="55" dur="500"/>
                                        <p:tgtEl>
                                          <p:spTgt spid="114">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14">
                                            <p:txEl>
                                              <p:pRg st="13" end="13"/>
                                            </p:txEl>
                                          </p:spTgt>
                                        </p:tgtEl>
                                        <p:attrNameLst>
                                          <p:attrName>style.visibility</p:attrName>
                                        </p:attrNameLst>
                                      </p:cBhvr>
                                      <p:to>
                                        <p:strVal val="visible"/>
                                      </p:to>
                                    </p:set>
                                    <p:animEffect transition="in" filter="fade">
                                      <p:cBhvr>
                                        <p:cTn id="59" dur="500"/>
                                        <p:tgtEl>
                                          <p:spTgt spid="114">
                                            <p:txEl>
                                              <p:pRg st="13" end="1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14">
                                            <p:txEl>
                                              <p:pRg st="14" end="14"/>
                                            </p:txEl>
                                          </p:spTgt>
                                        </p:tgtEl>
                                        <p:attrNameLst>
                                          <p:attrName>style.visibility</p:attrName>
                                        </p:attrNameLst>
                                      </p:cBhvr>
                                      <p:to>
                                        <p:strVal val="visible"/>
                                      </p:to>
                                    </p:set>
                                    <p:animEffect transition="in" filter="fade">
                                      <p:cBhvr>
                                        <p:cTn id="63" dur="500"/>
                                        <p:tgtEl>
                                          <p:spTgt spid="11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23528" y="267494"/>
            <a:ext cx="8229600" cy="430199"/>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Marmalade SDK</a:t>
            </a:r>
          </a:p>
        </p:txBody>
      </p:sp>
      <p:sp>
        <p:nvSpPr>
          <p:cNvPr id="120" name="Shape 120"/>
          <p:cNvSpPr txBox="1">
            <a:spLocks noGrp="1"/>
          </p:cNvSpPr>
          <p:nvPr>
            <p:ph type="body" idx="1"/>
          </p:nvPr>
        </p:nvSpPr>
        <p:spPr>
          <a:xfrm>
            <a:off x="467544" y="771550"/>
            <a:ext cx="8229600" cy="3400132"/>
          </a:xfrm>
          <a:prstGeom prst="rect">
            <a:avLst/>
          </a:prstGeom>
        </p:spPr>
        <p:txBody>
          <a:bodyPr lIns="91425" tIns="91425" rIns="91425" bIns="91425" anchor="t" anchorCtr="0">
            <a:spAutoFit/>
          </a:bodyPr>
          <a:lstStyle/>
          <a:p>
            <a:pPr lvl="0" rtl="0">
              <a:lnSpc>
                <a:spcPct val="115000"/>
              </a:lnSpc>
              <a:spcBef>
                <a:spcPts val="0"/>
              </a:spcBef>
              <a:buNone/>
            </a:pPr>
            <a:r>
              <a:rPr lang="ja" sz="1400" dirty="0">
                <a:latin typeface="Meiryo"/>
                <a:ea typeface="Meiryo"/>
                <a:cs typeface="Meiryo"/>
                <a:sym typeface="Meiryo"/>
              </a:rPr>
              <a:t>主な</a:t>
            </a:r>
            <a:r>
              <a:rPr lang="ja" sz="1400" dirty="0" smtClean="0">
                <a:latin typeface="Meiryo"/>
                <a:ea typeface="Meiryo"/>
                <a:cs typeface="Meiryo"/>
                <a:sym typeface="Meiryo"/>
              </a:rPr>
              <a:t>特徴</a:t>
            </a:r>
            <a:endParaRPr lang="en-US" altLang="ja" sz="1400" dirty="0" smtClean="0">
              <a:latin typeface="Meiryo"/>
              <a:ea typeface="Meiryo"/>
              <a:cs typeface="Meiryo"/>
              <a:sym typeface="Meiryo"/>
            </a:endParaRPr>
          </a:p>
          <a:p>
            <a:pPr marL="457200" indent="-317500">
              <a:lnSpc>
                <a:spcPct val="115000"/>
              </a:lnSpc>
              <a:buClr>
                <a:schemeClr val="dk1"/>
              </a:buClr>
              <a:buSzPct val="100000"/>
              <a:buFont typeface="Meiryo"/>
              <a:buChar char="●"/>
            </a:pPr>
            <a:r>
              <a:rPr lang="en-US" altLang="ja" sz="1400" dirty="0">
                <a:latin typeface="Meiryo"/>
                <a:ea typeface="Meiryo"/>
                <a:cs typeface="Meiryo"/>
                <a:sym typeface="Meiryo"/>
              </a:rPr>
              <a:t>2D/3D</a:t>
            </a:r>
            <a:r>
              <a:rPr lang="ja-JP" altLang="en-US" sz="1400" dirty="0">
                <a:latin typeface="Meiryo"/>
                <a:ea typeface="Meiryo"/>
                <a:cs typeface="Meiryo"/>
                <a:sym typeface="Meiryo"/>
              </a:rPr>
              <a:t>の開発が可能</a:t>
            </a:r>
            <a:endParaRPr lang="ja" altLang="ja-JP" sz="1400" dirty="0">
              <a:latin typeface="Meiryo"/>
              <a:ea typeface="Meiryo"/>
              <a:cs typeface="Meiryo"/>
              <a:sym typeface="Meiryo"/>
            </a:endParaRPr>
          </a:p>
          <a:p>
            <a:pPr marL="457200" indent="-317500">
              <a:lnSpc>
                <a:spcPct val="115000"/>
              </a:lnSpc>
              <a:buClr>
                <a:schemeClr val="dk1"/>
              </a:buClr>
              <a:buSzPct val="100000"/>
              <a:buFont typeface="Meiryo"/>
              <a:buChar char="●"/>
            </a:pPr>
            <a:r>
              <a:rPr lang="ja" altLang="ja-JP" sz="1400" dirty="0">
                <a:latin typeface="Meiryo"/>
                <a:ea typeface="Meiryo"/>
                <a:cs typeface="Meiryo"/>
                <a:sym typeface="Meiryo"/>
              </a:rPr>
              <a:t>対応プラットフォーム: iOS 5.0以降, Android 2.2以降</a:t>
            </a:r>
            <a:r>
              <a:rPr lang="ja" altLang="ja-JP" sz="1400" dirty="0" smtClean="0">
                <a:latin typeface="Meiryo"/>
                <a:ea typeface="Meiryo"/>
                <a:cs typeface="Meiryo"/>
                <a:sym typeface="Meiryo"/>
              </a:rPr>
              <a:t>, </a:t>
            </a:r>
            <a:r>
              <a:rPr lang="ja" altLang="ja-JP" sz="1400" dirty="0">
                <a:latin typeface="Meiryo"/>
                <a:ea typeface="Meiryo"/>
                <a:cs typeface="Meiryo"/>
                <a:sym typeface="Meiryo"/>
              </a:rPr>
              <a:t>Windows </a:t>
            </a:r>
            <a:r>
              <a:rPr lang="ja" altLang="ja-JP" sz="1400" dirty="0" smtClean="0">
                <a:latin typeface="Meiryo"/>
                <a:ea typeface="Meiryo"/>
                <a:cs typeface="Meiryo"/>
                <a:sym typeface="Meiryo"/>
              </a:rPr>
              <a:t>Phone</a:t>
            </a:r>
            <a:r>
              <a:rPr lang="en-US" altLang="ja" sz="1400" dirty="0" smtClean="0">
                <a:latin typeface="Meiryo"/>
                <a:ea typeface="Meiryo"/>
                <a:cs typeface="Meiryo"/>
                <a:sym typeface="Meiryo"/>
              </a:rPr>
              <a:t> 8</a:t>
            </a:r>
            <a:r>
              <a:rPr lang="ja" altLang="ja-JP" sz="1400" dirty="0" smtClean="0">
                <a:latin typeface="Meiryo"/>
                <a:ea typeface="Meiryo"/>
                <a:cs typeface="Meiryo"/>
                <a:sym typeface="Meiryo"/>
              </a:rPr>
              <a:t>, </a:t>
            </a:r>
            <a:r>
              <a:rPr lang="ja" altLang="ja-JP" sz="1400" dirty="0">
                <a:latin typeface="Meiryo"/>
                <a:ea typeface="Meiryo"/>
                <a:cs typeface="Meiryo"/>
                <a:sym typeface="Meiryo"/>
              </a:rPr>
              <a:t>BlackBerry, </a:t>
            </a:r>
            <a:r>
              <a:rPr lang="ja" altLang="ja-JP" sz="1400" dirty="0" smtClean="0">
                <a:latin typeface="Meiryo"/>
                <a:ea typeface="Meiryo"/>
                <a:cs typeface="Meiryo"/>
                <a:sym typeface="Meiryo"/>
              </a:rPr>
              <a:t>TIZEN</a:t>
            </a:r>
            <a:r>
              <a:rPr lang="en-US" altLang="ja" sz="1400" dirty="0" smtClean="0">
                <a:latin typeface="Meiryo"/>
                <a:ea typeface="Meiryo"/>
                <a:cs typeface="Meiryo"/>
                <a:sym typeface="Meiryo"/>
              </a:rPr>
              <a:t>, </a:t>
            </a:r>
            <a:r>
              <a:rPr lang="ja" altLang="ja-JP" sz="1400" dirty="0" smtClean="0">
                <a:latin typeface="Meiryo"/>
                <a:ea typeface="Meiryo"/>
                <a:cs typeface="Meiryo"/>
                <a:sym typeface="Meiryo"/>
              </a:rPr>
              <a:t>Windows</a:t>
            </a:r>
            <a:r>
              <a:rPr lang="en-US" altLang="ja" sz="1400" dirty="0" smtClean="0">
                <a:latin typeface="Meiryo"/>
                <a:ea typeface="Meiryo"/>
                <a:cs typeface="Meiryo"/>
                <a:sym typeface="Meiryo"/>
              </a:rPr>
              <a:t>, </a:t>
            </a:r>
            <a:r>
              <a:rPr lang="ja" altLang="ja-JP" sz="1400" dirty="0" smtClean="0">
                <a:latin typeface="Meiryo"/>
                <a:ea typeface="Meiryo"/>
                <a:cs typeface="Meiryo"/>
                <a:sym typeface="Meiryo"/>
              </a:rPr>
              <a:t>Mac</a:t>
            </a:r>
            <a:r>
              <a:rPr lang="ja-JP" altLang="en-US" sz="1400" dirty="0" smtClean="0">
                <a:latin typeface="Meiryo"/>
                <a:ea typeface="Meiryo"/>
                <a:cs typeface="Meiryo"/>
                <a:sym typeface="Meiryo"/>
              </a:rPr>
              <a:t>（</a:t>
            </a:r>
            <a:r>
              <a:rPr lang="en-US" altLang="ja-JP" sz="1400" dirty="0" smtClean="0">
                <a:latin typeface="Meiryo"/>
                <a:ea typeface="Meiryo"/>
                <a:cs typeface="Meiryo"/>
                <a:sym typeface="Meiryo"/>
              </a:rPr>
              <a:t>Win/Mac</a:t>
            </a:r>
            <a:r>
              <a:rPr lang="ja-JP" altLang="en-US" sz="1400" dirty="0" smtClean="0">
                <a:latin typeface="Meiryo"/>
                <a:ea typeface="Meiryo"/>
                <a:cs typeface="Meiryo"/>
                <a:sym typeface="Meiryo"/>
              </a:rPr>
              <a:t>は</a:t>
            </a:r>
            <a:r>
              <a:rPr lang="en-US" altLang="ja-JP" sz="1400" dirty="0" smtClean="0">
                <a:latin typeface="Meiryo"/>
                <a:ea typeface="Meiryo"/>
                <a:cs typeface="Meiryo"/>
                <a:sym typeface="Meiryo"/>
              </a:rPr>
              <a:t>US$499/</a:t>
            </a:r>
            <a:r>
              <a:rPr lang="ja-JP" altLang="en-US" sz="1400" dirty="0" smtClean="0">
                <a:latin typeface="Meiryo"/>
                <a:ea typeface="Meiryo"/>
                <a:cs typeface="Meiryo"/>
                <a:sym typeface="Meiryo"/>
              </a:rPr>
              <a:t>月ライセンスから可）</a:t>
            </a:r>
            <a:endParaRPr lang="en-US" altLang="ja" sz="1400" dirty="0" smtClean="0">
              <a:latin typeface="Meiryo"/>
              <a:ea typeface="Meiryo"/>
              <a:cs typeface="Meiryo"/>
              <a:sym typeface="Meiryo"/>
            </a:endParaRPr>
          </a:p>
          <a:p>
            <a:pPr marL="457200" indent="-317500">
              <a:lnSpc>
                <a:spcPct val="115000"/>
              </a:lnSpc>
              <a:buClr>
                <a:schemeClr val="dk1"/>
              </a:buClr>
              <a:buSzPct val="100000"/>
              <a:buFont typeface="Meiryo"/>
              <a:buChar char="●"/>
            </a:pPr>
            <a:r>
              <a:rPr lang="ja" sz="1400" dirty="0" smtClean="0">
                <a:latin typeface="Meiryo"/>
                <a:ea typeface="Meiryo"/>
                <a:cs typeface="Meiryo"/>
                <a:sym typeface="Meiryo"/>
              </a:rPr>
              <a:t>ライセンス</a:t>
            </a:r>
            <a:r>
              <a:rPr lang="ja" sz="1400" dirty="0">
                <a:latin typeface="Meiryo"/>
                <a:ea typeface="Meiryo"/>
                <a:cs typeface="Meiryo"/>
                <a:sym typeface="Meiryo"/>
              </a:rPr>
              <a:t>等: </a:t>
            </a:r>
            <a:r>
              <a:rPr lang="ja-JP" altLang="en-US" sz="1400" dirty="0" smtClean="0">
                <a:latin typeface="Meiryo"/>
                <a:ea typeface="Meiryo"/>
                <a:cs typeface="Meiryo"/>
                <a:sym typeface="Meiryo"/>
              </a:rPr>
              <a:t>フリー版あり（サポート限定）</a:t>
            </a:r>
            <a:r>
              <a:rPr lang="en-US" altLang="ja-JP" sz="1400" dirty="0" smtClean="0">
                <a:latin typeface="Meiryo"/>
                <a:ea typeface="Meiryo"/>
                <a:cs typeface="Meiryo"/>
                <a:sym typeface="Meiryo"/>
              </a:rPr>
              <a:t>, </a:t>
            </a:r>
            <a:r>
              <a:rPr lang="ja" sz="1400" dirty="0" smtClean="0">
                <a:latin typeface="Meiryo"/>
                <a:ea typeface="Meiryo"/>
                <a:cs typeface="Meiryo"/>
                <a:sym typeface="Meiryo"/>
              </a:rPr>
              <a:t>US$15</a:t>
            </a:r>
            <a:r>
              <a:rPr lang="ja" sz="1400" dirty="0">
                <a:latin typeface="Meiryo"/>
                <a:ea typeface="Meiryo"/>
                <a:cs typeface="Meiryo"/>
                <a:sym typeface="Meiryo"/>
              </a:rPr>
              <a:t>/月～</a:t>
            </a:r>
          </a:p>
          <a:p>
            <a:pPr marL="457200" lvl="0" indent="-317500" rtl="0">
              <a:lnSpc>
                <a:spcPct val="115000"/>
              </a:lnSpc>
              <a:spcBef>
                <a:spcPts val="0"/>
              </a:spcBef>
              <a:buClr>
                <a:schemeClr val="dk1"/>
              </a:buClr>
              <a:buSzPct val="100000"/>
              <a:buFont typeface="Meiryo"/>
              <a:buChar char="●"/>
            </a:pPr>
            <a:r>
              <a:rPr lang="ja" sz="1400" dirty="0" smtClean="0">
                <a:latin typeface="Meiryo"/>
                <a:ea typeface="Meiryo"/>
                <a:cs typeface="Meiryo"/>
                <a:sym typeface="Meiryo"/>
              </a:rPr>
              <a:t>開発</a:t>
            </a:r>
            <a:r>
              <a:rPr lang="ja" sz="1400" dirty="0">
                <a:latin typeface="Meiryo"/>
                <a:ea typeface="Meiryo"/>
                <a:cs typeface="Meiryo"/>
                <a:sym typeface="Meiryo"/>
              </a:rPr>
              <a:t>言語: C+</a:t>
            </a:r>
            <a:r>
              <a:rPr lang="ja" sz="1400" dirty="0" smtClean="0">
                <a:latin typeface="Meiryo"/>
                <a:ea typeface="Meiryo"/>
                <a:cs typeface="Meiryo"/>
                <a:sym typeface="Meiryo"/>
              </a:rPr>
              <a:t>+</a:t>
            </a:r>
            <a:endParaRPr lang="ja" sz="1400" dirty="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使用可能</a:t>
            </a:r>
            <a:r>
              <a:rPr lang="ja" sz="1400" dirty="0" smtClean="0">
                <a:latin typeface="Meiryo"/>
                <a:ea typeface="Meiryo"/>
                <a:cs typeface="Meiryo"/>
                <a:sym typeface="Meiryo"/>
              </a:rPr>
              <a:t>IDE</a:t>
            </a:r>
            <a:r>
              <a:rPr lang="ja" sz="1400" dirty="0">
                <a:latin typeface="Meiryo"/>
                <a:ea typeface="Meiryo"/>
                <a:cs typeface="Meiryo"/>
                <a:sym typeface="Meiryo"/>
              </a:rPr>
              <a:t>: Visual Studio, Xcode</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rPr>
              <a:t>日本語情報: かなり少ない</a:t>
            </a:r>
          </a:p>
          <a:p>
            <a:pPr marL="457200" lvl="0" indent="-317500" rtl="0">
              <a:lnSpc>
                <a:spcPct val="115000"/>
              </a:lnSpc>
              <a:spcBef>
                <a:spcPts val="0"/>
              </a:spcBef>
              <a:buClr>
                <a:schemeClr val="dk1"/>
              </a:buClr>
              <a:buSzPct val="100000"/>
              <a:buFont typeface="Meiryo"/>
              <a:buChar char="●"/>
            </a:pPr>
            <a:r>
              <a:rPr lang="ja" sz="1400" dirty="0">
                <a:latin typeface="Meiryo"/>
                <a:ea typeface="Meiryo"/>
                <a:cs typeface="Meiryo"/>
                <a:sym typeface="Meiryo"/>
                <a:hlinkClick r:id="rId3"/>
              </a:rPr>
              <a:t>https://www.madewithmarmalade.com</a:t>
            </a:r>
            <a:r>
              <a:rPr lang="ja" sz="1400" dirty="0" smtClean="0">
                <a:latin typeface="Meiryo"/>
                <a:ea typeface="Meiryo"/>
                <a:cs typeface="Meiryo"/>
                <a:sym typeface="Meiryo"/>
                <a:hlinkClick r:id="rId3"/>
              </a:rPr>
              <a:t>/</a:t>
            </a:r>
            <a:endParaRPr lang="en-US" altLang="ja" sz="1400" dirty="0" smtClean="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ja-JP" altLang="en-US" sz="1400" dirty="0" smtClean="0">
                <a:latin typeface="Meiryo"/>
                <a:ea typeface="Meiryo"/>
                <a:cs typeface="Meiryo"/>
                <a:sym typeface="Meiryo"/>
              </a:rPr>
              <a:t>ミドルウェアとの組み合わせで、</a:t>
            </a:r>
            <a:r>
              <a:rPr lang="en-US" altLang="ja-JP" sz="1400" dirty="0" err="1" smtClean="0">
                <a:latin typeface="Meiryo"/>
                <a:ea typeface="Meiryo"/>
                <a:cs typeface="Meiryo"/>
                <a:sym typeface="Meiryo"/>
              </a:rPr>
              <a:t>Lua</a:t>
            </a:r>
            <a:r>
              <a:rPr lang="ja-JP" altLang="en-US" sz="1400" dirty="0" smtClean="0">
                <a:latin typeface="Meiryo"/>
                <a:ea typeface="Meiryo"/>
                <a:cs typeface="Meiryo"/>
                <a:sym typeface="Meiryo"/>
              </a:rPr>
              <a:t>もしくは</a:t>
            </a:r>
            <a:r>
              <a:rPr lang="en-US" altLang="ja-JP" sz="1400" dirty="0" smtClean="0">
                <a:latin typeface="Meiryo"/>
                <a:ea typeface="Meiryo"/>
                <a:cs typeface="Meiryo"/>
                <a:sym typeface="Meiryo"/>
              </a:rPr>
              <a:t>Objective-C</a:t>
            </a:r>
            <a:r>
              <a:rPr lang="ja-JP" altLang="en-US" sz="1400" dirty="0" smtClean="0">
                <a:latin typeface="Meiryo"/>
                <a:ea typeface="Meiryo"/>
                <a:cs typeface="Meiryo"/>
                <a:sym typeface="Meiryo"/>
              </a:rPr>
              <a:t>を使った開発も可</a:t>
            </a:r>
            <a:endParaRPr lang="en-US" altLang="ja-JP" sz="1400" dirty="0" smtClean="0">
              <a:latin typeface="Meiryo"/>
              <a:ea typeface="Meiryo"/>
              <a:cs typeface="Meiryo"/>
              <a:sym typeface="Meiryo"/>
            </a:endParaRPr>
          </a:p>
          <a:p>
            <a:pPr marL="457200" lvl="0" indent="-317500" rtl="0">
              <a:lnSpc>
                <a:spcPct val="115000"/>
              </a:lnSpc>
              <a:spcBef>
                <a:spcPts val="0"/>
              </a:spcBef>
              <a:buClr>
                <a:schemeClr val="dk1"/>
              </a:buClr>
              <a:buSzPct val="100000"/>
              <a:buFont typeface="Meiryo"/>
              <a:buChar char="●"/>
            </a:pPr>
            <a:r>
              <a:rPr lang="en-US" altLang="ja" sz="1400" dirty="0" smtClean="0">
                <a:latin typeface="Meiryo"/>
                <a:ea typeface="Meiryo"/>
                <a:cs typeface="Meiryo"/>
                <a:sym typeface="Meiryo"/>
              </a:rPr>
              <a:t>Objective-C</a:t>
            </a:r>
            <a:r>
              <a:rPr lang="ja-JP" altLang="en-US" sz="1400" dirty="0" smtClean="0">
                <a:latin typeface="Meiryo"/>
                <a:ea typeface="Meiryo"/>
                <a:cs typeface="Meiryo"/>
                <a:sym typeface="Meiryo"/>
              </a:rPr>
              <a:t>を使った組み合わせでは、</a:t>
            </a:r>
            <a:r>
              <a:rPr lang="en-US" altLang="ja-JP" sz="1400" dirty="0" err="1" smtClean="0">
                <a:latin typeface="Meiryo"/>
                <a:ea typeface="Meiryo"/>
                <a:cs typeface="Meiryo"/>
                <a:sym typeface="Meiryo"/>
              </a:rPr>
              <a:t>iOS</a:t>
            </a:r>
            <a:r>
              <a:rPr lang="ja-JP" altLang="en-US" sz="1400" dirty="0" smtClean="0">
                <a:latin typeface="Meiryo"/>
                <a:ea typeface="Meiryo"/>
                <a:cs typeface="Meiryo"/>
                <a:sym typeface="Meiryo"/>
              </a:rPr>
              <a:t>向けに作ったプロジェクトを</a:t>
            </a:r>
            <a:r>
              <a:rPr lang="en-US" altLang="ja-JP" sz="1400" dirty="0" smtClean="0">
                <a:latin typeface="Meiryo"/>
                <a:ea typeface="Meiryo"/>
                <a:cs typeface="Meiryo"/>
                <a:sym typeface="Meiryo"/>
              </a:rPr>
              <a:t>Android</a:t>
            </a:r>
            <a:r>
              <a:rPr lang="ja-JP" altLang="en-US" sz="1400" dirty="0" smtClean="0">
                <a:latin typeface="Meiryo"/>
                <a:ea typeface="Meiryo"/>
                <a:cs typeface="Meiryo"/>
                <a:sym typeface="Meiryo"/>
              </a:rPr>
              <a:t>に移植するような用途にも使える</a:t>
            </a:r>
            <a:endParaRPr lang="ja" sz="1400" dirty="0">
              <a:latin typeface="Meiryo"/>
              <a:ea typeface="Meiryo"/>
              <a:cs typeface="Meiryo"/>
              <a:sym typeface="Meiryo"/>
            </a:endParaRPr>
          </a:p>
          <a:p>
            <a:pPr lvl="0" rtl="0">
              <a:lnSpc>
                <a:spcPct val="115000"/>
              </a:lnSpc>
              <a:spcBef>
                <a:spcPts val="0"/>
              </a:spcBef>
              <a:buNone/>
            </a:pPr>
            <a:endParaRPr sz="1400" dirty="0">
              <a:latin typeface="Meiryo"/>
              <a:ea typeface="Meiryo"/>
              <a:cs typeface="Meiryo"/>
              <a:sym typeface="Meiryo"/>
            </a:endParaRPr>
          </a:p>
        </p:txBody>
      </p:sp>
      <p:pic>
        <p:nvPicPr>
          <p:cNvPr id="2" name="図 1" descr="marmalade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444" y="123478"/>
            <a:ext cx="1309063" cy="1001631"/>
          </a:xfrm>
          <a:prstGeom prst="rect">
            <a:avLst/>
          </a:prstGeom>
          <a:solidFill>
            <a:schemeClr val="bg1"/>
          </a:solidFill>
        </p:spPr>
      </p:pic>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16</a:t>
            </a:fld>
            <a:endParaRPr kumimoji="1" lang="ja-JP" altLang="en-US"/>
          </a:p>
        </p:txBody>
      </p:sp>
    </p:spTree>
    <p:extLst>
      <p:ext uri="{BB962C8B-B14F-4D97-AF65-F5344CB8AC3E}">
        <p14:creationId xmlns:p14="http://schemas.microsoft.com/office/powerpoint/2010/main" val="21258890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500"/>
                                        <p:tgtEl>
                                          <p:spTgt spid="12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animEffect transition="in" filter="fade">
                                      <p:cBhvr>
                                        <p:cTn id="11" dur="500"/>
                                        <p:tgtEl>
                                          <p:spTgt spid="12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animEffect transition="in" filter="fade">
                                      <p:cBhvr>
                                        <p:cTn id="15" dur="500"/>
                                        <p:tgtEl>
                                          <p:spTgt spid="12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0">
                                            <p:txEl>
                                              <p:pRg st="3" end="3"/>
                                            </p:txEl>
                                          </p:spTgt>
                                        </p:tgtEl>
                                        <p:attrNameLst>
                                          <p:attrName>style.visibility</p:attrName>
                                        </p:attrNameLst>
                                      </p:cBhvr>
                                      <p:to>
                                        <p:strVal val="visible"/>
                                      </p:to>
                                    </p:set>
                                    <p:animEffect transition="in" filter="fade">
                                      <p:cBhvr>
                                        <p:cTn id="19" dur="500"/>
                                        <p:tgtEl>
                                          <p:spTgt spid="12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0">
                                            <p:txEl>
                                              <p:pRg st="4" end="4"/>
                                            </p:txEl>
                                          </p:spTgt>
                                        </p:tgtEl>
                                        <p:attrNameLst>
                                          <p:attrName>style.visibility</p:attrName>
                                        </p:attrNameLst>
                                      </p:cBhvr>
                                      <p:to>
                                        <p:strVal val="visible"/>
                                      </p:to>
                                    </p:set>
                                    <p:animEffect transition="in" filter="fade">
                                      <p:cBhvr>
                                        <p:cTn id="23" dur="500"/>
                                        <p:tgtEl>
                                          <p:spTgt spid="120">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0">
                                            <p:txEl>
                                              <p:pRg st="5" end="5"/>
                                            </p:txEl>
                                          </p:spTgt>
                                        </p:tgtEl>
                                        <p:attrNameLst>
                                          <p:attrName>style.visibility</p:attrName>
                                        </p:attrNameLst>
                                      </p:cBhvr>
                                      <p:to>
                                        <p:strVal val="visible"/>
                                      </p:to>
                                    </p:set>
                                    <p:animEffect transition="in" filter="fade">
                                      <p:cBhvr>
                                        <p:cTn id="27" dur="500"/>
                                        <p:tgtEl>
                                          <p:spTgt spid="120">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0">
                                            <p:txEl>
                                              <p:pRg st="6" end="6"/>
                                            </p:txEl>
                                          </p:spTgt>
                                        </p:tgtEl>
                                        <p:attrNameLst>
                                          <p:attrName>style.visibility</p:attrName>
                                        </p:attrNameLst>
                                      </p:cBhvr>
                                      <p:to>
                                        <p:strVal val="visible"/>
                                      </p:to>
                                    </p:set>
                                    <p:animEffect transition="in" filter="fade">
                                      <p:cBhvr>
                                        <p:cTn id="31" dur="500"/>
                                        <p:tgtEl>
                                          <p:spTgt spid="120">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0">
                                            <p:txEl>
                                              <p:pRg st="7" end="7"/>
                                            </p:txEl>
                                          </p:spTgt>
                                        </p:tgtEl>
                                        <p:attrNameLst>
                                          <p:attrName>style.visibility</p:attrName>
                                        </p:attrNameLst>
                                      </p:cBhvr>
                                      <p:to>
                                        <p:strVal val="visible"/>
                                      </p:to>
                                    </p:set>
                                    <p:animEffect transition="in" filter="fade">
                                      <p:cBhvr>
                                        <p:cTn id="35" dur="500"/>
                                        <p:tgtEl>
                                          <p:spTgt spid="120">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0">
                                            <p:txEl>
                                              <p:pRg st="8" end="8"/>
                                            </p:txEl>
                                          </p:spTgt>
                                        </p:tgtEl>
                                        <p:attrNameLst>
                                          <p:attrName>style.visibility</p:attrName>
                                        </p:attrNameLst>
                                      </p:cBhvr>
                                      <p:to>
                                        <p:strVal val="visible"/>
                                      </p:to>
                                    </p:set>
                                    <p:animEffect transition="in" filter="fade">
                                      <p:cBhvr>
                                        <p:cTn id="39" dur="500"/>
                                        <p:tgtEl>
                                          <p:spTgt spid="120">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0">
                                            <p:txEl>
                                              <p:pRg st="9" end="9"/>
                                            </p:txEl>
                                          </p:spTgt>
                                        </p:tgtEl>
                                        <p:attrNameLst>
                                          <p:attrName>style.visibility</p:attrName>
                                        </p:attrNameLst>
                                      </p:cBhvr>
                                      <p:to>
                                        <p:strVal val="visible"/>
                                      </p:to>
                                    </p:set>
                                    <p:animEffect transition="in" filter="fade">
                                      <p:cBhvr>
                                        <p:cTn id="43" dur="500"/>
                                        <p:tgtEl>
                                          <p:spTgt spid="1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83"/>
            <a:ext cx="8229600" cy="430199"/>
          </a:xfrm>
          <a:prstGeom prst="rect">
            <a:avLst/>
          </a:prstGeom>
        </p:spPr>
        <p:txBody>
          <a:bodyPr lIns="91425" tIns="91425" rIns="91425" bIns="91425" anchor="b" anchorCtr="0">
            <a:spAutoFit/>
          </a:bodyPr>
          <a:lstStyle/>
          <a:p>
            <a:pPr>
              <a:spcBef>
                <a:spcPts val="0"/>
              </a:spcBef>
              <a:buNone/>
            </a:pPr>
            <a:r>
              <a:rPr lang="ja" b="0">
                <a:latin typeface="Meiryo"/>
                <a:ea typeface="Meiryo"/>
                <a:cs typeface="Meiryo"/>
                <a:sym typeface="Meiryo"/>
              </a:rPr>
              <a:t>代表的な2Dゲームエンジン</a:t>
            </a:r>
          </a:p>
        </p:txBody>
      </p:sp>
      <p:sp>
        <p:nvSpPr>
          <p:cNvPr id="60" name="Shape 60"/>
          <p:cNvSpPr txBox="1">
            <a:spLocks noGrp="1"/>
          </p:cNvSpPr>
          <p:nvPr>
            <p:ph type="body" idx="1"/>
          </p:nvPr>
        </p:nvSpPr>
        <p:spPr>
          <a:xfrm>
            <a:off x="2473424" y="771550"/>
            <a:ext cx="3970784" cy="3759460"/>
          </a:xfrm>
          <a:prstGeom prst="rect">
            <a:avLst/>
          </a:prstGeom>
        </p:spPr>
        <p:txBody>
          <a:bodyPr wrap="square" lIns="91425" tIns="91425" rIns="91425" bIns="91425" anchor="t" anchorCtr="0">
            <a:spAutoFit/>
          </a:bodyPr>
          <a:lstStyle/>
          <a:p>
            <a:pPr algn="ctr">
              <a:lnSpc>
                <a:spcPct val="115000"/>
              </a:lnSpc>
              <a:buClr>
                <a:schemeClr val="dk1"/>
              </a:buClr>
              <a:buSzPct val="25000"/>
              <a:buNone/>
            </a:pPr>
            <a:r>
              <a:rPr lang="ja" altLang="ja-JP" sz="4800" dirty="0">
                <a:latin typeface="Meiryo"/>
                <a:ea typeface="Meiryo"/>
                <a:cs typeface="Meiryo"/>
                <a:sym typeface="Meiryo"/>
              </a:rPr>
              <a:t>Unity</a:t>
            </a:r>
          </a:p>
          <a:p>
            <a:pPr lvl="0" algn="ctr" rtl="0">
              <a:lnSpc>
                <a:spcPct val="115000"/>
              </a:lnSpc>
              <a:spcBef>
                <a:spcPts val="0"/>
              </a:spcBef>
              <a:buClr>
                <a:schemeClr val="dk1"/>
              </a:buClr>
              <a:buSzPct val="25000"/>
              <a:buFont typeface="Arial"/>
              <a:buNone/>
            </a:pPr>
            <a:r>
              <a:rPr lang="ja" sz="4800" dirty="0" smtClean="0">
                <a:latin typeface="Meiryo"/>
                <a:ea typeface="Meiryo"/>
                <a:cs typeface="Meiryo"/>
                <a:sym typeface="Meiryo"/>
              </a:rPr>
              <a:t>Cocos2d</a:t>
            </a:r>
            <a:r>
              <a:rPr lang="ja" sz="4800" dirty="0">
                <a:latin typeface="Meiryo"/>
                <a:ea typeface="Meiryo"/>
                <a:cs typeface="Meiryo"/>
                <a:sym typeface="Meiryo"/>
              </a:rPr>
              <a:t>-x</a:t>
            </a:r>
          </a:p>
          <a:p>
            <a:pPr lvl="0" algn="ctr" rtl="0">
              <a:lnSpc>
                <a:spcPct val="115000"/>
              </a:lnSpc>
              <a:spcBef>
                <a:spcPts val="0"/>
              </a:spcBef>
              <a:buClr>
                <a:schemeClr val="dk1"/>
              </a:buClr>
              <a:buSzPct val="30555"/>
              <a:buFont typeface="Arial"/>
              <a:buNone/>
            </a:pPr>
            <a:r>
              <a:rPr lang="en-US" altLang="ja" sz="3200" dirty="0" smtClean="0">
                <a:solidFill>
                  <a:schemeClr val="bg1">
                    <a:lumMod val="85000"/>
                  </a:schemeClr>
                </a:solidFill>
                <a:latin typeface="Meiryo"/>
                <a:ea typeface="Meiryo"/>
                <a:cs typeface="Meiryo"/>
                <a:sym typeface="Meiryo"/>
              </a:rPr>
              <a:t>Starling</a:t>
            </a:r>
            <a:endParaRPr lang="ja" sz="3200" dirty="0">
              <a:solidFill>
                <a:schemeClr val="bg1">
                  <a:lumMod val="85000"/>
                </a:schemeClr>
              </a:solidFill>
              <a:latin typeface="Meiryo"/>
              <a:ea typeface="Meiryo"/>
              <a:cs typeface="Meiryo"/>
              <a:sym typeface="Meiryo"/>
            </a:endParaRPr>
          </a:p>
          <a:p>
            <a:pPr lvl="0" algn="ctr" rtl="0">
              <a:lnSpc>
                <a:spcPct val="115000"/>
              </a:lnSpc>
              <a:spcBef>
                <a:spcPts val="0"/>
              </a:spcBef>
              <a:buClr>
                <a:schemeClr val="dk1"/>
              </a:buClr>
              <a:buSzPct val="45833"/>
              <a:buFont typeface="Arial"/>
              <a:buNone/>
            </a:pPr>
            <a:r>
              <a:rPr lang="en-US" altLang="ja" sz="2400" dirty="0" smtClean="0">
                <a:solidFill>
                  <a:schemeClr val="bg1">
                    <a:lumMod val="85000"/>
                  </a:schemeClr>
                </a:solidFill>
                <a:latin typeface="Meiryo"/>
                <a:ea typeface="Meiryo"/>
                <a:cs typeface="Meiryo"/>
                <a:sym typeface="Meiryo"/>
              </a:rPr>
              <a:t>Sprite Kit</a:t>
            </a:r>
            <a:endParaRPr lang="ja" sz="2400" dirty="0">
              <a:solidFill>
                <a:schemeClr val="bg1">
                  <a:lumMod val="85000"/>
                </a:schemeClr>
              </a:solidFill>
              <a:latin typeface="Meiryo"/>
              <a:ea typeface="Meiryo"/>
              <a:cs typeface="Meiryo"/>
              <a:sym typeface="Meiryo"/>
            </a:endParaRPr>
          </a:p>
          <a:p>
            <a:pPr lvl="0" algn="ctr" rtl="0">
              <a:lnSpc>
                <a:spcPct val="115000"/>
              </a:lnSpc>
              <a:spcBef>
                <a:spcPts val="0"/>
              </a:spcBef>
              <a:buClr>
                <a:schemeClr val="dk1"/>
              </a:buClr>
              <a:buSzPct val="61111"/>
              <a:buFont typeface="Arial"/>
              <a:buNone/>
            </a:pPr>
            <a:r>
              <a:rPr lang="ja" sz="1800" dirty="0">
                <a:solidFill>
                  <a:schemeClr val="bg1">
                    <a:lumMod val="85000"/>
                  </a:schemeClr>
                </a:solidFill>
                <a:latin typeface="Meiryo"/>
                <a:ea typeface="Meiryo"/>
                <a:cs typeface="Meiryo"/>
                <a:sym typeface="Meiryo"/>
              </a:rPr>
              <a:t>Corona SDK</a:t>
            </a:r>
          </a:p>
          <a:p>
            <a:pPr algn="ctr" rtl="0">
              <a:lnSpc>
                <a:spcPct val="115000"/>
              </a:lnSpc>
              <a:spcBef>
                <a:spcPts val="0"/>
              </a:spcBef>
              <a:buNone/>
            </a:pPr>
            <a:r>
              <a:rPr lang="ja" sz="1400" dirty="0">
                <a:solidFill>
                  <a:schemeClr val="bg1">
                    <a:lumMod val="85000"/>
                  </a:schemeClr>
                </a:solidFill>
                <a:latin typeface="Meiryo"/>
                <a:ea typeface="Meiryo"/>
                <a:cs typeface="Meiryo"/>
                <a:sym typeface="Meiryo"/>
              </a:rPr>
              <a:t>Marmalade SDK</a:t>
            </a:r>
          </a:p>
          <a:p>
            <a:pPr lvl="0" algn="ctr" rtl="0">
              <a:lnSpc>
                <a:spcPct val="115000"/>
              </a:lnSpc>
              <a:spcBef>
                <a:spcPts val="0"/>
              </a:spcBef>
              <a:buNone/>
            </a:pPr>
            <a:r>
              <a:rPr lang="ja" sz="1400" dirty="0">
                <a:solidFill>
                  <a:schemeClr val="bg1">
                    <a:lumMod val="85000"/>
                  </a:schemeClr>
                </a:solidFill>
                <a:latin typeface="Meiryo"/>
                <a:ea typeface="Meiryo"/>
                <a:cs typeface="Meiryo"/>
                <a:sym typeface="Meiryo"/>
              </a:rPr>
              <a:t>…</a:t>
            </a: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17</a:t>
            </a:fld>
            <a:endParaRPr kumimoji="1" lang="ja-JP" altLang="en-US"/>
          </a:p>
        </p:txBody>
      </p:sp>
    </p:spTree>
    <p:extLst>
      <p:ext uri="{BB962C8B-B14F-4D97-AF65-F5344CB8AC3E}">
        <p14:creationId xmlns:p14="http://schemas.microsoft.com/office/powerpoint/2010/main" val="101168536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23528" y="-92546"/>
            <a:ext cx="8229600" cy="8052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Unity</a:t>
            </a:r>
          </a:p>
        </p:txBody>
      </p:sp>
      <p:sp>
        <p:nvSpPr>
          <p:cNvPr id="78" name="Shape 78"/>
          <p:cNvSpPr txBox="1">
            <a:spLocks noGrp="1"/>
          </p:cNvSpPr>
          <p:nvPr>
            <p:ph type="body" idx="1"/>
          </p:nvPr>
        </p:nvSpPr>
        <p:spPr>
          <a:xfrm>
            <a:off x="467544" y="771550"/>
            <a:ext cx="8229600" cy="1777379"/>
          </a:xfrm>
          <a:prstGeom prst="rect">
            <a:avLst/>
          </a:prstGeom>
        </p:spPr>
        <p:txBody>
          <a:bodyPr lIns="91425" tIns="91425" rIns="91425" bIns="91425" anchor="t" anchorCtr="0">
            <a:spAutoFit/>
          </a:bodyPr>
          <a:lstStyle/>
          <a:p>
            <a:pPr marL="457200" lvl="0">
              <a:lnSpc>
                <a:spcPct val="115000"/>
              </a:lnSpc>
              <a:buClr>
                <a:srgbClr val="000000"/>
              </a:buClr>
              <a:buSzPct val="100000"/>
              <a:buFont typeface="Meiryo"/>
              <a:buChar char="●"/>
            </a:pPr>
            <a:r>
              <a:rPr lang="ja" altLang="en-US" sz="1800" dirty="0">
                <a:solidFill>
                  <a:srgbClr val="000000"/>
                </a:solidFill>
                <a:latin typeface="Meiryo"/>
                <a:ea typeface="Meiryo"/>
                <a:cs typeface="Meiryo"/>
                <a:sym typeface="Meiryo"/>
              </a:rPr>
              <a:t>最新版は</a:t>
            </a:r>
            <a:r>
              <a:rPr lang="en-US" altLang="ja" sz="1800" dirty="0">
                <a:solidFill>
                  <a:srgbClr val="000000"/>
                </a:solidFill>
                <a:latin typeface="Meiryo"/>
                <a:ea typeface="Meiryo"/>
                <a:cs typeface="Meiryo"/>
                <a:sym typeface="Meiryo"/>
              </a:rPr>
              <a:t>v4.5.3</a:t>
            </a:r>
            <a:r>
              <a:rPr lang="ja" altLang="en-US" sz="1800" dirty="0">
                <a:solidFill>
                  <a:srgbClr val="000000"/>
                </a:solidFill>
                <a:latin typeface="Meiryo"/>
                <a:ea typeface="Meiryo"/>
                <a:cs typeface="Meiryo"/>
                <a:sym typeface="Meiryo"/>
              </a:rPr>
              <a:t>、</a:t>
            </a:r>
            <a:r>
              <a:rPr lang="en-US" altLang="ja" sz="1800" dirty="0">
                <a:solidFill>
                  <a:srgbClr val="000000"/>
                </a:solidFill>
                <a:latin typeface="Meiryo"/>
                <a:ea typeface="Meiryo"/>
                <a:cs typeface="Meiryo"/>
                <a:sym typeface="Meiryo"/>
              </a:rPr>
              <a:t>v4.6</a:t>
            </a:r>
            <a:r>
              <a:rPr lang="ja" altLang="en-US" sz="1800" dirty="0">
                <a:solidFill>
                  <a:srgbClr val="000000"/>
                </a:solidFill>
                <a:latin typeface="Meiryo"/>
                <a:ea typeface="Meiryo"/>
                <a:cs typeface="Meiryo"/>
                <a:sym typeface="Meiryo"/>
              </a:rPr>
              <a:t>がオープン</a:t>
            </a:r>
            <a:r>
              <a:rPr lang="en-US" altLang="ja" sz="1800" dirty="0" smtClean="0">
                <a:solidFill>
                  <a:srgbClr val="000000"/>
                </a:solidFill>
                <a:latin typeface="Meiryo"/>
                <a:ea typeface="Meiryo"/>
                <a:cs typeface="Meiryo"/>
                <a:sym typeface="Meiryo"/>
              </a:rPr>
              <a:t>β</a:t>
            </a:r>
            <a:r>
              <a:rPr lang="ja" altLang="en-US" sz="1800" dirty="0" smtClean="0">
                <a:solidFill>
                  <a:srgbClr val="000000"/>
                </a:solidFill>
                <a:latin typeface="Meiryo"/>
                <a:ea typeface="Meiryo"/>
                <a:cs typeface="Meiryo"/>
                <a:sym typeface="Meiryo"/>
              </a:rPr>
              <a:t>中</a:t>
            </a:r>
            <a:r>
              <a:rPr lang="ja-JP" altLang="en-US" sz="1800" dirty="0" smtClean="0">
                <a:solidFill>
                  <a:srgbClr val="000000"/>
                </a:solidFill>
                <a:latin typeface="Meiryo"/>
                <a:ea typeface="Meiryo"/>
                <a:cs typeface="Meiryo"/>
                <a:sym typeface="Meiryo"/>
              </a:rPr>
              <a:t>。</a:t>
            </a:r>
            <a:r>
              <a:rPr lang="en-US" altLang="ja-JP" sz="1800" dirty="0">
                <a:solidFill>
                  <a:srgbClr val="000000"/>
                </a:solidFill>
                <a:latin typeface="Meiryo"/>
                <a:ea typeface="Meiryo"/>
                <a:cs typeface="Meiryo"/>
                <a:sym typeface="Meiryo"/>
              </a:rPr>
              <a:t>v</a:t>
            </a:r>
            <a:r>
              <a:rPr lang="en-US" altLang="ja-JP" sz="1800" dirty="0" smtClean="0">
                <a:solidFill>
                  <a:srgbClr val="000000"/>
                </a:solidFill>
                <a:latin typeface="Meiryo"/>
                <a:ea typeface="Meiryo"/>
                <a:cs typeface="Meiryo"/>
                <a:sym typeface="Meiryo"/>
              </a:rPr>
              <a:t>5</a:t>
            </a:r>
            <a:r>
              <a:rPr lang="ja-JP" altLang="en-US" sz="1800" dirty="0" smtClean="0">
                <a:solidFill>
                  <a:srgbClr val="000000"/>
                </a:solidFill>
                <a:latin typeface="Meiryo"/>
                <a:ea typeface="Meiryo"/>
                <a:cs typeface="Meiryo"/>
                <a:sym typeface="Meiryo"/>
              </a:rPr>
              <a:t>はまもなく登場？</a:t>
            </a:r>
            <a:endParaRPr lang="en-US" altLang="ja-JP" sz="1800" dirty="0" smtClean="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r>
              <a:rPr lang="ja-JP" altLang="en-US" sz="1800" dirty="0">
                <a:solidFill>
                  <a:srgbClr val="000000"/>
                </a:solidFill>
                <a:latin typeface="Meiryo"/>
                <a:ea typeface="Meiryo"/>
                <a:cs typeface="Meiryo"/>
                <a:sym typeface="Meiryo"/>
              </a:rPr>
              <a:t>情報量と</a:t>
            </a:r>
            <a:r>
              <a:rPr lang="ja-JP" altLang="en-US" sz="1800" dirty="0" smtClean="0">
                <a:solidFill>
                  <a:srgbClr val="000000"/>
                </a:solidFill>
                <a:latin typeface="Meiryo"/>
                <a:ea typeface="Meiryo"/>
                <a:cs typeface="Meiryo"/>
                <a:sym typeface="Meiryo"/>
              </a:rPr>
              <a:t>サポート</a:t>
            </a:r>
            <a:endParaRPr lang="en-US" altLang="ja-JP" sz="18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Arial"/>
              <a:buChar char="•"/>
            </a:pPr>
            <a:r>
              <a:rPr lang="en-US" altLang="ja-JP" sz="1800" dirty="0">
                <a:solidFill>
                  <a:srgbClr val="000000"/>
                </a:solidFill>
                <a:latin typeface="Meiryo"/>
                <a:ea typeface="Meiryo"/>
                <a:cs typeface="Meiryo"/>
                <a:sym typeface="Meiryo"/>
              </a:rPr>
              <a:t>Unity</a:t>
            </a:r>
            <a:r>
              <a:rPr lang="ja-JP" altLang="en-US" sz="1800" dirty="0">
                <a:solidFill>
                  <a:srgbClr val="000000"/>
                </a:solidFill>
                <a:latin typeface="Meiryo"/>
                <a:ea typeface="Meiryo"/>
                <a:cs typeface="Meiryo"/>
                <a:sym typeface="Meiryo"/>
              </a:rPr>
              <a:t>テクノロジーズジャパン合同会社のサポートが</a:t>
            </a:r>
            <a:r>
              <a:rPr lang="ja-JP" altLang="en-US" sz="1800" dirty="0" smtClean="0">
                <a:solidFill>
                  <a:srgbClr val="000000"/>
                </a:solidFill>
                <a:latin typeface="Meiryo"/>
                <a:ea typeface="Meiryo"/>
                <a:cs typeface="Meiryo"/>
                <a:sym typeface="Meiryo"/>
              </a:rPr>
              <a:t>受けられる</a:t>
            </a:r>
            <a:endParaRPr lang="en-US" altLang="ja-JP" sz="18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Arial"/>
              <a:buChar char="•"/>
            </a:pPr>
            <a:r>
              <a:rPr lang="ja-JP" altLang="en-US" sz="1800" dirty="0">
                <a:solidFill>
                  <a:srgbClr val="000000"/>
                </a:solidFill>
                <a:latin typeface="Meiryo"/>
                <a:ea typeface="Meiryo"/>
                <a:cs typeface="Meiryo"/>
                <a:sym typeface="Meiryo"/>
              </a:rPr>
              <a:t>日本語書籍は</a:t>
            </a:r>
            <a:r>
              <a:rPr lang="en-US" altLang="ja-JP" sz="1800" dirty="0">
                <a:solidFill>
                  <a:srgbClr val="000000"/>
                </a:solidFill>
                <a:latin typeface="Meiryo"/>
                <a:ea typeface="Meiryo"/>
                <a:cs typeface="Meiryo"/>
                <a:sym typeface="Meiryo"/>
              </a:rPr>
              <a:t>20</a:t>
            </a:r>
            <a:r>
              <a:rPr lang="ja-JP" altLang="en-US" sz="1800" dirty="0">
                <a:solidFill>
                  <a:srgbClr val="000000"/>
                </a:solidFill>
                <a:latin typeface="Meiryo"/>
                <a:ea typeface="Meiryo"/>
                <a:cs typeface="Meiryo"/>
                <a:sym typeface="Meiryo"/>
              </a:rPr>
              <a:t>冊以上（ただ</a:t>
            </a:r>
            <a:r>
              <a:rPr lang="en-US" altLang="ja-JP" sz="1800" dirty="0">
                <a:solidFill>
                  <a:srgbClr val="000000"/>
                </a:solidFill>
                <a:latin typeface="Meiryo"/>
                <a:ea typeface="Meiryo"/>
                <a:cs typeface="Meiryo"/>
                <a:sym typeface="Meiryo"/>
              </a:rPr>
              <a:t>3D</a:t>
            </a:r>
            <a:r>
              <a:rPr lang="ja-JP" altLang="en-US" sz="1800" dirty="0">
                <a:solidFill>
                  <a:srgbClr val="000000"/>
                </a:solidFill>
                <a:latin typeface="Meiryo"/>
                <a:ea typeface="Meiryo"/>
                <a:cs typeface="Meiryo"/>
                <a:sym typeface="Meiryo"/>
              </a:rPr>
              <a:t>機能についてが中心</a:t>
            </a:r>
            <a:r>
              <a:rPr lang="ja-JP" altLang="en-US" sz="1800" dirty="0" smtClean="0">
                <a:solidFill>
                  <a:srgbClr val="000000"/>
                </a:solidFill>
                <a:latin typeface="Meiryo"/>
                <a:ea typeface="Meiryo"/>
                <a:cs typeface="Meiryo"/>
                <a:sym typeface="Meiryo"/>
              </a:rPr>
              <a:t>）</a:t>
            </a:r>
            <a:endParaRPr lang="en-US" altLang="ja-JP" sz="18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Arial"/>
              <a:buChar char="•"/>
            </a:pPr>
            <a:r>
              <a:rPr lang="ja-JP" altLang="en-US" sz="1800" dirty="0">
                <a:solidFill>
                  <a:srgbClr val="000000"/>
                </a:solidFill>
                <a:latin typeface="Meiryo"/>
                <a:ea typeface="Meiryo"/>
                <a:cs typeface="Meiryo"/>
                <a:sym typeface="Meiryo"/>
              </a:rPr>
              <a:t>ネット上にも日本語情報が溢れて</a:t>
            </a:r>
            <a:r>
              <a:rPr lang="ja-JP" altLang="en-US" sz="1800" dirty="0" smtClean="0">
                <a:solidFill>
                  <a:srgbClr val="000000"/>
                </a:solidFill>
                <a:latin typeface="Meiryo"/>
                <a:ea typeface="Meiryo"/>
                <a:cs typeface="Meiryo"/>
                <a:sym typeface="Meiryo"/>
              </a:rPr>
              <a:t>いる</a:t>
            </a:r>
            <a:endParaRPr lang="en-US" altLang="ja-JP" sz="1800" dirty="0" smtClean="0">
              <a:solidFill>
                <a:srgbClr val="000000"/>
              </a:solidFill>
              <a:latin typeface="Meiryo"/>
              <a:ea typeface="Meiryo"/>
              <a:cs typeface="Meiryo"/>
              <a:sym typeface="Meiryo"/>
            </a:endParaRPr>
          </a:p>
        </p:txBody>
      </p:sp>
      <p:pic>
        <p:nvPicPr>
          <p:cNvPr id="4" name="図 3" descr="unity-logo-titled.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23478"/>
            <a:ext cx="2156296" cy="84904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18</a:t>
            </a:fld>
            <a:endParaRPr kumimoji="1" lang="ja-JP" altLang="en-US"/>
          </a:p>
        </p:txBody>
      </p:sp>
    </p:spTree>
    <p:extLst>
      <p:ext uri="{BB962C8B-B14F-4D97-AF65-F5344CB8AC3E}">
        <p14:creationId xmlns:p14="http://schemas.microsoft.com/office/powerpoint/2010/main" val="427059300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animEffect transition="in" filter="fade">
                                      <p:cBhvr>
                                        <p:cTn id="11" dur="500"/>
                                        <p:tgtEl>
                                          <p:spTgt spid="7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animEffect transition="in" filter="fade">
                                      <p:cBhvr>
                                        <p:cTn id="15" dur="500"/>
                                        <p:tgtEl>
                                          <p:spTgt spid="7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animEffect transition="in" filter="fade">
                                      <p:cBhvr>
                                        <p:cTn id="19" dur="500"/>
                                        <p:tgtEl>
                                          <p:spTgt spid="7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animEffect transition="in" filter="fade">
                                      <p:cBhvr>
                                        <p:cTn id="23" dur="500"/>
                                        <p:tgtEl>
                                          <p:spTgt spid="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87474"/>
            <a:ext cx="8856984" cy="1060520"/>
          </a:xfrm>
          <a:solidFill>
            <a:schemeClr val="bg1"/>
          </a:solidFill>
        </p:spPr>
        <p:txBody>
          <a:bodyPr/>
          <a:lstStyle/>
          <a:p>
            <a:r>
              <a:rPr lang="ja-JP" altLang="en-US" sz="2400" dirty="0">
                <a:latin typeface="メイリオ" pitchFamily="50" charset="-128"/>
                <a:ea typeface="メイリオ" pitchFamily="50" charset="-128"/>
                <a:cs typeface="メイリオ" pitchFamily="50" charset="-128"/>
              </a:rPr>
              <a:t>工程の手戻りを最小限に</a:t>
            </a:r>
            <a:r>
              <a:rPr lang="ja-JP" altLang="en-US" sz="3200" dirty="0">
                <a:latin typeface="メイリオ" pitchFamily="50" charset="-128"/>
                <a:ea typeface="メイリオ" pitchFamily="50" charset="-128"/>
                <a:cs typeface="メイリオ" pitchFamily="50" charset="-128"/>
              </a:rPr>
              <a:t/>
            </a:r>
            <a:br>
              <a:rPr lang="ja-JP" altLang="en-US" sz="3200" dirty="0">
                <a:latin typeface="メイリオ" pitchFamily="50" charset="-128"/>
                <a:ea typeface="メイリオ" pitchFamily="50" charset="-128"/>
                <a:cs typeface="メイリオ" pitchFamily="50" charset="-128"/>
              </a:rPr>
            </a:br>
            <a:r>
              <a:rPr lang="en-US" altLang="ja-JP" sz="3200" dirty="0">
                <a:latin typeface="メイリオ" pitchFamily="50" charset="-128"/>
                <a:ea typeface="メイリオ" pitchFamily="50" charset="-128"/>
                <a:cs typeface="メイリオ" pitchFamily="50" charset="-128"/>
              </a:rPr>
              <a:t>2D</a:t>
            </a:r>
            <a:r>
              <a:rPr lang="ja-JP" altLang="en-US" sz="3200" dirty="0">
                <a:latin typeface="メイリオ" pitchFamily="50" charset="-128"/>
                <a:ea typeface="メイリオ" pitchFamily="50" charset="-128"/>
                <a:cs typeface="メイリオ" pitchFamily="50" charset="-128"/>
              </a:rPr>
              <a:t>エンジン活用における傾向と対策</a:t>
            </a:r>
            <a:endParaRPr kumimoji="1" lang="ja-JP" altLang="en-US" sz="32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30332325"/>
              </p:ext>
            </p:extLst>
          </p:nvPr>
        </p:nvGraphicFramePr>
        <p:xfrm>
          <a:off x="252536" y="3219822"/>
          <a:ext cx="9144000" cy="2139704"/>
        </p:xfrm>
        <a:graphic>
          <a:graphicData uri="http://schemas.openxmlformats.org/drawingml/2006/table">
            <a:tbl>
              <a:tblPr/>
              <a:tblGrid>
                <a:gridCol w="1760647"/>
                <a:gridCol w="7383353"/>
              </a:tblGrid>
              <a:tr h="677376">
                <a:tc>
                  <a:txBody>
                    <a:bodyPr/>
                    <a:lstStyle/>
                    <a:p>
                      <a:pPr algn="l" rtl="0" fontAlgn="base"/>
                      <a:r>
                        <a:rPr lang="ja-JP" altLang="en-US" sz="1200" b="1" u="none" strike="noStrike" dirty="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rPr>
                        <a:t>受講スキル</a:t>
                      </a:r>
                    </a:p>
                  </a:txBody>
                  <a:tcPr marT="35719" marB="35719">
                    <a:lnL>
                      <a:noFill/>
                    </a:lnL>
                    <a:lnR>
                      <a:noFill/>
                    </a:lnR>
                    <a:lnT>
                      <a:noFill/>
                    </a:lnT>
                    <a:lnB>
                      <a:noFill/>
                    </a:lnB>
                    <a:solidFill>
                      <a:srgbClr val="FFFFFF"/>
                    </a:solidFill>
                  </a:tcPr>
                </a:tc>
                <a:tc>
                  <a:txBody>
                    <a:bodyPr/>
                    <a:lstStyle/>
                    <a:p>
                      <a:pPr marL="177800" lvl="0" indent="-169863" rtl="0">
                        <a:lnSpc>
                          <a:spcPct val="115000"/>
                        </a:lnSpc>
                        <a:spcBef>
                          <a:spcPts val="0"/>
                        </a:spcBef>
                        <a:buFont typeface="Wingdings" panose="05000000000000000000" pitchFamily="2" charset="2"/>
                        <a:buChar char="l"/>
                      </a:pPr>
                      <a:r>
                        <a:rPr lang="ja" altLang="ja-JP" sz="1200" dirty="0" smtClean="0">
                          <a:latin typeface="Meiryo"/>
                          <a:ea typeface="Meiryo"/>
                          <a:cs typeface="Meiryo"/>
                          <a:sym typeface="Meiryo"/>
                        </a:rPr>
                        <a:t>小規模チームで、スマホ向け2Dゲーム開発に関わるプログラマ</a:t>
                      </a:r>
                      <a:endParaRPr lang="en-US" altLang="ja" sz="1200" dirty="0" smtClean="0">
                        <a:latin typeface="Meiryo"/>
                        <a:ea typeface="Meiryo"/>
                        <a:cs typeface="Meiryo"/>
                        <a:sym typeface="Meiryo"/>
                      </a:endParaRPr>
                    </a:p>
                    <a:p>
                      <a:pPr marL="177800" lvl="0" indent="-169863" rtl="0">
                        <a:lnSpc>
                          <a:spcPct val="115000"/>
                        </a:lnSpc>
                        <a:spcBef>
                          <a:spcPts val="0"/>
                        </a:spcBef>
                        <a:buFont typeface="Wingdings" panose="05000000000000000000" pitchFamily="2" charset="2"/>
                        <a:buChar char="l"/>
                      </a:pPr>
                      <a:r>
                        <a:rPr lang="ja" altLang="ja-JP" sz="1200" dirty="0" smtClean="0">
                          <a:latin typeface="Meiryo"/>
                          <a:ea typeface="Meiryo"/>
                          <a:cs typeface="Meiryo"/>
                          <a:sym typeface="Meiryo"/>
                        </a:rPr>
                        <a:t>幅広いユーザーに向けたスマホ向け2Dゲームの開発者</a:t>
                      </a:r>
                      <a:endParaRPr lang="ja" altLang="ja-JP" sz="1200" dirty="0">
                        <a:latin typeface="Meiryo"/>
                        <a:ea typeface="Meiryo"/>
                        <a:cs typeface="Meiryo"/>
                        <a:sym typeface="Meiryo"/>
                      </a:endParaRPr>
                    </a:p>
                  </a:txBody>
                  <a:tcPr marT="57150" marB="35719">
                    <a:lnL>
                      <a:noFill/>
                    </a:lnL>
                    <a:lnR>
                      <a:noFill/>
                    </a:lnR>
                    <a:lnT>
                      <a:noFill/>
                    </a:lnT>
                    <a:lnB>
                      <a:noFill/>
                    </a:lnB>
                    <a:noFill/>
                  </a:tcPr>
                </a:tc>
              </a:tr>
              <a:tr h="774026">
                <a:tc>
                  <a:txBody>
                    <a:bodyPr/>
                    <a:lstStyle/>
                    <a:p>
                      <a:pPr algn="l" rtl="0" fontAlgn="base"/>
                      <a:r>
                        <a:rPr lang="ja-JP" altLang="en-US" sz="1200" b="1" u="none" strike="noStrike" dirty="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rPr>
                        <a:t>受講者が</a:t>
                      </a:r>
                      <a:r>
                        <a:rPr lang="ja-JP" altLang="en-US" sz="1200" b="1" u="none" strike="noStrike" dirty="0" smtClean="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rPr>
                        <a:t>得られる知見</a:t>
                      </a:r>
                      <a:endParaRPr lang="ja-JP" altLang="en-US" sz="1200" b="1" u="none" strike="noStrike" dirty="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35719" marB="35719">
                    <a:lnL>
                      <a:noFill/>
                    </a:lnL>
                    <a:lnR>
                      <a:noFill/>
                    </a:lnR>
                    <a:lnT>
                      <a:noFill/>
                    </a:lnT>
                    <a:lnB>
                      <a:noFill/>
                    </a:lnB>
                    <a:solidFill>
                      <a:srgbClr val="FFFFFF"/>
                    </a:solidFill>
                  </a:tcPr>
                </a:tc>
                <a:tc>
                  <a:txBody>
                    <a:bodyPr/>
                    <a:lstStyle/>
                    <a:p>
                      <a:pPr marL="171450" lvl="0" indent="-171450" rtl="0">
                        <a:lnSpc>
                          <a:spcPct val="115000"/>
                        </a:lnSpc>
                        <a:spcBef>
                          <a:spcPts val="0"/>
                        </a:spcBef>
                        <a:buClr>
                          <a:schemeClr val="dk1"/>
                        </a:buClr>
                        <a:buSzPct val="100000"/>
                        <a:buFont typeface="Wingdings" panose="05000000000000000000" pitchFamily="2" charset="2"/>
                        <a:buChar char="l"/>
                      </a:pPr>
                      <a:r>
                        <a:rPr lang="ja" altLang="ja-JP" sz="1200" dirty="0" smtClean="0">
                          <a:latin typeface="Meiryo"/>
                          <a:ea typeface="Meiryo"/>
                          <a:cs typeface="Meiryo"/>
                          <a:sym typeface="Meiryo"/>
                        </a:rPr>
                        <a:t>2Dゲームエンジン</a:t>
                      </a:r>
                      <a:r>
                        <a:rPr lang="ja-JP" altLang="en-US" sz="1200" dirty="0" smtClean="0">
                          <a:latin typeface="Meiryo"/>
                          <a:ea typeface="Meiryo"/>
                          <a:cs typeface="Meiryo"/>
                          <a:sym typeface="Meiryo"/>
                        </a:rPr>
                        <a:t>で</a:t>
                      </a:r>
                      <a:r>
                        <a:rPr lang="ja" altLang="ja-JP" sz="1200" dirty="0" smtClean="0">
                          <a:latin typeface="Meiryo"/>
                          <a:ea typeface="Meiryo"/>
                          <a:cs typeface="Meiryo"/>
                          <a:sym typeface="Meiryo"/>
                        </a:rPr>
                        <a:t>、性能見積をするための実際的な情報(テストアプリのソース付)</a:t>
                      </a:r>
                      <a:endParaRPr lang="en-US" altLang="ja" sz="1200" dirty="0" smtClean="0">
                        <a:latin typeface="Meiryo"/>
                        <a:ea typeface="Meiryo"/>
                        <a:cs typeface="Meiryo"/>
                        <a:sym typeface="Meiryo"/>
                      </a:endParaRPr>
                    </a:p>
                    <a:p>
                      <a:pPr marL="171450" lvl="0" indent="-171450" rtl="0">
                        <a:lnSpc>
                          <a:spcPct val="115000"/>
                        </a:lnSpc>
                        <a:spcBef>
                          <a:spcPts val="0"/>
                        </a:spcBef>
                        <a:buClr>
                          <a:schemeClr val="dk1"/>
                        </a:buClr>
                        <a:buSzPct val="100000"/>
                        <a:buFont typeface="Wingdings" panose="05000000000000000000" pitchFamily="2" charset="2"/>
                        <a:buChar char="l"/>
                      </a:pPr>
                      <a:r>
                        <a:rPr lang="ja-JP" altLang="en-US" sz="1200" dirty="0" smtClean="0">
                          <a:latin typeface="Meiryo"/>
                          <a:ea typeface="Meiryo"/>
                          <a:cs typeface="Meiryo"/>
                          <a:sym typeface="Meiryo"/>
                        </a:rPr>
                        <a:t>主に画像の取扱に関する</a:t>
                      </a:r>
                      <a:r>
                        <a:rPr lang="en-US" altLang="ja-JP" sz="1200" dirty="0" smtClean="0">
                          <a:latin typeface="Meiryo"/>
                          <a:ea typeface="Meiryo"/>
                          <a:cs typeface="Meiryo"/>
                          <a:sym typeface="Meiryo"/>
                        </a:rPr>
                        <a:t>Tips</a:t>
                      </a:r>
                      <a:endParaRPr lang="ja-JP" altLang="en-US" sz="1200" dirty="0" smtClean="0">
                        <a:latin typeface="Meiryo"/>
                        <a:ea typeface="Meiryo"/>
                        <a:cs typeface="Meiryo"/>
                        <a:sym typeface="Meiryo"/>
                      </a:endParaRPr>
                    </a:p>
                    <a:p>
                      <a:pPr marL="171450" lvl="0" indent="-171450" rtl="0">
                        <a:lnSpc>
                          <a:spcPct val="115000"/>
                        </a:lnSpc>
                        <a:spcBef>
                          <a:spcPts val="0"/>
                        </a:spcBef>
                        <a:buClr>
                          <a:schemeClr val="dk1"/>
                        </a:buClr>
                        <a:buSzPct val="61111"/>
                        <a:buFont typeface="Wingdings" panose="05000000000000000000" pitchFamily="2" charset="2"/>
                        <a:buChar char="l"/>
                      </a:pPr>
                      <a:endParaRPr lang="ja" altLang="ja-JP" sz="1200" dirty="0">
                        <a:latin typeface="Meiryo"/>
                        <a:ea typeface="Meiryo"/>
                        <a:cs typeface="Meiryo"/>
                        <a:sym typeface="Meiryo"/>
                      </a:endParaRPr>
                    </a:p>
                  </a:txBody>
                  <a:tcPr marT="57150" marB="35719">
                    <a:lnL>
                      <a:noFill/>
                    </a:lnL>
                    <a:lnR>
                      <a:noFill/>
                    </a:lnR>
                    <a:lnT>
                      <a:noFill/>
                    </a:lnT>
                    <a:lnB>
                      <a:noFill/>
                    </a:lnB>
                    <a:noFill/>
                  </a:tcPr>
                </a:tc>
              </a:tr>
              <a:tr h="688302">
                <a:tc>
                  <a:txBody>
                    <a:bodyPr/>
                    <a:lstStyle/>
                    <a:p>
                      <a:pPr algn="l" rtl="0" fontAlgn="base"/>
                      <a:r>
                        <a:rPr lang="ja-JP" altLang="en-US" sz="1200" b="1" u="none" strike="noStrike" dirty="0" smtClean="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rPr>
                        <a:t>対象プラットフォーム</a:t>
                      </a:r>
                      <a:endParaRPr lang="ja-JP" altLang="en-US" sz="1200" b="1" u="none" strike="noStrike" dirty="0">
                        <a:solidFill>
                          <a:srgbClr val="B3C60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35719" marB="35719">
                    <a:lnL>
                      <a:noFill/>
                    </a:lnL>
                    <a:lnR>
                      <a:noFill/>
                    </a:lnR>
                    <a:lnT>
                      <a:noFill/>
                    </a:lnT>
                    <a:lnB>
                      <a:noFill/>
                    </a:lnB>
                    <a:solidFill>
                      <a:srgbClr val="FFFFFF"/>
                    </a:solidFill>
                  </a:tcPr>
                </a:tc>
                <a:tc>
                  <a:txBody>
                    <a:bodyPr/>
                    <a:lstStyle/>
                    <a:p>
                      <a:pPr algn="l" rtl="0" fontAlgn="base"/>
                      <a:r>
                        <a:rPr lang="en-US" altLang="ja-JP" sz="1200" b="1"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Android, iOS</a:t>
                      </a:r>
                      <a:endParaRPr lang="ja-JP" altLang="en-US" sz="1200" b="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T="57150" marB="35719">
                    <a:lnL>
                      <a:noFill/>
                    </a:lnL>
                    <a:lnR>
                      <a:noFill/>
                    </a:lnR>
                    <a:lnT>
                      <a:noFill/>
                    </a:lnT>
                    <a:lnB>
                      <a:noFill/>
                    </a:lnB>
                    <a:noFill/>
                  </a:tcPr>
                </a:tc>
              </a:tr>
            </a:tbl>
          </a:graphicData>
        </a:graphic>
      </p:graphicFrame>
      <p:sp>
        <p:nvSpPr>
          <p:cNvPr id="4" name="スライド番号プレースホルダー 3"/>
          <p:cNvSpPr>
            <a:spLocks noGrp="1"/>
          </p:cNvSpPr>
          <p:nvPr>
            <p:ph type="sldNum" sz="quarter" idx="12"/>
          </p:nvPr>
        </p:nvSpPr>
        <p:spPr/>
        <p:txBody>
          <a:bodyPr/>
          <a:lstStyle/>
          <a:p>
            <a:pPr>
              <a:defRPr/>
            </a:pPr>
            <a:fld id="{01383E4C-1EF4-4BFD-A596-151648BAC76A}" type="slidenum">
              <a:rPr lang="ja-JP" altLang="en-US" smtClean="0"/>
              <a:pPr>
                <a:defRPr/>
              </a:pPr>
              <a:t>1</a:t>
            </a:fld>
            <a:endParaRPr lang="ja-JP" altLang="en-US" dirty="0"/>
          </a:p>
        </p:txBody>
      </p:sp>
      <p:sp>
        <p:nvSpPr>
          <p:cNvPr id="7" name="テキスト ボックス 6"/>
          <p:cNvSpPr txBox="1"/>
          <p:nvPr/>
        </p:nvSpPr>
        <p:spPr>
          <a:xfrm>
            <a:off x="246273" y="1147993"/>
            <a:ext cx="8496944" cy="19620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セッションの内容</a:t>
            </a:r>
          </a:p>
          <a:p>
            <a:pPr lvl="0">
              <a:lnSpc>
                <a:spcPct val="115000"/>
              </a:lnSpc>
              <a:spcBef>
                <a:spcPts val="0"/>
              </a:spcBef>
              <a:buClr>
                <a:schemeClr val="dk1"/>
              </a:buClr>
              <a:buSzPct val="61111"/>
            </a:pPr>
            <a:r>
              <a:rPr lang="ja" altLang="ja-JP" dirty="0" smtClean="0">
                <a:latin typeface="Meiryo"/>
                <a:ea typeface="Meiryo"/>
                <a:cs typeface="Meiryo"/>
                <a:sym typeface="Meiryo"/>
              </a:rPr>
              <a:t>ゲームエンジン</a:t>
            </a:r>
            <a:r>
              <a:rPr lang="ja" altLang="ja-JP" dirty="0">
                <a:latin typeface="Meiryo"/>
                <a:ea typeface="Meiryo"/>
                <a:cs typeface="Meiryo"/>
                <a:sym typeface="Meiryo"/>
              </a:rPr>
              <a:t>を活用して2Dゲームアプリを開発する際に、事前の調査</a:t>
            </a:r>
            <a:r>
              <a:rPr lang="ja" altLang="ja-JP" dirty="0" smtClean="0">
                <a:latin typeface="Meiryo"/>
                <a:ea typeface="Meiryo"/>
                <a:cs typeface="Meiryo"/>
                <a:sym typeface="Meiryo"/>
              </a:rPr>
              <a:t>を</a:t>
            </a:r>
            <a:r>
              <a:rPr lang="en-US" altLang="ja" dirty="0" smtClean="0">
                <a:latin typeface="Meiryo"/>
                <a:ea typeface="Meiryo"/>
                <a:cs typeface="Meiryo"/>
                <a:sym typeface="Meiryo"/>
              </a:rPr>
              <a:t/>
            </a:r>
            <a:br>
              <a:rPr lang="en-US" altLang="ja" dirty="0" smtClean="0">
                <a:latin typeface="Meiryo"/>
                <a:ea typeface="Meiryo"/>
                <a:cs typeface="Meiryo"/>
                <a:sym typeface="Meiryo"/>
              </a:rPr>
            </a:br>
            <a:r>
              <a:rPr lang="ja" altLang="ja-JP" dirty="0" smtClean="0">
                <a:latin typeface="Meiryo"/>
                <a:ea typeface="Meiryo"/>
                <a:cs typeface="Meiryo"/>
                <a:sym typeface="Meiryo"/>
              </a:rPr>
              <a:t>しっかり</a:t>
            </a:r>
            <a:r>
              <a:rPr lang="ja" altLang="ja-JP" dirty="0">
                <a:latin typeface="Meiryo"/>
                <a:ea typeface="Meiryo"/>
                <a:cs typeface="Meiryo"/>
                <a:sym typeface="Meiryo"/>
              </a:rPr>
              <a:t>行うことで、手戻りを起こさないための情報を提供します。</a:t>
            </a:r>
          </a:p>
          <a:p>
            <a:pPr lvl="0">
              <a:lnSpc>
                <a:spcPct val="115000"/>
              </a:lnSpc>
              <a:spcBef>
                <a:spcPts val="0"/>
              </a:spcBef>
              <a:buClr>
                <a:schemeClr val="dk1"/>
              </a:buClr>
              <a:buSzPct val="61111"/>
            </a:pPr>
            <a:r>
              <a:rPr lang="ja" altLang="ja-JP" dirty="0">
                <a:latin typeface="Meiryo"/>
                <a:ea typeface="Meiryo"/>
                <a:cs typeface="Meiryo"/>
                <a:sym typeface="Meiryo"/>
              </a:rPr>
              <a:t>UnityとCocos2d-xで動作する同じ仕様の</a:t>
            </a:r>
            <a:r>
              <a:rPr lang="ja-JP" altLang="en-US" dirty="0">
                <a:latin typeface="Meiryo"/>
                <a:ea typeface="Meiryo"/>
                <a:cs typeface="Meiryo"/>
                <a:sym typeface="Meiryo"/>
              </a:rPr>
              <a:t>ゲーム風</a:t>
            </a:r>
            <a:r>
              <a:rPr lang="ja" altLang="ja-JP" dirty="0">
                <a:latin typeface="Meiryo"/>
                <a:ea typeface="Meiryo"/>
                <a:cs typeface="Meiryo"/>
                <a:sym typeface="Meiryo"/>
              </a:rPr>
              <a:t>アプリを使い</a:t>
            </a:r>
            <a:r>
              <a:rPr lang="ja-JP" altLang="en-US" dirty="0" err="1">
                <a:latin typeface="Meiryo"/>
                <a:ea typeface="Meiryo"/>
                <a:cs typeface="Meiryo"/>
                <a:sym typeface="Meiryo"/>
              </a:rPr>
              <a:t>、</a:t>
            </a:r>
            <a:r>
              <a:rPr lang="ja-JP" altLang="en-US" dirty="0">
                <a:latin typeface="Meiryo"/>
                <a:ea typeface="Meiryo"/>
                <a:cs typeface="Meiryo"/>
                <a:sym typeface="Meiryo"/>
              </a:rPr>
              <a:t>各種端末</a:t>
            </a:r>
            <a:r>
              <a:rPr lang="ja-JP" altLang="en-US" dirty="0" smtClean="0">
                <a:latin typeface="Meiryo"/>
                <a:ea typeface="Meiryo"/>
                <a:cs typeface="Meiryo"/>
                <a:sym typeface="Meiryo"/>
              </a:rPr>
              <a:t>で</a:t>
            </a:r>
            <a:r>
              <a:rPr lang="en-US" altLang="ja-JP" dirty="0" smtClean="0">
                <a:latin typeface="Meiryo"/>
                <a:ea typeface="Meiryo"/>
                <a:cs typeface="Meiryo"/>
                <a:sym typeface="Meiryo"/>
              </a:rPr>
              <a:t/>
            </a:r>
            <a:br>
              <a:rPr lang="en-US" altLang="ja-JP" dirty="0" smtClean="0">
                <a:latin typeface="Meiryo"/>
                <a:ea typeface="Meiryo"/>
                <a:cs typeface="Meiryo"/>
                <a:sym typeface="Meiryo"/>
              </a:rPr>
            </a:br>
            <a:r>
              <a:rPr lang="ja" altLang="ja-JP" dirty="0" smtClean="0">
                <a:latin typeface="Meiryo"/>
                <a:ea typeface="Meiryo"/>
                <a:cs typeface="Meiryo"/>
                <a:sym typeface="Meiryo"/>
              </a:rPr>
              <a:t>性能</a:t>
            </a:r>
            <a:r>
              <a:rPr lang="ja" altLang="ja-JP" dirty="0">
                <a:latin typeface="Meiryo"/>
                <a:ea typeface="Meiryo"/>
                <a:cs typeface="Meiryo"/>
                <a:sym typeface="Meiryo"/>
              </a:rPr>
              <a:t>比較を行います。</a:t>
            </a:r>
          </a:p>
          <a:p>
            <a:pPr lvl="0">
              <a:lnSpc>
                <a:spcPct val="115000"/>
              </a:lnSpc>
              <a:spcBef>
                <a:spcPts val="0"/>
              </a:spcBef>
              <a:buClr>
                <a:schemeClr val="dk1"/>
              </a:buClr>
              <a:buSzPct val="61111"/>
            </a:pPr>
            <a:r>
              <a:rPr lang="ja" altLang="ja-JP" dirty="0">
                <a:latin typeface="Meiryo"/>
                <a:ea typeface="Meiryo"/>
                <a:cs typeface="Meiryo"/>
                <a:sym typeface="Meiryo"/>
              </a:rPr>
              <a:t>Unity、Cocos2d-x上で2Dゲームを開発する際のTipsをご紹介します</a:t>
            </a:r>
            <a:r>
              <a:rPr lang="ja" altLang="ja-JP" dirty="0" smtClean="0">
                <a:latin typeface="Meiryo"/>
                <a:ea typeface="Meiryo"/>
                <a:cs typeface="Meiryo"/>
                <a:sym typeface="Meiryo"/>
              </a:rPr>
              <a:t>。</a:t>
            </a:r>
            <a:endParaRPr lang="ja" altLang="ja-JP" dirty="0">
              <a:latin typeface="Meiryo"/>
              <a:ea typeface="Meiryo"/>
              <a:cs typeface="Meiryo"/>
              <a:sym typeface="Meiryo"/>
            </a:endParaRPr>
          </a:p>
        </p:txBody>
      </p:sp>
    </p:spTree>
    <p:extLst>
      <p:ext uri="{BB962C8B-B14F-4D97-AF65-F5344CB8AC3E}">
        <p14:creationId xmlns:p14="http://schemas.microsoft.com/office/powerpoint/2010/main" val="2512543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23528" y="-92546"/>
            <a:ext cx="8229600" cy="8052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Unity</a:t>
            </a:r>
          </a:p>
        </p:txBody>
      </p:sp>
      <p:sp>
        <p:nvSpPr>
          <p:cNvPr id="78" name="Shape 78"/>
          <p:cNvSpPr txBox="1">
            <a:spLocks noGrp="1"/>
          </p:cNvSpPr>
          <p:nvPr>
            <p:ph type="body" idx="1"/>
          </p:nvPr>
        </p:nvSpPr>
        <p:spPr>
          <a:xfrm>
            <a:off x="467544" y="771550"/>
            <a:ext cx="8229600" cy="2202111"/>
          </a:xfrm>
          <a:prstGeom prst="rect">
            <a:avLst/>
          </a:prstGeom>
        </p:spPr>
        <p:txBody>
          <a:bodyPr lIns="91425" tIns="91425" rIns="91425" bIns="91425" anchor="t" anchorCtr="0">
            <a:spAutoFit/>
          </a:bodyPr>
          <a:lstStyle/>
          <a:p>
            <a:pPr marL="457200">
              <a:lnSpc>
                <a:spcPct val="115000"/>
              </a:lnSpc>
              <a:buClr>
                <a:srgbClr val="000000"/>
              </a:buClr>
              <a:buSzPct val="100000"/>
              <a:buFont typeface="Wingdings" charset="2"/>
              <a:buChar char="l"/>
            </a:pPr>
            <a:r>
              <a:rPr lang="en-US" altLang="ja-JP" sz="2000" dirty="0" smtClean="0">
                <a:solidFill>
                  <a:srgbClr val="000000"/>
                </a:solidFill>
                <a:latin typeface="Meiryo"/>
                <a:ea typeface="Meiryo"/>
                <a:cs typeface="Meiryo"/>
                <a:sym typeface="Meiryo"/>
              </a:rPr>
              <a:t>v4.6</a:t>
            </a:r>
            <a:r>
              <a:rPr lang="ja-JP" altLang="en-US" sz="2000" dirty="0" smtClean="0">
                <a:solidFill>
                  <a:srgbClr val="000000"/>
                </a:solidFill>
                <a:latin typeface="Meiryo"/>
                <a:ea typeface="Meiryo"/>
                <a:cs typeface="Meiryo"/>
                <a:sym typeface="Meiryo"/>
              </a:rPr>
              <a:t>で、</a:t>
            </a:r>
            <a:r>
              <a:rPr lang="en-US" altLang="ja-JP" sz="2000" dirty="0" smtClean="0">
                <a:solidFill>
                  <a:srgbClr val="000000"/>
                </a:solidFill>
                <a:latin typeface="Meiryo"/>
                <a:ea typeface="Meiryo"/>
                <a:cs typeface="Meiryo"/>
                <a:sym typeface="Meiryo"/>
              </a:rPr>
              <a:t>UI</a:t>
            </a:r>
            <a:r>
              <a:rPr lang="ja-JP" altLang="en-US" sz="2000" dirty="0">
                <a:solidFill>
                  <a:srgbClr val="000000"/>
                </a:solidFill>
                <a:latin typeface="Meiryo"/>
                <a:ea typeface="Meiryo"/>
                <a:cs typeface="Meiryo"/>
                <a:sym typeface="Meiryo"/>
              </a:rPr>
              <a:t>エディタが</a:t>
            </a:r>
            <a:r>
              <a:rPr lang="ja-JP" altLang="en-US" sz="2000" dirty="0" smtClean="0">
                <a:solidFill>
                  <a:srgbClr val="000000"/>
                </a:solidFill>
                <a:latin typeface="Meiryo"/>
                <a:ea typeface="Meiryo"/>
                <a:cs typeface="Meiryo"/>
                <a:sym typeface="Meiryo"/>
              </a:rPr>
              <a:t>搭載</a:t>
            </a:r>
            <a:endParaRPr lang="en-US" altLang="ja-JP" sz="2000" dirty="0" smtClean="0">
              <a:solidFill>
                <a:srgbClr val="000000"/>
              </a:solidFill>
              <a:latin typeface="Meiryo"/>
              <a:ea typeface="Meiryo"/>
              <a:cs typeface="Meiryo"/>
              <a:sym typeface="Meiryo"/>
            </a:endParaRPr>
          </a:p>
          <a:p>
            <a:pPr marL="457200">
              <a:lnSpc>
                <a:spcPct val="115000"/>
              </a:lnSpc>
              <a:buClr>
                <a:srgbClr val="000000"/>
              </a:buClr>
              <a:buSzPct val="100000"/>
              <a:buFont typeface="Wingdings" charset="2"/>
              <a:buChar char="l"/>
            </a:pPr>
            <a:r>
              <a:rPr lang="en-US" altLang="ja-JP" sz="2000" dirty="0">
                <a:solidFill>
                  <a:srgbClr val="000000"/>
                </a:solidFill>
                <a:latin typeface="Meiryo"/>
                <a:ea typeface="Meiryo"/>
                <a:cs typeface="Meiryo"/>
                <a:sym typeface="Meiryo"/>
              </a:rPr>
              <a:t>Unity Cloud Build</a:t>
            </a:r>
            <a:r>
              <a:rPr lang="ja-JP" altLang="en-US" sz="2000" dirty="0">
                <a:solidFill>
                  <a:srgbClr val="000000"/>
                </a:solidFill>
                <a:latin typeface="Meiryo"/>
                <a:ea typeface="Meiryo"/>
                <a:cs typeface="Meiryo"/>
                <a:sym typeface="Meiryo"/>
              </a:rPr>
              <a:t>（</a:t>
            </a:r>
            <a:r>
              <a:rPr lang="en-US" altLang="ja-JP" sz="2000" dirty="0">
                <a:solidFill>
                  <a:srgbClr val="000000"/>
                </a:solidFill>
                <a:latin typeface="Meiryo"/>
                <a:ea typeface="Meiryo"/>
                <a:cs typeface="Meiryo"/>
                <a:sym typeface="Meiryo"/>
              </a:rPr>
              <a:t>β</a:t>
            </a:r>
            <a:r>
              <a:rPr lang="ja-JP" altLang="en-US" sz="2000" dirty="0" smtClean="0">
                <a:solidFill>
                  <a:srgbClr val="000000"/>
                </a:solidFill>
                <a:latin typeface="Meiryo"/>
                <a:ea typeface="Meiryo"/>
                <a:cs typeface="Meiryo"/>
                <a:sym typeface="Meiryo"/>
              </a:rPr>
              <a:t>）</a:t>
            </a:r>
            <a:endParaRPr lang="en-US" altLang="ja-JP" sz="20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Wingdings" charset="2"/>
              <a:buChar char="l"/>
            </a:pPr>
            <a:r>
              <a:rPr lang="en-US" altLang="ja-JP" sz="1800" dirty="0" err="1" smtClean="0">
                <a:solidFill>
                  <a:srgbClr val="000000"/>
                </a:solidFill>
                <a:latin typeface="Meiryo"/>
                <a:ea typeface="Meiryo"/>
                <a:cs typeface="Meiryo"/>
                <a:sym typeface="Meiryo"/>
              </a:rPr>
              <a:t>Git</a:t>
            </a:r>
            <a:r>
              <a:rPr lang="en-US" altLang="ja-JP" sz="1800" dirty="0" smtClean="0">
                <a:solidFill>
                  <a:srgbClr val="000000"/>
                </a:solidFill>
                <a:latin typeface="Meiryo"/>
                <a:ea typeface="Meiryo"/>
                <a:cs typeface="Meiryo"/>
                <a:sym typeface="Meiryo"/>
              </a:rPr>
              <a:t>/</a:t>
            </a:r>
            <a:r>
              <a:rPr lang="en-US" altLang="ja-JP" sz="1800" dirty="0" err="1" smtClean="0">
                <a:solidFill>
                  <a:srgbClr val="000000"/>
                </a:solidFill>
                <a:latin typeface="Meiryo"/>
                <a:ea typeface="Meiryo"/>
                <a:cs typeface="Meiryo"/>
                <a:sym typeface="Meiryo"/>
              </a:rPr>
              <a:t>svn</a:t>
            </a:r>
            <a:r>
              <a:rPr lang="ja-JP" altLang="en-US" sz="1800" dirty="0" smtClean="0">
                <a:solidFill>
                  <a:srgbClr val="000000"/>
                </a:solidFill>
                <a:latin typeface="Meiryo"/>
                <a:ea typeface="Meiryo"/>
                <a:cs typeface="Meiryo"/>
                <a:sym typeface="Meiryo"/>
              </a:rPr>
              <a:t>のリポジトリを登録しておくと、自動的にビルド、配信</a:t>
            </a:r>
            <a:r>
              <a:rPr lang="en-US" altLang="ja-JP" sz="1800" dirty="0" smtClean="0">
                <a:solidFill>
                  <a:srgbClr val="000000"/>
                </a:solidFill>
                <a:latin typeface="Meiryo"/>
                <a:ea typeface="Meiryo"/>
                <a:cs typeface="Meiryo"/>
                <a:sym typeface="Meiryo"/>
              </a:rPr>
              <a:t>(</a:t>
            </a:r>
            <a:r>
              <a:rPr lang="ja-JP" altLang="en-US" sz="1800" dirty="0" smtClean="0">
                <a:solidFill>
                  <a:srgbClr val="000000"/>
                </a:solidFill>
                <a:latin typeface="Meiryo"/>
                <a:ea typeface="Meiryo"/>
                <a:cs typeface="Meiryo"/>
                <a:sym typeface="Meiryo"/>
              </a:rPr>
              <a:t>テスト向け</a:t>
            </a:r>
            <a:r>
              <a:rPr lang="en-US" altLang="ja-JP" sz="1800" dirty="0" smtClean="0">
                <a:solidFill>
                  <a:srgbClr val="000000"/>
                </a:solidFill>
                <a:latin typeface="Meiryo"/>
                <a:ea typeface="Meiryo"/>
                <a:cs typeface="Meiryo"/>
                <a:sym typeface="Meiryo"/>
              </a:rPr>
              <a:t>)</a:t>
            </a:r>
            <a:r>
              <a:rPr lang="ja-JP" altLang="en-US" sz="1800" dirty="0" err="1" smtClean="0">
                <a:solidFill>
                  <a:srgbClr val="000000"/>
                </a:solidFill>
                <a:latin typeface="Meiryo"/>
                <a:ea typeface="Meiryo"/>
                <a:cs typeface="Meiryo"/>
                <a:sym typeface="Meiryo"/>
              </a:rPr>
              <a:t>まで</a:t>
            </a:r>
            <a:r>
              <a:rPr lang="ja-JP" altLang="en-US" sz="1800" dirty="0" smtClean="0">
                <a:solidFill>
                  <a:srgbClr val="000000"/>
                </a:solidFill>
                <a:latin typeface="Meiryo"/>
                <a:ea typeface="Meiryo"/>
                <a:cs typeface="Meiryo"/>
                <a:sym typeface="Meiryo"/>
              </a:rPr>
              <a:t>行ってくれる</a:t>
            </a:r>
            <a:endParaRPr lang="en-US" altLang="ja-JP" sz="18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Wingdings" charset="2"/>
              <a:buChar char="l"/>
            </a:pPr>
            <a:r>
              <a:rPr lang="en-US" altLang="ja-JP" sz="1800" dirty="0" smtClean="0">
                <a:solidFill>
                  <a:srgbClr val="000000"/>
                </a:solidFill>
                <a:latin typeface="Meiryo"/>
                <a:ea typeface="Meiryo"/>
                <a:cs typeface="Meiryo"/>
                <a:sym typeface="Meiryo"/>
              </a:rPr>
              <a:t>Unity Pro</a:t>
            </a:r>
            <a:r>
              <a:rPr lang="ja-JP" altLang="en-US" sz="1800" dirty="0" smtClean="0">
                <a:solidFill>
                  <a:srgbClr val="000000"/>
                </a:solidFill>
                <a:latin typeface="Meiryo"/>
                <a:ea typeface="Meiryo"/>
                <a:cs typeface="Meiryo"/>
                <a:sym typeface="Meiryo"/>
              </a:rPr>
              <a:t>限定</a:t>
            </a:r>
            <a:endParaRPr lang="en-US" altLang="ja-JP" sz="1800" dirty="0" smtClean="0">
              <a:solidFill>
                <a:srgbClr val="000000"/>
              </a:solidFill>
              <a:latin typeface="Meiryo"/>
              <a:ea typeface="Meiryo"/>
              <a:cs typeface="Meiryo"/>
              <a:sym typeface="Meiryo"/>
            </a:endParaRPr>
          </a:p>
          <a:p>
            <a:pPr marL="857250" lvl="1">
              <a:lnSpc>
                <a:spcPct val="115000"/>
              </a:lnSpc>
              <a:buClr>
                <a:srgbClr val="000000"/>
              </a:buClr>
              <a:buSzPct val="100000"/>
              <a:buFont typeface="Meiryo"/>
              <a:buChar char="●"/>
            </a:pPr>
            <a:endParaRPr lang="ja" dirty="0">
              <a:solidFill>
                <a:srgbClr val="000000"/>
              </a:solidFill>
              <a:latin typeface="Meiryo"/>
              <a:ea typeface="Meiryo"/>
              <a:cs typeface="Meiryo"/>
              <a:sym typeface="Meiryo"/>
            </a:endParaRPr>
          </a:p>
        </p:txBody>
      </p:sp>
      <p:pic>
        <p:nvPicPr>
          <p:cNvPr id="4" name="図 3" descr="unity-logo-titled.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23478"/>
            <a:ext cx="2156296" cy="84904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19</a:t>
            </a:fld>
            <a:endParaRPr kumimoji="1" lang="ja-JP" altLang="en-US"/>
          </a:p>
        </p:txBody>
      </p:sp>
    </p:spTree>
    <p:extLst>
      <p:ext uri="{BB962C8B-B14F-4D97-AF65-F5344CB8AC3E}">
        <p14:creationId xmlns:p14="http://schemas.microsoft.com/office/powerpoint/2010/main" val="22687260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animEffect transition="in" filter="fade">
                                      <p:cBhvr>
                                        <p:cTn id="11" dur="500"/>
                                        <p:tgtEl>
                                          <p:spTgt spid="7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animEffect transition="in" filter="fade">
                                      <p:cBhvr>
                                        <p:cTn id="15" dur="500"/>
                                        <p:tgtEl>
                                          <p:spTgt spid="7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animEffect transition="in" filter="fade">
                                      <p:cBhvr>
                                        <p:cTn id="19" dur="500"/>
                                        <p:tgtEl>
                                          <p:spTgt spid="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23528" y="-92546"/>
            <a:ext cx="8229600" cy="7776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Cocos2d-x</a:t>
            </a:r>
          </a:p>
        </p:txBody>
      </p:sp>
      <p:sp>
        <p:nvSpPr>
          <p:cNvPr id="66" name="Shape 66"/>
          <p:cNvSpPr txBox="1">
            <a:spLocks noGrp="1"/>
          </p:cNvSpPr>
          <p:nvPr>
            <p:ph type="body" idx="1"/>
          </p:nvPr>
        </p:nvSpPr>
        <p:spPr>
          <a:xfrm>
            <a:off x="467544" y="771550"/>
            <a:ext cx="8229600" cy="2733026"/>
          </a:xfrm>
          <a:prstGeom prst="rect">
            <a:avLst/>
          </a:prstGeom>
        </p:spPr>
        <p:txBody>
          <a:bodyPr lIns="91425" tIns="91425" rIns="91425" bIns="91425" anchor="t" anchorCtr="0">
            <a:spAutoFit/>
          </a:bodyPr>
          <a:lstStyle/>
          <a:p>
            <a:pPr lvl="0" rtl="0">
              <a:lnSpc>
                <a:spcPct val="115000"/>
              </a:lnSpc>
              <a:spcBef>
                <a:spcPts val="0"/>
              </a:spcBef>
              <a:buNone/>
            </a:pPr>
            <a:endParaRPr lang="ja" sz="1800" dirty="0" smtClean="0">
              <a:latin typeface="Meiryo"/>
              <a:ea typeface="Meiryo"/>
              <a:cs typeface="Meiryo"/>
              <a:sym typeface="Meiryo"/>
            </a:endParaRPr>
          </a:p>
          <a:p>
            <a:pPr marL="457200" lvl="0">
              <a:lnSpc>
                <a:spcPct val="115000"/>
              </a:lnSpc>
              <a:buClr>
                <a:srgbClr val="000000"/>
              </a:buClr>
              <a:buSzPct val="100000"/>
              <a:buFont typeface="Meiryo"/>
              <a:buChar char="●"/>
            </a:pPr>
            <a:r>
              <a:rPr lang="ja" altLang="en-US" sz="1800" dirty="0">
                <a:solidFill>
                  <a:srgbClr val="000000"/>
                </a:solidFill>
                <a:latin typeface="Meiryo"/>
                <a:ea typeface="Meiryo"/>
                <a:cs typeface="Meiryo"/>
                <a:sym typeface="Meiryo"/>
              </a:rPr>
              <a:t>最新版は</a:t>
            </a:r>
            <a:r>
              <a:rPr lang="en-US" altLang="ja" sz="1800" dirty="0">
                <a:solidFill>
                  <a:srgbClr val="000000"/>
                </a:solidFill>
                <a:latin typeface="Meiryo"/>
                <a:ea typeface="Meiryo"/>
                <a:cs typeface="Meiryo"/>
                <a:sym typeface="Meiryo"/>
              </a:rPr>
              <a:t>v3.2</a:t>
            </a:r>
            <a:r>
              <a:rPr lang="ja" altLang="en-US" sz="1800" dirty="0">
                <a:solidFill>
                  <a:srgbClr val="000000"/>
                </a:solidFill>
                <a:latin typeface="Meiryo"/>
                <a:ea typeface="Meiryo"/>
                <a:cs typeface="Meiryo"/>
                <a:sym typeface="Meiryo"/>
              </a:rPr>
              <a:t>、</a:t>
            </a:r>
            <a:r>
              <a:rPr lang="en-US" altLang="ja" sz="1800" dirty="0">
                <a:solidFill>
                  <a:srgbClr val="000000"/>
                </a:solidFill>
                <a:latin typeface="Meiryo"/>
                <a:ea typeface="Meiryo"/>
                <a:cs typeface="Meiryo"/>
                <a:sym typeface="Meiryo"/>
              </a:rPr>
              <a:t>v2</a:t>
            </a:r>
            <a:r>
              <a:rPr lang="ja" altLang="en-US" sz="1800" dirty="0">
                <a:solidFill>
                  <a:srgbClr val="000000"/>
                </a:solidFill>
                <a:latin typeface="Meiryo"/>
                <a:ea typeface="Meiryo"/>
                <a:cs typeface="Meiryo"/>
                <a:sym typeface="Meiryo"/>
              </a:rPr>
              <a:t>は</a:t>
            </a:r>
            <a:r>
              <a:rPr lang="en-US" altLang="ja" sz="1800" dirty="0" smtClean="0">
                <a:solidFill>
                  <a:srgbClr val="000000"/>
                </a:solidFill>
                <a:latin typeface="Meiryo"/>
                <a:ea typeface="Meiryo"/>
                <a:cs typeface="Meiryo"/>
                <a:sym typeface="Meiryo"/>
              </a:rPr>
              <a:t>v2.2.5</a:t>
            </a:r>
          </a:p>
          <a:p>
            <a:pPr marL="457200" lvl="0">
              <a:lnSpc>
                <a:spcPct val="115000"/>
              </a:lnSpc>
              <a:buClr>
                <a:srgbClr val="000000"/>
              </a:buClr>
              <a:buSzPct val="100000"/>
              <a:buFont typeface="Meiryo"/>
              <a:buChar char="●"/>
            </a:pPr>
            <a:r>
              <a:rPr lang="ja-JP" altLang="en-US" sz="1800" dirty="0">
                <a:solidFill>
                  <a:srgbClr val="000000"/>
                </a:solidFill>
                <a:latin typeface="Meiryo"/>
                <a:ea typeface="Meiryo"/>
                <a:cs typeface="Meiryo"/>
                <a:sym typeface="Meiryo"/>
              </a:rPr>
              <a:t>情報量</a:t>
            </a:r>
            <a:endParaRPr lang="en-US" altLang="ja-JP" sz="1800" dirty="0">
              <a:solidFill>
                <a:srgbClr val="000000"/>
              </a:solidFill>
              <a:latin typeface="Meiryo"/>
              <a:ea typeface="Meiryo"/>
              <a:cs typeface="Meiryo"/>
              <a:sym typeface="Meiryo"/>
            </a:endParaRPr>
          </a:p>
          <a:p>
            <a:pPr marL="914400" lvl="1" indent="-342900">
              <a:lnSpc>
                <a:spcPct val="115000"/>
              </a:lnSpc>
              <a:buClr>
                <a:srgbClr val="000000"/>
              </a:buClr>
              <a:buSzPct val="100000"/>
              <a:buFont typeface="Arial"/>
              <a:buChar char="•"/>
            </a:pPr>
            <a:r>
              <a:rPr lang="ja-JP" altLang="en-US" sz="1800" dirty="0">
                <a:solidFill>
                  <a:srgbClr val="000000"/>
                </a:solidFill>
                <a:latin typeface="Meiryo"/>
                <a:ea typeface="Meiryo"/>
                <a:cs typeface="Meiryo"/>
                <a:sym typeface="Meiryo"/>
              </a:rPr>
              <a:t>日本語書籍は</a:t>
            </a:r>
            <a:r>
              <a:rPr lang="en-US" altLang="ja-JP" sz="1800" dirty="0">
                <a:solidFill>
                  <a:srgbClr val="000000"/>
                </a:solidFill>
                <a:latin typeface="Meiryo"/>
                <a:ea typeface="Meiryo"/>
                <a:cs typeface="Meiryo"/>
                <a:sym typeface="Meiryo"/>
              </a:rPr>
              <a:t>6</a:t>
            </a:r>
            <a:r>
              <a:rPr lang="ja-JP" altLang="en-US" sz="1800" dirty="0">
                <a:solidFill>
                  <a:srgbClr val="000000"/>
                </a:solidFill>
                <a:latin typeface="Meiryo"/>
                <a:ea typeface="Meiryo"/>
                <a:cs typeface="Meiryo"/>
                <a:sym typeface="Meiryo"/>
              </a:rPr>
              <a:t>冊程度。ただし、</a:t>
            </a:r>
            <a:r>
              <a:rPr lang="en-US" altLang="ja-JP" sz="1800" dirty="0">
                <a:solidFill>
                  <a:srgbClr val="000000"/>
                </a:solidFill>
                <a:latin typeface="Meiryo"/>
                <a:ea typeface="Meiryo"/>
                <a:cs typeface="Meiryo"/>
                <a:sym typeface="Meiryo"/>
              </a:rPr>
              <a:t>v2</a:t>
            </a:r>
            <a:r>
              <a:rPr lang="ja-JP" altLang="en-US" sz="1800" dirty="0">
                <a:solidFill>
                  <a:srgbClr val="000000"/>
                </a:solidFill>
                <a:latin typeface="Meiryo"/>
                <a:ea typeface="Meiryo"/>
                <a:cs typeface="Meiryo"/>
                <a:sym typeface="Meiryo"/>
              </a:rPr>
              <a:t>のものがほとんど</a:t>
            </a:r>
            <a:endParaRPr lang="en-US" altLang="ja-JP" sz="1800" dirty="0">
              <a:solidFill>
                <a:srgbClr val="000000"/>
              </a:solidFill>
              <a:latin typeface="Meiryo"/>
              <a:ea typeface="Meiryo"/>
              <a:cs typeface="Meiryo"/>
              <a:sym typeface="Meiryo"/>
            </a:endParaRPr>
          </a:p>
          <a:p>
            <a:pPr marL="914400" lvl="1" indent="-342900">
              <a:lnSpc>
                <a:spcPct val="115000"/>
              </a:lnSpc>
              <a:buClr>
                <a:srgbClr val="000000"/>
              </a:buClr>
              <a:buSzPct val="100000"/>
              <a:buFont typeface="Arial"/>
              <a:buChar char="•"/>
            </a:pPr>
            <a:r>
              <a:rPr lang="ja-JP" altLang="en-US" sz="1800" dirty="0">
                <a:solidFill>
                  <a:srgbClr val="000000"/>
                </a:solidFill>
                <a:latin typeface="Meiryo"/>
                <a:ea typeface="Meiryo"/>
                <a:cs typeface="Meiryo"/>
                <a:sym typeface="Meiryo"/>
              </a:rPr>
              <a:t>ネット上の日本語情報はかなり増えてきている</a:t>
            </a:r>
            <a:endParaRPr lang="en-US" altLang="ja-JP" sz="1800" dirty="0">
              <a:solidFill>
                <a:srgbClr val="000000"/>
              </a:solidFill>
              <a:latin typeface="Meiryo"/>
              <a:ea typeface="Meiryo"/>
              <a:cs typeface="Meiryo"/>
              <a:sym typeface="Meiryo"/>
            </a:endParaRPr>
          </a:p>
          <a:p>
            <a:pPr marL="114300" lvl="0" indent="0">
              <a:lnSpc>
                <a:spcPct val="115000"/>
              </a:lnSpc>
              <a:buClr>
                <a:srgbClr val="000000"/>
              </a:buClr>
              <a:buSzPct val="100000"/>
              <a:buNone/>
            </a:pPr>
            <a:endParaRPr lang="en-US" altLang="ja" sz="1800" dirty="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endParaRPr lang="en-US" altLang="ja" sz="1800" dirty="0">
              <a:solidFill>
                <a:srgbClr val="000000"/>
              </a:solidFill>
              <a:latin typeface="Meiryo"/>
              <a:ea typeface="Meiryo"/>
              <a:cs typeface="Meiryo"/>
              <a:sym typeface="Meiryo"/>
            </a:endParaRPr>
          </a:p>
          <a:p>
            <a:pPr marL="457200" lvl="0">
              <a:lnSpc>
                <a:spcPct val="115000"/>
              </a:lnSpc>
              <a:buClr>
                <a:srgbClr val="000000"/>
              </a:buClr>
              <a:buSzPct val="100000"/>
              <a:buFont typeface="Arial"/>
              <a:buChar char="•"/>
            </a:pPr>
            <a:endParaRPr lang="en-US" altLang="ja" sz="1800" dirty="0">
              <a:solidFill>
                <a:srgbClr val="000000"/>
              </a:solidFill>
              <a:latin typeface="Meiryo"/>
              <a:ea typeface="Meiryo"/>
              <a:cs typeface="Meiryo"/>
              <a:sym typeface="Meiryo"/>
            </a:endParaRPr>
          </a:p>
        </p:txBody>
      </p:sp>
      <p:pic>
        <p:nvPicPr>
          <p:cNvPr id="4" name="図 3" descr="cocos2dx_titl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3478"/>
            <a:ext cx="3003570" cy="78598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20</a:t>
            </a:fld>
            <a:endParaRPr kumimoji="1" lang="ja-JP" altLang="en-US"/>
          </a:p>
        </p:txBody>
      </p:sp>
    </p:spTree>
    <p:extLst>
      <p:ext uri="{BB962C8B-B14F-4D97-AF65-F5344CB8AC3E}">
        <p14:creationId xmlns:p14="http://schemas.microsoft.com/office/powerpoint/2010/main" val="65168956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animEffect transition="in" filter="fade">
                                      <p:cBhvr>
                                        <p:cTn id="7" dur="500"/>
                                        <p:tgtEl>
                                          <p:spTgt spid="6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animEffect transition="in" filter="fade">
                                      <p:cBhvr>
                                        <p:cTn id="11" dur="500"/>
                                        <p:tgtEl>
                                          <p:spTgt spid="6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xEl>
                                              <p:pRg st="3" end="3"/>
                                            </p:txEl>
                                          </p:spTgt>
                                        </p:tgtEl>
                                        <p:attrNameLst>
                                          <p:attrName>style.visibility</p:attrName>
                                        </p:attrNameLst>
                                      </p:cBhvr>
                                      <p:to>
                                        <p:strVal val="visible"/>
                                      </p:to>
                                    </p:set>
                                    <p:animEffect transition="in" filter="fade">
                                      <p:cBhvr>
                                        <p:cTn id="15" dur="500"/>
                                        <p:tgtEl>
                                          <p:spTgt spid="6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23528" y="-92546"/>
            <a:ext cx="8229600" cy="7776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Cocos2d-x</a:t>
            </a:r>
          </a:p>
        </p:txBody>
      </p:sp>
      <p:sp>
        <p:nvSpPr>
          <p:cNvPr id="66" name="Shape 66"/>
          <p:cNvSpPr txBox="1">
            <a:spLocks noGrp="1"/>
          </p:cNvSpPr>
          <p:nvPr>
            <p:ph type="body" idx="1"/>
          </p:nvPr>
        </p:nvSpPr>
        <p:spPr>
          <a:xfrm>
            <a:off x="467544" y="771550"/>
            <a:ext cx="8229600" cy="3865643"/>
          </a:xfrm>
          <a:prstGeom prst="rect">
            <a:avLst/>
          </a:prstGeom>
        </p:spPr>
        <p:txBody>
          <a:bodyPr lIns="91425" tIns="91425" rIns="91425" bIns="91425" anchor="t" anchorCtr="0">
            <a:spAutoFit/>
          </a:bodyPr>
          <a:lstStyle/>
          <a:p>
            <a:pPr marL="114300" lvl="0" indent="0">
              <a:lnSpc>
                <a:spcPct val="115000"/>
              </a:lnSpc>
              <a:buClr>
                <a:srgbClr val="000000"/>
              </a:buClr>
              <a:buSzPct val="100000"/>
              <a:buNone/>
            </a:pPr>
            <a:r>
              <a:rPr lang="en-US" altLang="ja" sz="1600" dirty="0" smtClean="0">
                <a:solidFill>
                  <a:srgbClr val="000000"/>
                </a:solidFill>
                <a:latin typeface="Meiryo"/>
                <a:ea typeface="Meiryo"/>
                <a:cs typeface="Meiryo"/>
                <a:sym typeface="Meiryo"/>
              </a:rPr>
              <a:t>v3</a:t>
            </a:r>
            <a:r>
              <a:rPr lang="ja" altLang="en-US" sz="1600" dirty="0">
                <a:solidFill>
                  <a:srgbClr val="000000"/>
                </a:solidFill>
                <a:latin typeface="Meiryo"/>
                <a:ea typeface="Meiryo"/>
                <a:cs typeface="Meiryo"/>
                <a:sym typeface="Meiryo"/>
              </a:rPr>
              <a:t>になって何が</a:t>
            </a:r>
            <a:r>
              <a:rPr lang="ja" altLang="en-US" sz="1600" dirty="0" smtClean="0">
                <a:solidFill>
                  <a:srgbClr val="000000"/>
                </a:solidFill>
                <a:latin typeface="Meiryo"/>
                <a:ea typeface="Meiryo"/>
                <a:cs typeface="Meiryo"/>
                <a:sym typeface="Meiryo"/>
              </a:rPr>
              <a:t>変わった</a:t>
            </a:r>
            <a:r>
              <a:rPr lang="ja-JP" altLang="en-US" sz="1600" dirty="0" smtClean="0">
                <a:solidFill>
                  <a:srgbClr val="000000"/>
                </a:solidFill>
                <a:latin typeface="Meiryo"/>
                <a:ea typeface="Meiryo"/>
                <a:cs typeface="Meiryo"/>
                <a:sym typeface="Meiryo"/>
              </a:rPr>
              <a:t>か</a:t>
            </a:r>
            <a:r>
              <a:rPr lang="ja" altLang="en-US" sz="1600" dirty="0" smtClean="0">
                <a:solidFill>
                  <a:srgbClr val="000000"/>
                </a:solidFill>
                <a:latin typeface="Meiryo"/>
                <a:ea typeface="Meiryo"/>
                <a:cs typeface="Meiryo"/>
                <a:sym typeface="Meiryo"/>
              </a:rPr>
              <a:t>？</a:t>
            </a:r>
            <a:endParaRPr lang="ja" altLang="en-US" sz="1600" dirty="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endParaRPr lang="en-US" altLang="ja" sz="1600" dirty="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r>
              <a:rPr lang="en-US" altLang="ja" sz="1600" dirty="0">
                <a:solidFill>
                  <a:srgbClr val="000000"/>
                </a:solidFill>
                <a:latin typeface="Meiryo"/>
                <a:ea typeface="Meiryo"/>
                <a:cs typeface="Meiryo"/>
                <a:sym typeface="Meiryo"/>
              </a:rPr>
              <a:t>Objective-C</a:t>
            </a:r>
            <a:r>
              <a:rPr lang="ja" altLang="en-US" sz="1600" dirty="0">
                <a:solidFill>
                  <a:srgbClr val="000000"/>
                </a:solidFill>
                <a:latin typeface="Meiryo"/>
                <a:ea typeface="Meiryo"/>
                <a:cs typeface="Meiryo"/>
                <a:sym typeface="Meiryo"/>
              </a:rPr>
              <a:t>的パターンから</a:t>
            </a:r>
            <a:r>
              <a:rPr lang="en-US" altLang="ja" sz="1600" dirty="0">
                <a:solidFill>
                  <a:srgbClr val="000000"/>
                </a:solidFill>
                <a:latin typeface="Meiryo"/>
                <a:ea typeface="Meiryo"/>
                <a:cs typeface="Meiryo"/>
                <a:sym typeface="Meiryo"/>
              </a:rPr>
              <a:t>C++11</a:t>
            </a:r>
            <a:r>
              <a:rPr lang="ja" altLang="en-US" sz="1600" dirty="0">
                <a:solidFill>
                  <a:srgbClr val="000000"/>
                </a:solidFill>
                <a:latin typeface="Meiryo"/>
                <a:ea typeface="Meiryo"/>
                <a:cs typeface="Meiryo"/>
                <a:sym typeface="Meiryo"/>
              </a:rPr>
              <a:t>へ</a:t>
            </a:r>
          </a:p>
          <a:p>
            <a:pPr marL="457200" lvl="0">
              <a:lnSpc>
                <a:spcPct val="115000"/>
              </a:lnSpc>
              <a:buClr>
                <a:srgbClr val="000000"/>
              </a:buClr>
              <a:buSzPct val="100000"/>
              <a:buFont typeface="Meiryo"/>
              <a:buChar char="●"/>
            </a:pPr>
            <a:r>
              <a:rPr lang="ja" altLang="en-US" sz="1600" dirty="0">
                <a:solidFill>
                  <a:srgbClr val="000000"/>
                </a:solidFill>
                <a:latin typeface="Meiryo"/>
                <a:ea typeface="Meiryo"/>
                <a:cs typeface="Meiryo"/>
                <a:sym typeface="Meiryo"/>
              </a:rPr>
              <a:t>新しいレンダラーの導入</a:t>
            </a:r>
          </a:p>
          <a:p>
            <a:pPr marL="857250" lvl="1">
              <a:lnSpc>
                <a:spcPct val="115000"/>
              </a:lnSpc>
              <a:buClr>
                <a:srgbClr val="000000"/>
              </a:buClr>
              <a:buSzPct val="100000"/>
              <a:buFont typeface="Meiryo"/>
              <a:buChar char="●"/>
            </a:pPr>
            <a:r>
              <a:rPr lang="ja" altLang="en-US" sz="1600" dirty="0">
                <a:solidFill>
                  <a:srgbClr val="000000"/>
                </a:solidFill>
                <a:latin typeface="Meiryo"/>
                <a:ea typeface="Meiryo"/>
                <a:cs typeface="Meiryo"/>
                <a:sym typeface="Meiryo"/>
              </a:rPr>
              <a:t>自動バッチング、自動カリング、グローバル</a:t>
            </a:r>
            <a:r>
              <a:rPr lang="en-US" altLang="ja" sz="1600" dirty="0">
                <a:solidFill>
                  <a:srgbClr val="000000"/>
                </a:solidFill>
                <a:latin typeface="Meiryo"/>
                <a:ea typeface="Meiryo"/>
                <a:cs typeface="Meiryo"/>
                <a:sym typeface="Meiryo"/>
              </a:rPr>
              <a:t>Z</a:t>
            </a:r>
            <a:r>
              <a:rPr lang="ja" altLang="en-US" sz="1600" dirty="0">
                <a:solidFill>
                  <a:srgbClr val="000000"/>
                </a:solidFill>
                <a:latin typeface="Meiryo"/>
                <a:ea typeface="Meiryo"/>
                <a:cs typeface="Meiryo"/>
                <a:sym typeface="Meiryo"/>
              </a:rPr>
              <a:t>オーダー導入</a:t>
            </a:r>
          </a:p>
          <a:p>
            <a:pPr marL="457200" lvl="0">
              <a:lnSpc>
                <a:spcPct val="115000"/>
              </a:lnSpc>
              <a:buClr>
                <a:srgbClr val="000000"/>
              </a:buClr>
              <a:buSzPct val="100000"/>
              <a:buFont typeface="Meiryo"/>
              <a:buChar char="●"/>
            </a:pPr>
            <a:endParaRPr lang="ja" altLang="en-US" sz="1600" dirty="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r>
              <a:rPr lang="ja" altLang="en-US" sz="1600" dirty="0">
                <a:solidFill>
                  <a:srgbClr val="000000"/>
                </a:solidFill>
                <a:latin typeface="Meiryo"/>
                <a:ea typeface="Meiryo"/>
                <a:cs typeface="Meiryo"/>
                <a:sym typeface="Meiryo"/>
              </a:rPr>
              <a:t>ラベルの改善</a:t>
            </a:r>
            <a:endParaRPr lang="en-US" altLang="ja" sz="1600" dirty="0">
              <a:solidFill>
                <a:srgbClr val="000000"/>
              </a:solidFill>
              <a:latin typeface="Meiryo"/>
              <a:ea typeface="Meiryo"/>
              <a:cs typeface="Meiryo"/>
              <a:sym typeface="Meiryo"/>
            </a:endParaRPr>
          </a:p>
          <a:p>
            <a:pPr marL="457200" lvl="0">
              <a:lnSpc>
                <a:spcPct val="115000"/>
              </a:lnSpc>
              <a:buClr>
                <a:srgbClr val="000000"/>
              </a:buClr>
              <a:buSzPct val="100000"/>
              <a:buFont typeface="Meiryo"/>
              <a:buChar char="●"/>
            </a:pPr>
            <a:r>
              <a:rPr lang="ja" altLang="en-US" sz="1600" dirty="0">
                <a:solidFill>
                  <a:srgbClr val="000000"/>
                </a:solidFill>
                <a:latin typeface="Meiryo"/>
                <a:ea typeface="Meiryo"/>
                <a:cs typeface="Meiryo"/>
                <a:sym typeface="Meiryo"/>
              </a:rPr>
              <a:t>イベント処理の改善</a:t>
            </a:r>
            <a:endParaRPr lang="en-US" altLang="ja" sz="1600" dirty="0">
              <a:solidFill>
                <a:srgbClr val="000000"/>
              </a:solidFill>
              <a:latin typeface="Meiryo"/>
              <a:ea typeface="Meiryo"/>
              <a:cs typeface="Meiryo"/>
              <a:sym typeface="Meiryo"/>
            </a:endParaRPr>
          </a:p>
          <a:p>
            <a:pPr marL="857250" lvl="1">
              <a:lnSpc>
                <a:spcPct val="115000"/>
              </a:lnSpc>
              <a:buClr>
                <a:srgbClr val="000000"/>
              </a:buClr>
              <a:buSzPct val="100000"/>
              <a:buFont typeface="Meiryo"/>
              <a:buChar char="●"/>
            </a:pPr>
            <a:r>
              <a:rPr lang="ja" altLang="en-US" sz="1600" dirty="0">
                <a:solidFill>
                  <a:srgbClr val="000000"/>
                </a:solidFill>
                <a:latin typeface="Meiryo"/>
                <a:ea typeface="Meiryo"/>
                <a:cs typeface="Meiryo"/>
                <a:sym typeface="Meiryo"/>
              </a:rPr>
              <a:t>タッチ処理がより扱いやすく</a:t>
            </a:r>
            <a:endParaRPr lang="en-US" altLang="ja" sz="1600" dirty="0">
              <a:solidFill>
                <a:srgbClr val="000000"/>
              </a:solidFill>
              <a:latin typeface="Meiryo"/>
              <a:ea typeface="Meiryo"/>
              <a:cs typeface="Meiryo"/>
              <a:sym typeface="Meiryo"/>
            </a:endParaRPr>
          </a:p>
          <a:p>
            <a:pPr marL="457200">
              <a:lnSpc>
                <a:spcPct val="115000"/>
              </a:lnSpc>
              <a:buClr>
                <a:srgbClr val="000000"/>
              </a:buClr>
              <a:buSzPct val="100000"/>
              <a:buFont typeface="Meiryo"/>
              <a:buChar char="●"/>
            </a:pPr>
            <a:r>
              <a:rPr lang="en-US" altLang="ja" sz="1600" dirty="0">
                <a:solidFill>
                  <a:srgbClr val="000000"/>
                </a:solidFill>
                <a:latin typeface="Meiryo"/>
                <a:ea typeface="Meiryo"/>
                <a:cs typeface="Meiryo"/>
                <a:sym typeface="Meiryo"/>
              </a:rPr>
              <a:t>3D</a:t>
            </a:r>
            <a:r>
              <a:rPr lang="ja" altLang="en-US" sz="1600" dirty="0">
                <a:solidFill>
                  <a:srgbClr val="000000"/>
                </a:solidFill>
                <a:latin typeface="Meiryo"/>
                <a:ea typeface="Meiryo"/>
                <a:cs typeface="Meiryo"/>
                <a:sym typeface="Meiryo"/>
              </a:rPr>
              <a:t>モデルが表示可能に（</a:t>
            </a:r>
            <a:r>
              <a:rPr lang="en-US" altLang="ja" sz="1600" dirty="0">
                <a:solidFill>
                  <a:srgbClr val="000000"/>
                </a:solidFill>
                <a:latin typeface="Meiryo"/>
                <a:ea typeface="Meiryo"/>
                <a:cs typeface="Meiryo"/>
                <a:sym typeface="Meiryo"/>
              </a:rPr>
              <a:t>v3.1</a:t>
            </a:r>
            <a:r>
              <a:rPr lang="ja" altLang="en-US" sz="1600" dirty="0">
                <a:solidFill>
                  <a:srgbClr val="000000"/>
                </a:solidFill>
                <a:latin typeface="Meiryo"/>
                <a:ea typeface="Meiryo"/>
                <a:cs typeface="Meiryo"/>
                <a:sym typeface="Meiryo"/>
              </a:rPr>
              <a:t>から）</a:t>
            </a:r>
            <a:endParaRPr lang="en-US" altLang="ja" sz="1600" dirty="0">
              <a:solidFill>
                <a:srgbClr val="000000"/>
              </a:solidFill>
              <a:latin typeface="Meiryo"/>
              <a:ea typeface="Meiryo"/>
              <a:cs typeface="Meiryo"/>
              <a:sym typeface="Meiryo"/>
            </a:endParaRPr>
          </a:p>
          <a:p>
            <a:pPr marL="114300" lvl="0" indent="0">
              <a:lnSpc>
                <a:spcPct val="115000"/>
              </a:lnSpc>
              <a:buClr>
                <a:srgbClr val="000000"/>
              </a:buClr>
              <a:buSzPct val="100000"/>
              <a:buNone/>
            </a:pPr>
            <a:endParaRPr lang="en-US" altLang="ja" sz="1600" dirty="0" smtClean="0">
              <a:solidFill>
                <a:srgbClr val="000000"/>
              </a:solidFill>
              <a:latin typeface="Meiryo"/>
              <a:ea typeface="Meiryo"/>
              <a:cs typeface="Meiryo"/>
              <a:sym typeface="Meiryo"/>
            </a:endParaRPr>
          </a:p>
          <a:p>
            <a:pPr marL="114300" lvl="0" indent="0">
              <a:lnSpc>
                <a:spcPct val="115000"/>
              </a:lnSpc>
              <a:buClr>
                <a:srgbClr val="000000"/>
              </a:buClr>
              <a:buSzPct val="100000"/>
              <a:buNone/>
            </a:pPr>
            <a:r>
              <a:rPr lang="en-US" altLang="ja" sz="1600" dirty="0">
                <a:solidFill>
                  <a:srgbClr val="000000"/>
                </a:solidFill>
                <a:latin typeface="Meiryo"/>
                <a:ea typeface="Meiryo"/>
                <a:cs typeface="Meiryo"/>
                <a:sym typeface="Meiryo"/>
              </a:rPr>
              <a:t>https://</a:t>
            </a:r>
            <a:r>
              <a:rPr lang="en-US" altLang="ja" sz="1600" dirty="0" err="1">
                <a:solidFill>
                  <a:srgbClr val="000000"/>
                </a:solidFill>
                <a:latin typeface="Meiryo"/>
                <a:ea typeface="Meiryo"/>
                <a:cs typeface="Meiryo"/>
                <a:sym typeface="Meiryo"/>
              </a:rPr>
              <a:t>github.com</a:t>
            </a:r>
            <a:r>
              <a:rPr lang="en-US" altLang="ja" sz="1600" dirty="0">
                <a:solidFill>
                  <a:srgbClr val="000000"/>
                </a:solidFill>
                <a:latin typeface="Meiryo"/>
                <a:ea typeface="Meiryo"/>
                <a:cs typeface="Meiryo"/>
                <a:sym typeface="Meiryo"/>
              </a:rPr>
              <a:t>/cocos2d/cocos2d-x/blob/cocos2d-x-3.0/docs/RELEASE_NOTES.md#user-content-highlights-of-v30</a:t>
            </a:r>
            <a:endParaRPr lang="en-US" altLang="ja" sz="1600" dirty="0" smtClean="0">
              <a:solidFill>
                <a:srgbClr val="000000"/>
              </a:solidFill>
              <a:latin typeface="Meiryo"/>
              <a:ea typeface="Meiryo"/>
              <a:cs typeface="Meiryo"/>
              <a:sym typeface="Meiryo"/>
            </a:endParaRPr>
          </a:p>
        </p:txBody>
      </p:sp>
      <p:pic>
        <p:nvPicPr>
          <p:cNvPr id="4" name="図 3" descr="cocos2dx_titl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3478"/>
            <a:ext cx="3003570" cy="78598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21</a:t>
            </a:fld>
            <a:endParaRPr kumimoji="1" lang="ja-JP" altLang="en-US"/>
          </a:p>
        </p:txBody>
      </p:sp>
    </p:spTree>
    <p:extLst>
      <p:ext uri="{BB962C8B-B14F-4D97-AF65-F5344CB8AC3E}">
        <p14:creationId xmlns:p14="http://schemas.microsoft.com/office/powerpoint/2010/main" val="25212129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animEffect transition="in" filter="fade">
                                      <p:cBhvr>
                                        <p:cTn id="11" dur="500"/>
                                        <p:tgtEl>
                                          <p:spTgt spid="6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xEl>
                                              <p:pRg st="3" end="3"/>
                                            </p:txEl>
                                          </p:spTgt>
                                        </p:tgtEl>
                                        <p:attrNameLst>
                                          <p:attrName>style.visibility</p:attrName>
                                        </p:attrNameLst>
                                      </p:cBhvr>
                                      <p:to>
                                        <p:strVal val="visible"/>
                                      </p:to>
                                    </p:set>
                                    <p:animEffect transition="in" filter="fade">
                                      <p:cBhvr>
                                        <p:cTn id="15" dur="500"/>
                                        <p:tgtEl>
                                          <p:spTgt spid="6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6">
                                            <p:txEl>
                                              <p:pRg st="6" end="6"/>
                                            </p:txEl>
                                          </p:spTgt>
                                        </p:tgtEl>
                                        <p:attrNameLst>
                                          <p:attrName>style.visibility</p:attrName>
                                        </p:attrNameLst>
                                      </p:cBhvr>
                                      <p:to>
                                        <p:strVal val="visible"/>
                                      </p:to>
                                    </p:set>
                                    <p:animEffect transition="in" filter="fade">
                                      <p:cBhvr>
                                        <p:cTn id="23" dur="500"/>
                                        <p:tgtEl>
                                          <p:spTgt spid="66">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xEl>
                                              <p:pRg st="7" end="7"/>
                                            </p:txEl>
                                          </p:spTgt>
                                        </p:tgtEl>
                                        <p:attrNameLst>
                                          <p:attrName>style.visibility</p:attrName>
                                        </p:attrNameLst>
                                      </p:cBhvr>
                                      <p:to>
                                        <p:strVal val="visible"/>
                                      </p:to>
                                    </p:set>
                                    <p:animEffect transition="in" filter="fade">
                                      <p:cBhvr>
                                        <p:cTn id="27" dur="500"/>
                                        <p:tgtEl>
                                          <p:spTgt spid="66">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xEl>
                                              <p:pRg st="8" end="8"/>
                                            </p:txEl>
                                          </p:spTgt>
                                        </p:tgtEl>
                                        <p:attrNameLst>
                                          <p:attrName>style.visibility</p:attrName>
                                        </p:attrNameLst>
                                      </p:cBhvr>
                                      <p:to>
                                        <p:strVal val="visible"/>
                                      </p:to>
                                    </p:set>
                                    <p:animEffect transition="in" filter="fade">
                                      <p:cBhvr>
                                        <p:cTn id="31" dur="500"/>
                                        <p:tgtEl>
                                          <p:spTgt spid="66">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6">
                                            <p:txEl>
                                              <p:pRg st="9" end="9"/>
                                            </p:txEl>
                                          </p:spTgt>
                                        </p:tgtEl>
                                        <p:attrNameLst>
                                          <p:attrName>style.visibility</p:attrName>
                                        </p:attrNameLst>
                                      </p:cBhvr>
                                      <p:to>
                                        <p:strVal val="visible"/>
                                      </p:to>
                                    </p:set>
                                    <p:animEffect transition="in" filter="fade">
                                      <p:cBhvr>
                                        <p:cTn id="35" dur="500"/>
                                        <p:tgtEl>
                                          <p:spTgt spid="66">
                                            <p:txEl>
                                              <p:pRg st="9" end="9"/>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6">
                                            <p:txEl>
                                              <p:pRg st="11" end="11"/>
                                            </p:txEl>
                                          </p:spTgt>
                                        </p:tgtEl>
                                        <p:attrNameLst>
                                          <p:attrName>style.visibility</p:attrName>
                                        </p:attrNameLst>
                                      </p:cBhvr>
                                      <p:to>
                                        <p:strVal val="visible"/>
                                      </p:to>
                                    </p:set>
                                    <p:animEffect transition="in" filter="fade">
                                      <p:cBhvr>
                                        <p:cTn id="39" dur="500"/>
                                        <p:tgtEl>
                                          <p:spTgt spid="6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23528" y="-92546"/>
            <a:ext cx="8229600" cy="777600"/>
          </a:xfrm>
          <a:prstGeom prst="rect">
            <a:avLst/>
          </a:prstGeom>
        </p:spPr>
        <p:txBody>
          <a:bodyPr lIns="91425" tIns="91425" rIns="91425" bIns="91425" anchor="b" anchorCtr="0">
            <a:spAutoFit/>
          </a:bodyPr>
          <a:lstStyle/>
          <a:p>
            <a:pPr lvl="0" rtl="0">
              <a:lnSpc>
                <a:spcPct val="115000"/>
              </a:lnSpc>
              <a:spcBef>
                <a:spcPts val="0"/>
              </a:spcBef>
              <a:buNone/>
            </a:pPr>
            <a:r>
              <a:rPr lang="ja" b="0" dirty="0">
                <a:latin typeface="Meiryo"/>
                <a:ea typeface="Meiryo"/>
                <a:cs typeface="Meiryo"/>
                <a:sym typeface="Meiryo"/>
              </a:rPr>
              <a:t>Cocos2d-x</a:t>
            </a:r>
          </a:p>
        </p:txBody>
      </p:sp>
      <p:sp>
        <p:nvSpPr>
          <p:cNvPr id="66" name="Shape 66"/>
          <p:cNvSpPr txBox="1">
            <a:spLocks noGrp="1"/>
          </p:cNvSpPr>
          <p:nvPr>
            <p:ph type="body" idx="1"/>
          </p:nvPr>
        </p:nvSpPr>
        <p:spPr>
          <a:xfrm>
            <a:off x="467544" y="771550"/>
            <a:ext cx="8229600" cy="2095928"/>
          </a:xfrm>
          <a:prstGeom prst="rect">
            <a:avLst/>
          </a:prstGeom>
        </p:spPr>
        <p:txBody>
          <a:bodyPr lIns="91425" tIns="91425" rIns="91425" bIns="91425" anchor="t" anchorCtr="0">
            <a:spAutoFit/>
          </a:bodyPr>
          <a:lstStyle/>
          <a:p>
            <a:pPr marL="114300" lvl="0" indent="0">
              <a:lnSpc>
                <a:spcPct val="115000"/>
              </a:lnSpc>
              <a:buClr>
                <a:srgbClr val="000000"/>
              </a:buClr>
              <a:buSzPct val="100000"/>
              <a:buNone/>
            </a:pPr>
            <a:r>
              <a:rPr lang="ja-JP" altLang="en-US" sz="1800" dirty="0" smtClean="0">
                <a:solidFill>
                  <a:srgbClr val="000000"/>
                </a:solidFill>
                <a:latin typeface="Meiryo"/>
                <a:ea typeface="Meiryo"/>
                <a:cs typeface="Meiryo"/>
                <a:sym typeface="Meiryo"/>
              </a:rPr>
              <a:t>気になるところ</a:t>
            </a:r>
            <a:r>
              <a:rPr lang="en-US" altLang="ja-JP" sz="1800" dirty="0" smtClean="0">
                <a:solidFill>
                  <a:srgbClr val="000000"/>
                </a:solidFill>
                <a:latin typeface="Meiryo"/>
                <a:ea typeface="Meiryo"/>
                <a:cs typeface="Meiryo"/>
                <a:sym typeface="Meiryo"/>
              </a:rPr>
              <a:t>…</a:t>
            </a:r>
          </a:p>
          <a:p>
            <a:pPr marL="114300" lvl="0" indent="0">
              <a:lnSpc>
                <a:spcPct val="115000"/>
              </a:lnSpc>
              <a:buClr>
                <a:srgbClr val="000000"/>
              </a:buClr>
              <a:buSzPct val="100000"/>
              <a:buNone/>
            </a:pPr>
            <a:endParaRPr lang="en-US" altLang="ja" sz="1800" dirty="0">
              <a:solidFill>
                <a:srgbClr val="000000"/>
              </a:solidFill>
              <a:latin typeface="Meiryo"/>
              <a:ea typeface="Meiryo"/>
              <a:cs typeface="Meiryo"/>
              <a:sym typeface="Meiryo"/>
            </a:endParaRPr>
          </a:p>
          <a:p>
            <a:pPr marL="114300" lvl="0" indent="0">
              <a:lnSpc>
                <a:spcPct val="115000"/>
              </a:lnSpc>
              <a:buClr>
                <a:srgbClr val="000000"/>
              </a:buClr>
              <a:buSzPct val="100000"/>
              <a:buNone/>
            </a:pPr>
            <a:r>
              <a:rPr lang="ja-JP" altLang="en-US" sz="1800" dirty="0" smtClean="0">
                <a:solidFill>
                  <a:srgbClr val="000000"/>
                </a:solidFill>
                <a:latin typeface="Meiryo"/>
                <a:ea typeface="Meiryo"/>
                <a:cs typeface="Meiryo"/>
                <a:sym typeface="Meiryo"/>
              </a:rPr>
              <a:t>サウンドの機能が</a:t>
            </a:r>
            <a:r>
              <a:rPr lang="ja-JP" altLang="en-US" sz="1800" dirty="0">
                <a:solidFill>
                  <a:srgbClr val="000000"/>
                </a:solidFill>
                <a:latin typeface="Meiryo"/>
                <a:ea typeface="Meiryo"/>
                <a:cs typeface="Meiryo"/>
                <a:sym typeface="Meiryo"/>
              </a:rPr>
              <a:t>弱い、</a:t>
            </a:r>
            <a:r>
              <a:rPr lang="en-US" altLang="ja-JP" sz="1800" dirty="0" smtClean="0">
                <a:solidFill>
                  <a:srgbClr val="000000"/>
                </a:solidFill>
                <a:latin typeface="Meiryo"/>
                <a:ea typeface="Meiryo"/>
                <a:cs typeface="Meiryo"/>
                <a:sym typeface="Meiryo"/>
              </a:rPr>
              <a:t>v3</a:t>
            </a:r>
            <a:r>
              <a:rPr lang="ja-JP" altLang="en-US" sz="1800" dirty="0" smtClean="0">
                <a:solidFill>
                  <a:srgbClr val="000000"/>
                </a:solidFill>
                <a:latin typeface="Meiryo"/>
                <a:ea typeface="Meiryo"/>
                <a:cs typeface="Meiryo"/>
                <a:sym typeface="Meiryo"/>
              </a:rPr>
              <a:t>でも変わらず</a:t>
            </a:r>
            <a:endParaRPr lang="en-US" altLang="ja-JP" sz="1800" dirty="0" smtClean="0">
              <a:solidFill>
                <a:srgbClr val="000000"/>
              </a:solidFill>
              <a:latin typeface="Meiryo"/>
              <a:ea typeface="Meiryo"/>
              <a:cs typeface="Meiryo"/>
              <a:sym typeface="Meiryo"/>
            </a:endParaRPr>
          </a:p>
          <a:p>
            <a:pPr marL="800100" lvl="1">
              <a:lnSpc>
                <a:spcPct val="115000"/>
              </a:lnSpc>
              <a:buClr>
                <a:srgbClr val="000000"/>
              </a:buClr>
              <a:buSzPct val="100000"/>
              <a:buFont typeface="Wingdings" charset="2"/>
              <a:buChar char="l"/>
            </a:pPr>
            <a:r>
              <a:rPr lang="ja-JP" altLang="en-US" sz="1800" dirty="0" smtClean="0">
                <a:solidFill>
                  <a:srgbClr val="000000"/>
                </a:solidFill>
                <a:latin typeface="Meiryo"/>
                <a:ea typeface="Meiryo"/>
                <a:cs typeface="Meiryo"/>
                <a:sym typeface="Meiryo"/>
              </a:rPr>
              <a:t>最低限</a:t>
            </a:r>
            <a:r>
              <a:rPr lang="ja-JP" altLang="en-US" sz="1800" dirty="0">
                <a:solidFill>
                  <a:srgbClr val="000000"/>
                </a:solidFill>
                <a:latin typeface="Meiryo"/>
                <a:ea typeface="Meiryo"/>
                <a:cs typeface="Meiryo"/>
                <a:sym typeface="Meiryo"/>
              </a:rPr>
              <a:t>の</a:t>
            </a:r>
            <a:r>
              <a:rPr lang="en-US" altLang="ja-JP" sz="1800" dirty="0">
                <a:solidFill>
                  <a:srgbClr val="000000"/>
                </a:solidFill>
                <a:latin typeface="Meiryo"/>
                <a:ea typeface="Meiryo"/>
                <a:cs typeface="Meiryo"/>
                <a:sym typeface="Meiryo"/>
              </a:rPr>
              <a:t>API</a:t>
            </a:r>
            <a:r>
              <a:rPr lang="ja-JP" altLang="en-US" sz="1800" dirty="0">
                <a:solidFill>
                  <a:srgbClr val="000000"/>
                </a:solidFill>
                <a:latin typeface="Meiryo"/>
                <a:ea typeface="Meiryo"/>
                <a:cs typeface="Meiryo"/>
                <a:sym typeface="Meiryo"/>
              </a:rPr>
              <a:t>しか用意されていない</a:t>
            </a:r>
          </a:p>
          <a:p>
            <a:pPr marL="800100" lvl="1">
              <a:lnSpc>
                <a:spcPct val="115000"/>
              </a:lnSpc>
              <a:buClr>
                <a:srgbClr val="000000"/>
              </a:buClr>
              <a:buSzPct val="100000"/>
              <a:buFont typeface="Wingdings" charset="2"/>
              <a:buChar char="l"/>
            </a:pPr>
            <a:r>
              <a:rPr lang="ja-JP" altLang="en-US" sz="1800" dirty="0" smtClean="0">
                <a:solidFill>
                  <a:srgbClr val="000000"/>
                </a:solidFill>
                <a:latin typeface="Meiryo"/>
                <a:ea typeface="Meiryo"/>
                <a:cs typeface="Meiryo"/>
                <a:sym typeface="Meiryo"/>
              </a:rPr>
              <a:t>音</a:t>
            </a:r>
            <a:r>
              <a:rPr lang="ja-JP" altLang="en-US" sz="1800" dirty="0">
                <a:solidFill>
                  <a:srgbClr val="000000"/>
                </a:solidFill>
                <a:latin typeface="Meiryo"/>
                <a:ea typeface="Meiryo"/>
                <a:cs typeface="Meiryo"/>
                <a:sym typeface="Meiryo"/>
              </a:rPr>
              <a:t>ゲーのようなもをお考えの方は事前確認を</a:t>
            </a:r>
          </a:p>
          <a:p>
            <a:pPr marL="800100" lvl="1">
              <a:lnSpc>
                <a:spcPct val="115000"/>
              </a:lnSpc>
              <a:buClr>
                <a:srgbClr val="000000"/>
              </a:buClr>
              <a:buSzPct val="100000"/>
              <a:buFont typeface="Wingdings" charset="2"/>
              <a:buChar char="l"/>
            </a:pPr>
            <a:r>
              <a:rPr lang="ja-JP" altLang="en-US" sz="1800" dirty="0" smtClean="0">
                <a:solidFill>
                  <a:srgbClr val="000000"/>
                </a:solidFill>
                <a:latin typeface="Meiryo"/>
                <a:ea typeface="Meiryo"/>
                <a:cs typeface="Meiryo"/>
                <a:sym typeface="Meiryo"/>
              </a:rPr>
              <a:t>ミドルウェアに頼る手も　</a:t>
            </a:r>
            <a:r>
              <a:rPr lang="en-US" altLang="ja-JP" sz="1800" dirty="0" smtClean="0">
                <a:solidFill>
                  <a:srgbClr val="000000"/>
                </a:solidFill>
                <a:latin typeface="Meiryo"/>
                <a:ea typeface="Meiryo"/>
                <a:cs typeface="Meiryo"/>
                <a:sym typeface="Meiryo"/>
              </a:rPr>
              <a:t>CRI </a:t>
            </a:r>
            <a:r>
              <a:rPr lang="en-US" altLang="ja-JP" sz="1800" dirty="0">
                <a:solidFill>
                  <a:srgbClr val="000000"/>
                </a:solidFill>
                <a:latin typeface="Meiryo"/>
                <a:ea typeface="Meiryo"/>
                <a:cs typeface="Meiryo"/>
                <a:sym typeface="Meiryo"/>
              </a:rPr>
              <a:t>ADX2 for Smartphone </a:t>
            </a:r>
            <a:endParaRPr lang="en-US" altLang="ja" sz="1800" dirty="0" smtClean="0">
              <a:solidFill>
                <a:srgbClr val="000000"/>
              </a:solidFill>
              <a:latin typeface="Meiryo"/>
              <a:ea typeface="Meiryo"/>
              <a:cs typeface="Meiryo"/>
              <a:sym typeface="Meiryo"/>
            </a:endParaRPr>
          </a:p>
        </p:txBody>
      </p:sp>
      <p:pic>
        <p:nvPicPr>
          <p:cNvPr id="4" name="図 3" descr="cocos2dx_titl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3478"/>
            <a:ext cx="3003570" cy="785981"/>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22</a:t>
            </a:fld>
            <a:endParaRPr kumimoji="1" lang="ja-JP" altLang="en-US"/>
          </a:p>
        </p:txBody>
      </p:sp>
    </p:spTree>
    <p:extLst>
      <p:ext uri="{BB962C8B-B14F-4D97-AF65-F5344CB8AC3E}">
        <p14:creationId xmlns:p14="http://schemas.microsoft.com/office/powerpoint/2010/main" val="24391716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animEffect transition="in" filter="fade">
                                      <p:cBhvr>
                                        <p:cTn id="11" dur="500"/>
                                        <p:tgtEl>
                                          <p:spTgt spid="6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xEl>
                                              <p:pRg st="3" end="3"/>
                                            </p:txEl>
                                          </p:spTgt>
                                        </p:tgtEl>
                                        <p:attrNameLst>
                                          <p:attrName>style.visibility</p:attrName>
                                        </p:attrNameLst>
                                      </p:cBhvr>
                                      <p:to>
                                        <p:strVal val="visible"/>
                                      </p:to>
                                    </p:set>
                                    <p:animEffect transition="in" filter="fade">
                                      <p:cBhvr>
                                        <p:cTn id="15" dur="500"/>
                                        <p:tgtEl>
                                          <p:spTgt spid="6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6">
                                            <p:txEl>
                                              <p:pRg st="5" end="5"/>
                                            </p:txEl>
                                          </p:spTgt>
                                        </p:tgtEl>
                                        <p:attrNameLst>
                                          <p:attrName>style.visibility</p:attrName>
                                        </p:attrNameLst>
                                      </p:cBhvr>
                                      <p:to>
                                        <p:strVal val="visible"/>
                                      </p:to>
                                    </p:set>
                                    <p:animEffect transition="in" filter="fade">
                                      <p:cBhvr>
                                        <p:cTn id="23" dur="500"/>
                                        <p:tgtEl>
                                          <p:spTgt spid="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00025" y="27415"/>
            <a:ext cx="8229600" cy="615523"/>
          </a:xfrm>
          <a:prstGeom prst="rect">
            <a:avLst/>
          </a:prstGeom>
        </p:spPr>
        <p:txBody>
          <a:bodyPr lIns="91425" tIns="91425" rIns="91425" bIns="91425" anchor="b" anchorCtr="0">
            <a:spAutoFit/>
          </a:bodyPr>
          <a:lstStyle/>
          <a:p>
            <a:pPr lvl="0">
              <a:spcBef>
                <a:spcPts val="0"/>
              </a:spcBef>
            </a:pPr>
            <a:r>
              <a:rPr lang="ja-JP" altLang="en-US" dirty="0" smtClean="0">
                <a:solidFill>
                  <a:srgbClr val="333333"/>
                </a:solidFill>
                <a:latin typeface="Meiryo"/>
                <a:ea typeface="Meiryo"/>
                <a:cs typeface="Meiryo"/>
                <a:sym typeface="Meiryo"/>
              </a:rPr>
              <a:t>第</a:t>
            </a:r>
            <a:r>
              <a:rPr lang="en-US" altLang="ja-JP" dirty="0" smtClean="0">
                <a:solidFill>
                  <a:srgbClr val="333333"/>
                </a:solidFill>
                <a:latin typeface="Meiryo"/>
                <a:ea typeface="Meiryo"/>
                <a:cs typeface="Meiryo"/>
                <a:sym typeface="Meiryo"/>
              </a:rPr>
              <a:t>2</a:t>
            </a:r>
            <a:r>
              <a:rPr lang="ja-JP" altLang="en-US" dirty="0" smtClean="0">
                <a:solidFill>
                  <a:srgbClr val="333333"/>
                </a:solidFill>
                <a:latin typeface="Meiryo"/>
                <a:ea typeface="Meiryo"/>
                <a:cs typeface="Meiryo"/>
                <a:sym typeface="Meiryo"/>
              </a:rPr>
              <a:t>部</a:t>
            </a:r>
            <a:endParaRPr lang="ja" b="0" dirty="0">
              <a:solidFill>
                <a:srgbClr val="333333"/>
              </a:solidFill>
              <a:latin typeface="Meiryo"/>
              <a:ea typeface="Meiryo"/>
              <a:cs typeface="Meiryo"/>
              <a:sym typeface="Meiryo"/>
            </a:endParaRPr>
          </a:p>
        </p:txBody>
      </p:sp>
      <p:sp>
        <p:nvSpPr>
          <p:cNvPr id="132" name="Shape 132"/>
          <p:cNvSpPr txBox="1">
            <a:spLocks noGrp="1"/>
          </p:cNvSpPr>
          <p:nvPr>
            <p:ph idx="1"/>
          </p:nvPr>
        </p:nvSpPr>
        <p:spPr>
          <a:xfrm>
            <a:off x="251519" y="2089790"/>
            <a:ext cx="8535293" cy="553968"/>
          </a:xfrm>
          <a:prstGeom prst="rect">
            <a:avLst/>
          </a:prstGeom>
        </p:spPr>
        <p:txBody>
          <a:bodyPr wrap="square" lIns="91425" tIns="91425" rIns="91425" bIns="91425" anchor="t" anchorCtr="0">
            <a:spAutoFit/>
          </a:bodyPr>
          <a:lstStyle/>
          <a:p>
            <a:pPr marL="38100" lvl="0" indent="0" algn="ctr">
              <a:spcBef>
                <a:spcPts val="0"/>
              </a:spcBef>
              <a:buClr>
                <a:schemeClr val="dk1"/>
              </a:buClr>
              <a:buSzPct val="100000"/>
              <a:buNone/>
            </a:pPr>
            <a:r>
              <a:rPr lang="ja" altLang="ja-JP" dirty="0">
                <a:solidFill>
                  <a:srgbClr val="333333"/>
                </a:solidFill>
                <a:latin typeface="Meiryo"/>
                <a:ea typeface="Meiryo"/>
                <a:cs typeface="Meiryo"/>
                <a:sym typeface="Meiryo"/>
              </a:rPr>
              <a:t>スプライト描画負荷</a:t>
            </a:r>
            <a:r>
              <a:rPr lang="ja-JP" altLang="en-US" dirty="0">
                <a:solidFill>
                  <a:srgbClr val="333333"/>
                </a:solidFill>
                <a:latin typeface="Meiryo"/>
                <a:ea typeface="Meiryo"/>
                <a:cs typeface="Meiryo"/>
                <a:sym typeface="Meiryo"/>
              </a:rPr>
              <a:t>の</a:t>
            </a:r>
            <a:r>
              <a:rPr lang="ja" altLang="ja-JP" dirty="0" smtClean="0">
                <a:solidFill>
                  <a:srgbClr val="333333"/>
                </a:solidFill>
                <a:latin typeface="Meiryo"/>
                <a:ea typeface="Meiryo"/>
                <a:cs typeface="Meiryo"/>
                <a:sym typeface="Meiryo"/>
              </a:rPr>
              <a:t>ベンチマーク</a:t>
            </a:r>
            <a:endParaRPr lang="en-US" altLang="ja" dirty="0" smtClean="0">
              <a:solidFill>
                <a:srgbClr val="333333"/>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23</a:t>
            </a:fld>
            <a:endParaRPr lang="ja-JP" altLang="en-US" dirty="0"/>
          </a:p>
        </p:txBody>
      </p:sp>
      <p:sp>
        <p:nvSpPr>
          <p:cNvPr id="5" name="角丸四角形 4"/>
          <p:cNvSpPr/>
          <p:nvPr/>
        </p:nvSpPr>
        <p:spPr>
          <a:xfrm>
            <a:off x="1907704" y="3435846"/>
            <a:ext cx="5432386" cy="8506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ここで使用したテストアプリのソースファイルは、</a:t>
            </a:r>
            <a:endPar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hlinkClick r:id="rId3"/>
            </a:endParaRPr>
          </a:p>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hlinkClick r:id="rId4"/>
              </a:rPr>
              <a:t>http://www.webtech.co.jp/blog/game-develop/7179/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で公開しています。</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21714124"/>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68977" y="4594014"/>
            <a:ext cx="1080120" cy="444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r>
              <a:rPr lang="ja" altLang="ja-JP" dirty="0" smtClean="0">
                <a:solidFill>
                  <a:srgbClr val="333333"/>
                </a:solidFill>
                <a:latin typeface="Meiryo"/>
                <a:ea typeface="Meiryo"/>
                <a:cs typeface="Meiryo"/>
                <a:sym typeface="Meiryo"/>
              </a:rPr>
              <a:t>基本的</a:t>
            </a:r>
            <a:r>
              <a:rPr lang="ja" altLang="ja-JP" dirty="0">
                <a:solidFill>
                  <a:srgbClr val="333333"/>
                </a:solidFill>
                <a:latin typeface="Meiryo"/>
                <a:ea typeface="Meiryo"/>
                <a:cs typeface="Meiryo"/>
                <a:sym typeface="Meiryo"/>
              </a:rPr>
              <a:t>なスプライト描画負荷</a:t>
            </a:r>
            <a:r>
              <a:rPr lang="ja" altLang="ja-JP" dirty="0" smtClean="0">
                <a:solidFill>
                  <a:srgbClr val="333333"/>
                </a:solidFill>
                <a:latin typeface="Meiryo"/>
                <a:ea typeface="Meiryo"/>
                <a:cs typeface="Meiryo"/>
                <a:sym typeface="Meiryo"/>
              </a:rPr>
              <a:t>テストアプリ</a:t>
            </a:r>
            <a:endParaRPr kumimoji="1" lang="ja-JP" altLang="en-US" dirty="0"/>
          </a:p>
        </p:txBody>
      </p:sp>
      <p:sp>
        <p:nvSpPr>
          <p:cNvPr id="6" name="コンテンツ プレースホルダー 5"/>
          <p:cNvSpPr>
            <a:spLocks noGrp="1"/>
          </p:cNvSpPr>
          <p:nvPr>
            <p:ph idx="1"/>
          </p:nvPr>
        </p:nvSpPr>
        <p:spPr>
          <a:xfrm>
            <a:off x="214313" y="750094"/>
            <a:ext cx="5994724" cy="3643313"/>
          </a:xfrm>
        </p:spPr>
        <p:txBody>
          <a:bodyPr/>
          <a:lstStyle/>
          <a:p>
            <a:pPr marL="457200" indent="-317500">
              <a:lnSpc>
                <a:spcPct val="115000"/>
              </a:lnSpc>
              <a:spcBef>
                <a:spcPts val="0"/>
              </a:spcBef>
              <a:buClr>
                <a:schemeClr val="dk1"/>
              </a:buClr>
              <a:buSzPct val="100000"/>
              <a:buFont typeface="Arial"/>
              <a:buChar char="●"/>
            </a:pPr>
            <a:r>
              <a:rPr lang="ja-JP" altLang="en-US" sz="1600" dirty="0">
                <a:latin typeface="Meiryo"/>
                <a:ea typeface="Meiryo"/>
                <a:cs typeface="Meiryo"/>
                <a:sym typeface="Meiryo"/>
              </a:rPr>
              <a:t>画面上にスプライトを増やしていき、その描画負荷を計測</a:t>
            </a:r>
          </a:p>
          <a:p>
            <a:pPr marL="457200" indent="-317500">
              <a:lnSpc>
                <a:spcPct val="115000"/>
              </a:lnSpc>
              <a:spcBef>
                <a:spcPts val="0"/>
              </a:spcBef>
              <a:buClr>
                <a:schemeClr val="dk1"/>
              </a:buClr>
              <a:buSzPct val="100000"/>
              <a:buFont typeface="Arial"/>
              <a:buChar char="●"/>
            </a:pPr>
            <a:r>
              <a:rPr lang="ja-JP" altLang="en-US" sz="1600" dirty="0">
                <a:latin typeface="Meiryo"/>
                <a:ea typeface="Meiryo"/>
                <a:cs typeface="Meiryo"/>
                <a:sym typeface="Meiryo"/>
              </a:rPr>
              <a:t>スプライトはアニメーションなし</a:t>
            </a:r>
          </a:p>
          <a:p>
            <a:pPr marL="457200" indent="-317500">
              <a:lnSpc>
                <a:spcPct val="115000"/>
              </a:lnSpc>
              <a:spcBef>
                <a:spcPts val="0"/>
              </a:spcBef>
              <a:buClr>
                <a:schemeClr val="dk1"/>
              </a:buClr>
              <a:buSzPct val="100000"/>
              <a:buFont typeface="Arial"/>
              <a:buChar char="●"/>
            </a:pPr>
            <a:r>
              <a:rPr lang="ja-JP" altLang="en-US" sz="1600" dirty="0">
                <a:latin typeface="Meiryo"/>
                <a:ea typeface="Meiryo"/>
                <a:cs typeface="Meiryo"/>
                <a:sym typeface="Meiryo"/>
              </a:rPr>
              <a:t>画面タッチで描画スプライト数が増加</a:t>
            </a:r>
          </a:p>
          <a:p>
            <a:pPr marL="457200" indent="-317500">
              <a:lnSpc>
                <a:spcPct val="115000"/>
              </a:lnSpc>
              <a:spcBef>
                <a:spcPts val="0"/>
              </a:spcBef>
              <a:buClr>
                <a:schemeClr val="dk1"/>
              </a:buClr>
              <a:buSzPct val="100000"/>
              <a:buFont typeface="Arial"/>
              <a:buChar char="●"/>
            </a:pPr>
            <a:r>
              <a:rPr lang="ja-JP" altLang="en-US" sz="1600" dirty="0">
                <a:latin typeface="Meiryo"/>
                <a:ea typeface="Meiryo"/>
                <a:cs typeface="Meiryo"/>
                <a:sym typeface="Meiryo"/>
              </a:rPr>
              <a:t>使用テクスチャの枚数により２パターンを検証</a:t>
            </a:r>
          </a:p>
          <a:p>
            <a:pPr marL="914400" lvl="1" indent="-317500">
              <a:lnSpc>
                <a:spcPct val="115000"/>
              </a:lnSpc>
              <a:spcBef>
                <a:spcPts val="0"/>
              </a:spcBef>
              <a:buClr>
                <a:schemeClr val="dk1"/>
              </a:buClr>
              <a:buSzPct val="100000"/>
              <a:buFont typeface="Courier New"/>
              <a:buChar char="o"/>
            </a:pPr>
            <a:r>
              <a:rPr lang="en-US" altLang="ja-JP" sz="1600" dirty="0">
                <a:latin typeface="Meiryo"/>
                <a:ea typeface="Meiryo"/>
                <a:cs typeface="Meiryo"/>
                <a:sym typeface="Meiryo"/>
              </a:rPr>
              <a:t>1</a:t>
            </a:r>
            <a:r>
              <a:rPr lang="ja-JP" altLang="en-US" sz="1600" dirty="0">
                <a:latin typeface="Meiryo"/>
                <a:ea typeface="Meiryo"/>
                <a:cs typeface="Meiryo"/>
                <a:sym typeface="Meiryo"/>
              </a:rPr>
              <a:t>枚のテクスチャのみで描画</a:t>
            </a:r>
          </a:p>
          <a:p>
            <a:pPr marL="914400" lvl="1" indent="-317500">
              <a:lnSpc>
                <a:spcPct val="115000"/>
              </a:lnSpc>
              <a:spcBef>
                <a:spcPts val="0"/>
              </a:spcBef>
              <a:buClr>
                <a:schemeClr val="dk1"/>
              </a:buClr>
              <a:buSzPct val="100000"/>
              <a:buFont typeface="Courier New"/>
              <a:buChar char="o"/>
            </a:pPr>
            <a:r>
              <a:rPr lang="en-US" altLang="ja-JP" sz="1600" dirty="0">
                <a:latin typeface="Meiryo"/>
                <a:ea typeface="Meiryo"/>
                <a:cs typeface="Meiryo"/>
                <a:sym typeface="Meiryo"/>
              </a:rPr>
              <a:t>16</a:t>
            </a:r>
            <a:r>
              <a:rPr lang="ja-JP" altLang="en-US" sz="1600" dirty="0">
                <a:latin typeface="Meiryo"/>
                <a:ea typeface="Meiryo"/>
                <a:cs typeface="Meiryo"/>
                <a:sym typeface="Meiryo"/>
              </a:rPr>
              <a:t>枚のテクスチャを順番に切り替えて描画</a:t>
            </a:r>
          </a:p>
          <a:p>
            <a:pPr marL="457200" indent="-317500">
              <a:lnSpc>
                <a:spcPct val="115000"/>
              </a:lnSpc>
              <a:spcBef>
                <a:spcPts val="0"/>
              </a:spcBef>
              <a:buClr>
                <a:schemeClr val="dk1"/>
              </a:buClr>
              <a:buSzPct val="100000"/>
              <a:buFont typeface="Arial"/>
              <a:buChar char="●"/>
            </a:pPr>
            <a:r>
              <a:rPr lang="ja-JP" altLang="en-US" sz="1600" dirty="0">
                <a:latin typeface="Meiryo"/>
                <a:ea typeface="Meiryo"/>
                <a:cs typeface="Meiryo"/>
                <a:sym typeface="Meiryo"/>
              </a:rPr>
              <a:t>テクスチャは、</a:t>
            </a:r>
            <a:r>
              <a:rPr lang="en-US" altLang="ja-JP" sz="1600" dirty="0">
                <a:latin typeface="Meiryo"/>
                <a:ea typeface="Meiryo"/>
                <a:cs typeface="Meiryo"/>
                <a:sym typeface="Meiryo"/>
              </a:rPr>
              <a:t>96x96</a:t>
            </a:r>
            <a:r>
              <a:rPr lang="ja-JP" altLang="en-US" sz="1600" dirty="0">
                <a:latin typeface="Meiryo"/>
                <a:ea typeface="Meiryo"/>
                <a:cs typeface="Meiryo"/>
                <a:sym typeface="Meiryo"/>
              </a:rPr>
              <a:t>ピクセル、</a:t>
            </a:r>
            <a:r>
              <a:rPr lang="en-US" altLang="ja-JP" sz="1600" dirty="0">
                <a:latin typeface="Meiryo"/>
                <a:ea typeface="Meiryo"/>
                <a:cs typeface="Meiryo"/>
                <a:sym typeface="Meiryo"/>
              </a:rPr>
              <a:t>RGBA4444(.</a:t>
            </a:r>
            <a:r>
              <a:rPr lang="en-US" altLang="ja-JP" sz="1600" dirty="0" err="1">
                <a:latin typeface="Meiryo"/>
                <a:ea typeface="Meiryo"/>
                <a:cs typeface="Meiryo"/>
                <a:sym typeface="Meiryo"/>
              </a:rPr>
              <a:t>pvr</a:t>
            </a:r>
            <a:r>
              <a:rPr lang="ja-JP" altLang="en-US" sz="1600" dirty="0">
                <a:latin typeface="Meiryo"/>
                <a:ea typeface="Meiryo"/>
                <a:cs typeface="Meiryo"/>
                <a:sym typeface="Meiryo"/>
              </a:rPr>
              <a:t>に格納</a:t>
            </a:r>
            <a:r>
              <a:rPr lang="en-US" altLang="ja-JP" sz="1600" dirty="0">
                <a:latin typeface="Meiryo"/>
                <a:ea typeface="Meiryo"/>
                <a:cs typeface="Meiryo"/>
                <a:sym typeface="Meiryo"/>
              </a:rPr>
              <a:t>)</a:t>
            </a:r>
          </a:p>
          <a:p>
            <a:pPr marL="457200" indent="-317500">
              <a:lnSpc>
                <a:spcPct val="115000"/>
              </a:lnSpc>
              <a:spcBef>
                <a:spcPts val="0"/>
              </a:spcBef>
              <a:buClr>
                <a:srgbClr val="000000"/>
              </a:buClr>
              <a:buSzPct val="100000"/>
              <a:buFont typeface="Arial"/>
              <a:buChar char="●"/>
            </a:pPr>
            <a:r>
              <a:rPr lang="ja-JP" altLang="en-US" sz="1600" dirty="0">
                <a:solidFill>
                  <a:srgbClr val="000000"/>
                </a:solidFill>
                <a:latin typeface="Meiryo"/>
                <a:ea typeface="Meiryo"/>
                <a:cs typeface="Meiryo"/>
                <a:sym typeface="Meiryo"/>
              </a:rPr>
              <a:t>アプリ名</a:t>
            </a:r>
            <a:r>
              <a:rPr lang="en-US" altLang="ja-JP" sz="1600" dirty="0">
                <a:solidFill>
                  <a:srgbClr val="000000"/>
                </a:solidFill>
                <a:latin typeface="Meiryo"/>
                <a:ea typeface="Meiryo"/>
                <a:cs typeface="Meiryo"/>
                <a:sym typeface="Meiryo"/>
              </a:rPr>
              <a:t>: 1TexSpr, 16TexSpr</a:t>
            </a:r>
          </a:p>
          <a:p>
            <a:pPr marL="457200" indent="-317500">
              <a:lnSpc>
                <a:spcPct val="115000"/>
              </a:lnSpc>
              <a:spcBef>
                <a:spcPts val="0"/>
              </a:spcBef>
              <a:buClr>
                <a:srgbClr val="000000"/>
              </a:buClr>
              <a:buSzPct val="100000"/>
              <a:buFont typeface="Arial"/>
              <a:buChar char="●"/>
            </a:pPr>
            <a:r>
              <a:rPr lang="en-US" altLang="ja-JP" sz="1600" dirty="0">
                <a:solidFill>
                  <a:srgbClr val="000000"/>
                </a:solidFill>
                <a:latin typeface="Meiryo"/>
                <a:ea typeface="Meiryo"/>
                <a:cs typeface="Meiryo"/>
                <a:sym typeface="Meiryo"/>
              </a:rPr>
              <a:t>Unity v4.5.2, Cocos2d-x v3.2, v2.2.5(Batch</a:t>
            </a:r>
            <a:r>
              <a:rPr lang="ja-JP" altLang="en-US" sz="1600" dirty="0">
                <a:solidFill>
                  <a:srgbClr val="000000"/>
                </a:solidFill>
                <a:latin typeface="Meiryo"/>
                <a:ea typeface="Meiryo"/>
                <a:cs typeface="Meiryo"/>
                <a:sym typeface="Meiryo"/>
              </a:rPr>
              <a:t>あり・なし</a:t>
            </a:r>
            <a:r>
              <a:rPr lang="en-US" altLang="ja-JP" sz="1600" dirty="0">
                <a:solidFill>
                  <a:srgbClr val="000000"/>
                </a:solidFill>
                <a:latin typeface="Meiryo"/>
                <a:ea typeface="Meiryo"/>
                <a:cs typeface="Meiryo"/>
                <a:sym typeface="Meiryo"/>
              </a:rPr>
              <a:t>)</a:t>
            </a:r>
            <a:r>
              <a:rPr lang="ja-JP" altLang="en-US" sz="1600" dirty="0">
                <a:solidFill>
                  <a:srgbClr val="000000"/>
                </a:solidFill>
                <a:latin typeface="Meiryo"/>
                <a:ea typeface="Meiryo"/>
                <a:cs typeface="Meiryo"/>
                <a:sym typeface="Meiryo"/>
              </a:rPr>
              <a:t>で</a:t>
            </a:r>
            <a:r>
              <a:rPr lang="ja-JP" altLang="en-US" sz="1600" dirty="0" smtClean="0">
                <a:solidFill>
                  <a:srgbClr val="000000"/>
                </a:solidFill>
                <a:latin typeface="Meiryo"/>
                <a:ea typeface="Meiryo"/>
                <a:cs typeface="Meiryo"/>
                <a:sym typeface="Meiryo"/>
              </a:rPr>
              <a:t>検証</a:t>
            </a:r>
            <a:endParaRPr lang="ja-JP" altLang="en-US" sz="1600" dirty="0">
              <a:solidFill>
                <a:srgbClr val="000000"/>
              </a:solidFill>
              <a:latin typeface="Meiryo"/>
              <a:ea typeface="Meiryo"/>
              <a:cs typeface="Meiryo"/>
              <a:sym typeface="Meiryo"/>
            </a:endParaRPr>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24</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34" y="650352"/>
            <a:ext cx="2512196" cy="4459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5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652120" y="4750244"/>
            <a:ext cx="2448272" cy="273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p:nvPr>
        </p:nvSpPr>
        <p:spPr/>
        <p:txBody>
          <a:bodyPr/>
          <a:lstStyle/>
          <a:p>
            <a:r>
              <a:rPr lang="ja" altLang="ja-JP" dirty="0" smtClean="0">
                <a:solidFill>
                  <a:srgbClr val="333333"/>
                </a:solidFill>
                <a:latin typeface="Meiryo"/>
                <a:ea typeface="Meiryo"/>
                <a:cs typeface="Meiryo"/>
                <a:sym typeface="Meiryo"/>
              </a:rPr>
              <a:t>基本的</a:t>
            </a:r>
            <a:r>
              <a:rPr lang="ja" altLang="ja-JP" dirty="0">
                <a:solidFill>
                  <a:srgbClr val="333333"/>
                </a:solidFill>
                <a:latin typeface="Meiryo"/>
                <a:ea typeface="Meiryo"/>
                <a:cs typeface="Meiryo"/>
                <a:sym typeface="Meiryo"/>
              </a:rPr>
              <a:t>なスプライト描画負荷テストアプリ</a:t>
            </a:r>
            <a:endParaRPr kumimoji="1" lang="ja-JP" altLang="en-US"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25</a:t>
            </a:fld>
            <a:endParaRPr kumimoji="1" lang="ja-JP" altLang="en-US"/>
          </a:p>
        </p:txBody>
      </p:sp>
      <p:sp>
        <p:nvSpPr>
          <p:cNvPr id="6" name="Shape 152"/>
          <p:cNvSpPr txBox="1"/>
          <p:nvPr/>
        </p:nvSpPr>
        <p:spPr>
          <a:xfrm>
            <a:off x="1154564" y="4025521"/>
            <a:ext cx="2470157" cy="724723"/>
          </a:xfrm>
          <a:prstGeom prst="rect">
            <a:avLst/>
          </a:prstGeom>
          <a:noFill/>
          <a:ln>
            <a:noFill/>
          </a:ln>
        </p:spPr>
        <p:txBody>
          <a:bodyPr lIns="91425" tIns="91425" rIns="91425" bIns="91425" anchor="t" anchorCtr="0">
            <a:noAutofit/>
          </a:bodyPr>
          <a:lstStyle/>
          <a:p>
            <a:pPr lvl="0" algn="ctr" rtl="0">
              <a:spcBef>
                <a:spcPts val="0"/>
              </a:spcBef>
              <a:buNone/>
            </a:pPr>
            <a:r>
              <a:rPr lang="ja" dirty="0">
                <a:solidFill>
                  <a:schemeClr val="dk1"/>
                </a:solidFill>
                <a:latin typeface="Meiryo"/>
                <a:ea typeface="Meiryo"/>
                <a:cs typeface="Meiryo"/>
                <a:sym typeface="Meiryo"/>
              </a:rPr>
              <a:t>96 x 96</a:t>
            </a:r>
          </a:p>
          <a:p>
            <a:pPr lvl="0" algn="ctr" rtl="0">
              <a:spcBef>
                <a:spcPts val="0"/>
              </a:spcBef>
              <a:buNone/>
            </a:pPr>
            <a:r>
              <a:rPr lang="ja" dirty="0">
                <a:solidFill>
                  <a:schemeClr val="dk1"/>
                </a:solidFill>
                <a:latin typeface="Meiryo"/>
                <a:ea typeface="Meiryo"/>
                <a:cs typeface="Meiryo"/>
                <a:sym typeface="Meiryo"/>
              </a:rPr>
              <a:t>(RGBA4444) x1</a:t>
            </a:r>
            <a:r>
              <a:rPr lang="ja" dirty="0">
                <a:latin typeface="Meiryo"/>
                <a:ea typeface="Meiryo"/>
                <a:cs typeface="Meiryo"/>
                <a:sym typeface="Meiryo"/>
              </a:rPr>
              <a:t>枚</a:t>
            </a:r>
          </a:p>
        </p:txBody>
      </p:sp>
      <p:sp>
        <p:nvSpPr>
          <p:cNvPr id="7" name="Shape 153"/>
          <p:cNvSpPr txBox="1"/>
          <p:nvPr/>
        </p:nvSpPr>
        <p:spPr>
          <a:xfrm>
            <a:off x="4968044" y="4048144"/>
            <a:ext cx="2664296" cy="679479"/>
          </a:xfrm>
          <a:prstGeom prst="rect">
            <a:avLst/>
          </a:prstGeom>
          <a:noFill/>
          <a:ln>
            <a:noFill/>
          </a:ln>
        </p:spPr>
        <p:txBody>
          <a:bodyPr lIns="91425" tIns="91425" rIns="91425" bIns="91425" anchor="t" anchorCtr="0">
            <a:noAutofit/>
          </a:bodyPr>
          <a:lstStyle/>
          <a:p>
            <a:pPr lvl="0" algn="ctr" rtl="0">
              <a:spcBef>
                <a:spcPts val="0"/>
              </a:spcBef>
              <a:buNone/>
            </a:pPr>
            <a:r>
              <a:rPr lang="ja" dirty="0">
                <a:solidFill>
                  <a:schemeClr val="dk1"/>
                </a:solidFill>
                <a:latin typeface="Meiryo"/>
                <a:ea typeface="Meiryo"/>
                <a:cs typeface="Meiryo"/>
                <a:sym typeface="Meiryo"/>
              </a:rPr>
              <a:t>96 x 96</a:t>
            </a:r>
          </a:p>
          <a:p>
            <a:pPr lvl="0" algn="ctr" rtl="0">
              <a:spcBef>
                <a:spcPts val="0"/>
              </a:spcBef>
              <a:buNone/>
            </a:pPr>
            <a:r>
              <a:rPr lang="ja" dirty="0">
                <a:solidFill>
                  <a:schemeClr val="dk1"/>
                </a:solidFill>
                <a:latin typeface="Meiryo"/>
                <a:ea typeface="Meiryo"/>
                <a:cs typeface="Meiryo"/>
                <a:sym typeface="Meiryo"/>
              </a:rPr>
              <a:t>(RGBA4444) x16</a:t>
            </a:r>
            <a:r>
              <a:rPr lang="ja" dirty="0">
                <a:latin typeface="Meiryo"/>
                <a:ea typeface="Meiryo"/>
                <a:cs typeface="Meiryo"/>
                <a:sym typeface="Meiryo"/>
              </a:rPr>
              <a:t>枚</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879729"/>
            <a:ext cx="3168352" cy="316835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2053974"/>
            <a:ext cx="819862" cy="819862"/>
          </a:xfrm>
          <a:prstGeom prst="rect">
            <a:avLst/>
          </a:prstGeom>
        </p:spPr>
      </p:pic>
      <p:sp>
        <p:nvSpPr>
          <p:cNvPr id="12" name="角丸四角形 11"/>
          <p:cNvSpPr/>
          <p:nvPr/>
        </p:nvSpPr>
        <p:spPr>
          <a:xfrm>
            <a:off x="107504" y="4731990"/>
            <a:ext cx="2448272" cy="273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182888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48559" y="4594014"/>
            <a:ext cx="1080120" cy="444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p:cNvSpPr>
            <a:spLocks noGrp="1"/>
          </p:cNvSpPr>
          <p:nvPr>
            <p:ph type="title"/>
          </p:nvPr>
        </p:nvSpPr>
        <p:spPr/>
        <p:txBody>
          <a:bodyPr/>
          <a:lstStyle/>
          <a:p>
            <a:r>
              <a:rPr lang="ja" altLang="en-US" dirty="0" smtClean="0">
                <a:solidFill>
                  <a:srgbClr val="333333"/>
                </a:solidFill>
                <a:latin typeface="Meiryo"/>
                <a:ea typeface="Meiryo"/>
                <a:cs typeface="Meiryo"/>
                <a:sym typeface="Meiryo"/>
              </a:rPr>
              <a:t>ゲーム風アプリ</a:t>
            </a:r>
            <a:endParaRPr kumimoji="1" lang="ja-JP" altLang="en-US" dirty="0"/>
          </a:p>
        </p:txBody>
      </p:sp>
      <p:sp>
        <p:nvSpPr>
          <p:cNvPr id="8" name="コンテンツ プレースホルダー 7"/>
          <p:cNvSpPr>
            <a:spLocks noGrp="1"/>
          </p:cNvSpPr>
          <p:nvPr>
            <p:ph idx="1"/>
          </p:nvPr>
        </p:nvSpPr>
        <p:spPr/>
        <p:txBody>
          <a:bodyPr/>
          <a:lstStyle/>
          <a:p>
            <a:pPr marL="457200" indent="-317500">
              <a:lnSpc>
                <a:spcPct val="115000"/>
              </a:lnSpc>
              <a:spcBef>
                <a:spcPts val="0"/>
              </a:spcBef>
              <a:spcAft>
                <a:spcPts val="0"/>
              </a:spcAft>
              <a:buClr>
                <a:schemeClr val="dk1"/>
              </a:buClr>
              <a:buSzPct val="100000"/>
              <a:buFont typeface="Arial"/>
              <a:buChar char="●"/>
            </a:pPr>
            <a:r>
              <a:rPr lang="ja-JP" altLang="en-US" sz="1400" dirty="0">
                <a:solidFill>
                  <a:srgbClr val="333333"/>
                </a:solidFill>
                <a:latin typeface="Meiryo"/>
                <a:ea typeface="Meiryo"/>
                <a:cs typeface="Meiryo"/>
                <a:sym typeface="Meiryo"/>
              </a:rPr>
              <a:t>画面上に多関節アニメするキャラクターを増やしていき、</a:t>
            </a:r>
            <a:endParaRPr lang="en-US" altLang="ja-JP" sz="1400" dirty="0">
              <a:solidFill>
                <a:srgbClr val="333333"/>
              </a:solidFill>
              <a:latin typeface="Meiryo"/>
              <a:ea typeface="Meiryo"/>
              <a:cs typeface="Meiryo"/>
              <a:sym typeface="Meiryo"/>
            </a:endParaRPr>
          </a:p>
          <a:p>
            <a:pPr marL="0" indent="0">
              <a:lnSpc>
                <a:spcPct val="115000"/>
              </a:lnSpc>
              <a:spcBef>
                <a:spcPts val="0"/>
              </a:spcBef>
              <a:spcAft>
                <a:spcPts val="0"/>
              </a:spcAft>
              <a:buClr>
                <a:schemeClr val="dk1"/>
              </a:buClr>
              <a:buSzPct val="100000"/>
              <a:buNone/>
            </a:pPr>
            <a:r>
              <a:rPr lang="ja-JP" altLang="en-US" sz="1400" dirty="0">
                <a:solidFill>
                  <a:srgbClr val="333333"/>
                </a:solidFill>
                <a:latin typeface="Meiryo"/>
                <a:ea typeface="Meiryo"/>
                <a:cs typeface="Meiryo"/>
                <a:sym typeface="Meiryo"/>
              </a:rPr>
              <a:t> </a:t>
            </a:r>
            <a:r>
              <a:rPr lang="ja-JP" altLang="en-US" sz="1400" dirty="0" smtClean="0">
                <a:solidFill>
                  <a:srgbClr val="333333"/>
                </a:solidFill>
                <a:latin typeface="Meiryo"/>
                <a:ea typeface="Meiryo"/>
                <a:cs typeface="Meiryo"/>
                <a:sym typeface="Meiryo"/>
              </a:rPr>
              <a:t>      </a:t>
            </a:r>
            <a:r>
              <a:rPr lang="ja-JP" altLang="en-US" sz="1400" dirty="0">
                <a:solidFill>
                  <a:srgbClr val="333333"/>
                </a:solidFill>
                <a:latin typeface="Meiryo"/>
                <a:ea typeface="Meiryo"/>
                <a:cs typeface="Meiryo"/>
                <a:sym typeface="Meiryo"/>
              </a:rPr>
              <a:t>その描画負荷を計測</a:t>
            </a:r>
          </a:p>
          <a:p>
            <a:pPr marL="457200" indent="-317500">
              <a:lnSpc>
                <a:spcPct val="115000"/>
              </a:lnSpc>
              <a:spcBef>
                <a:spcPts val="0"/>
              </a:spcBef>
              <a:spcAft>
                <a:spcPts val="0"/>
              </a:spcAft>
              <a:buClr>
                <a:schemeClr val="dk1"/>
              </a:buClr>
              <a:buSzPct val="100000"/>
              <a:buFont typeface="Arial"/>
              <a:buChar char="●"/>
            </a:pPr>
            <a:r>
              <a:rPr lang="ja-JP" altLang="en-US" sz="1400" dirty="0">
                <a:solidFill>
                  <a:srgbClr val="333333"/>
                </a:solidFill>
                <a:latin typeface="Meiryo"/>
                <a:ea typeface="Meiryo"/>
                <a:cs typeface="Meiryo"/>
                <a:sym typeface="Meiryo"/>
              </a:rPr>
              <a:t>キャラクターは</a:t>
            </a:r>
            <a:r>
              <a:rPr lang="en-US" altLang="ja-JP" sz="1400" dirty="0">
                <a:solidFill>
                  <a:srgbClr val="333333"/>
                </a:solidFill>
                <a:latin typeface="Meiryo"/>
                <a:ea typeface="Meiryo"/>
                <a:cs typeface="Meiryo"/>
                <a:sym typeface="Meiryo"/>
              </a:rPr>
              <a:t>11</a:t>
            </a:r>
            <a:r>
              <a:rPr lang="ja-JP" altLang="en-US" sz="1400" dirty="0">
                <a:solidFill>
                  <a:srgbClr val="333333"/>
                </a:solidFill>
                <a:latin typeface="Meiryo"/>
                <a:ea typeface="Meiryo"/>
                <a:cs typeface="Meiryo"/>
                <a:sym typeface="Meiryo"/>
              </a:rPr>
              <a:t>パーツ（スプライト）で構成</a:t>
            </a:r>
          </a:p>
          <a:p>
            <a:pPr marL="457200" indent="-317500">
              <a:lnSpc>
                <a:spcPct val="115000"/>
              </a:lnSpc>
              <a:spcBef>
                <a:spcPts val="0"/>
              </a:spcBef>
              <a:spcAft>
                <a:spcPts val="0"/>
              </a:spcAft>
              <a:buClr>
                <a:schemeClr val="dk1"/>
              </a:buClr>
              <a:buSzPct val="100000"/>
              <a:buFont typeface="Arial"/>
              <a:buChar char="●"/>
            </a:pPr>
            <a:r>
              <a:rPr lang="ja-JP" altLang="en-US" sz="1400" dirty="0">
                <a:latin typeface="Meiryo"/>
                <a:ea typeface="Meiryo"/>
                <a:cs typeface="Meiryo"/>
                <a:sym typeface="Meiryo"/>
              </a:rPr>
              <a:t>ボタンでキャラクターを増減可能</a:t>
            </a:r>
          </a:p>
          <a:p>
            <a:pPr marL="457200" indent="-317500">
              <a:lnSpc>
                <a:spcPct val="115000"/>
              </a:lnSpc>
              <a:spcBef>
                <a:spcPts val="0"/>
              </a:spcBef>
              <a:spcAft>
                <a:spcPts val="0"/>
              </a:spcAft>
              <a:buClr>
                <a:schemeClr val="dk1"/>
              </a:buClr>
              <a:buSzPct val="100000"/>
              <a:buFont typeface="Arial"/>
              <a:buChar char="●"/>
            </a:pPr>
            <a:r>
              <a:rPr lang="ja-JP" altLang="en-US" sz="1400" dirty="0">
                <a:solidFill>
                  <a:srgbClr val="333333"/>
                </a:solidFill>
                <a:latin typeface="Meiryo"/>
                <a:ea typeface="Meiryo"/>
                <a:cs typeface="Meiryo"/>
                <a:sym typeface="Meiryo"/>
              </a:rPr>
              <a:t>サウンドあり</a:t>
            </a:r>
            <a:r>
              <a:rPr lang="en-US" altLang="ja-JP" sz="1400" dirty="0">
                <a:solidFill>
                  <a:srgbClr val="333333"/>
                </a:solidFill>
                <a:latin typeface="Meiryo"/>
                <a:ea typeface="Meiryo"/>
                <a:cs typeface="Meiryo"/>
                <a:sym typeface="Meiryo"/>
              </a:rPr>
              <a:t>(BGM</a:t>
            </a:r>
            <a:r>
              <a:rPr lang="ja-JP" altLang="en-US" sz="1400" dirty="0">
                <a:solidFill>
                  <a:srgbClr val="333333"/>
                </a:solidFill>
                <a:latin typeface="Meiryo"/>
                <a:ea typeface="Meiryo"/>
                <a:cs typeface="Meiryo"/>
                <a:sym typeface="Meiryo"/>
              </a:rPr>
              <a:t>を</a:t>
            </a:r>
            <a:r>
              <a:rPr lang="en-US" altLang="ja-JP" sz="1400" dirty="0">
                <a:solidFill>
                  <a:srgbClr val="333333"/>
                </a:solidFill>
                <a:latin typeface="Meiryo"/>
                <a:ea typeface="Meiryo"/>
                <a:cs typeface="Meiryo"/>
                <a:sym typeface="Meiryo"/>
              </a:rPr>
              <a:t>MP3</a:t>
            </a:r>
            <a:r>
              <a:rPr lang="ja-JP" altLang="en-US" sz="1400" dirty="0">
                <a:solidFill>
                  <a:srgbClr val="333333"/>
                </a:solidFill>
                <a:latin typeface="Meiryo"/>
                <a:ea typeface="Meiryo"/>
                <a:cs typeface="Meiryo"/>
                <a:sym typeface="Meiryo"/>
              </a:rPr>
              <a:t>で再生</a:t>
            </a:r>
            <a:r>
              <a:rPr lang="en-US" altLang="ja-JP" sz="1400" dirty="0">
                <a:solidFill>
                  <a:srgbClr val="333333"/>
                </a:solidFill>
                <a:latin typeface="Meiryo"/>
                <a:ea typeface="Meiryo"/>
                <a:cs typeface="Meiryo"/>
                <a:sym typeface="Meiryo"/>
              </a:rPr>
              <a:t>)</a:t>
            </a:r>
          </a:p>
          <a:p>
            <a:pPr marL="457200" indent="-317500">
              <a:lnSpc>
                <a:spcPct val="115000"/>
              </a:lnSpc>
              <a:spcBef>
                <a:spcPts val="0"/>
              </a:spcBef>
              <a:spcAft>
                <a:spcPts val="0"/>
              </a:spcAft>
              <a:buClr>
                <a:srgbClr val="333333"/>
              </a:buClr>
              <a:buSzPct val="100000"/>
              <a:buFont typeface="Arial"/>
              <a:buChar char="●"/>
            </a:pPr>
            <a:r>
              <a:rPr lang="ja-JP" altLang="en-US" sz="1400" dirty="0">
                <a:solidFill>
                  <a:srgbClr val="333333"/>
                </a:solidFill>
                <a:latin typeface="Meiryo"/>
                <a:ea typeface="Meiryo"/>
                <a:cs typeface="Meiryo"/>
                <a:sym typeface="Meiryo"/>
              </a:rPr>
              <a:t>使用テクスチャの構成により３パターンで検証</a:t>
            </a:r>
          </a:p>
          <a:p>
            <a:pPr marL="914400" lvl="1" indent="-317500">
              <a:lnSpc>
                <a:spcPct val="115000"/>
              </a:lnSpc>
              <a:spcBef>
                <a:spcPts val="0"/>
              </a:spcBef>
              <a:spcAft>
                <a:spcPts val="0"/>
              </a:spcAft>
              <a:buClr>
                <a:srgbClr val="333333"/>
              </a:buClr>
              <a:buSzPct val="100000"/>
              <a:buFont typeface="Courier New"/>
              <a:buChar char="o"/>
            </a:pPr>
            <a:r>
              <a:rPr lang="ja-JP" altLang="en-US" sz="1400" dirty="0">
                <a:solidFill>
                  <a:srgbClr val="333333"/>
                </a:solidFill>
                <a:latin typeface="Meiryo"/>
                <a:ea typeface="Meiryo"/>
                <a:cs typeface="Meiryo"/>
                <a:sym typeface="Meiryo"/>
              </a:rPr>
              <a:t>１枚のみ</a:t>
            </a:r>
          </a:p>
          <a:p>
            <a:pPr marL="914400" lvl="1" indent="-317500">
              <a:lnSpc>
                <a:spcPct val="115000"/>
              </a:lnSpc>
              <a:spcBef>
                <a:spcPts val="0"/>
              </a:spcBef>
              <a:spcAft>
                <a:spcPts val="0"/>
              </a:spcAft>
              <a:buClr>
                <a:srgbClr val="333333"/>
              </a:buClr>
              <a:buSzPct val="100000"/>
              <a:buFont typeface="Courier New"/>
              <a:buChar char="o"/>
            </a:pPr>
            <a:r>
              <a:rPr lang="ja-JP" altLang="en-US" sz="1400" dirty="0">
                <a:solidFill>
                  <a:srgbClr val="333333"/>
                </a:solidFill>
                <a:latin typeface="Meiryo"/>
                <a:ea typeface="Meiryo"/>
                <a:cs typeface="Meiryo"/>
                <a:sym typeface="Meiryo"/>
              </a:rPr>
              <a:t>白ネコ、黒ネコのテクスチャ２枚</a:t>
            </a:r>
          </a:p>
          <a:p>
            <a:pPr marL="914400" lvl="1" indent="-317500">
              <a:lnSpc>
                <a:spcPct val="115000"/>
              </a:lnSpc>
              <a:spcBef>
                <a:spcPts val="0"/>
              </a:spcBef>
              <a:spcAft>
                <a:spcPts val="0"/>
              </a:spcAft>
              <a:buClr>
                <a:srgbClr val="333333"/>
              </a:buClr>
              <a:buSzPct val="100000"/>
              <a:buFont typeface="Courier New"/>
              <a:buChar char="o"/>
            </a:pPr>
            <a:r>
              <a:rPr lang="ja-JP" altLang="en-US" sz="1400" dirty="0">
                <a:solidFill>
                  <a:srgbClr val="333333"/>
                </a:solidFill>
                <a:latin typeface="Meiryo"/>
                <a:ea typeface="Meiryo"/>
                <a:cs typeface="Meiryo"/>
                <a:sym typeface="Meiryo"/>
              </a:rPr>
              <a:t>白ネコ、黒ネコ、洋服、帽子、めがね、</a:t>
            </a:r>
            <a:endParaRPr lang="en-US" altLang="ja-JP" sz="1400" dirty="0">
              <a:solidFill>
                <a:srgbClr val="333333"/>
              </a:solidFill>
              <a:latin typeface="Meiryo"/>
              <a:ea typeface="Meiryo"/>
              <a:cs typeface="Meiryo"/>
              <a:sym typeface="Meiryo"/>
            </a:endParaRPr>
          </a:p>
          <a:p>
            <a:pPr marL="311150" lvl="1" indent="0">
              <a:lnSpc>
                <a:spcPct val="115000"/>
              </a:lnSpc>
              <a:spcBef>
                <a:spcPts val="0"/>
              </a:spcBef>
              <a:spcAft>
                <a:spcPts val="0"/>
              </a:spcAft>
              <a:buClr>
                <a:srgbClr val="333333"/>
              </a:buClr>
              <a:buSzPct val="100000"/>
              <a:buNone/>
            </a:pPr>
            <a:r>
              <a:rPr lang="en-US" altLang="ja-JP" sz="1400" dirty="0" smtClean="0">
                <a:solidFill>
                  <a:srgbClr val="333333"/>
                </a:solidFill>
                <a:latin typeface="Meiryo"/>
                <a:ea typeface="Meiryo"/>
                <a:cs typeface="Meiryo"/>
                <a:sym typeface="Meiryo"/>
              </a:rPr>
              <a:t>          </a:t>
            </a:r>
            <a:r>
              <a:rPr lang="ja-JP" altLang="en-US" sz="1400" dirty="0">
                <a:solidFill>
                  <a:srgbClr val="333333"/>
                </a:solidFill>
                <a:latin typeface="Meiryo"/>
                <a:ea typeface="Meiryo"/>
                <a:cs typeface="Meiryo"/>
                <a:sym typeface="Meiryo"/>
              </a:rPr>
              <a:t>などテクスチャ８枚</a:t>
            </a:r>
          </a:p>
          <a:p>
            <a:pPr marL="457200" indent="-317500">
              <a:lnSpc>
                <a:spcPct val="115000"/>
              </a:lnSpc>
              <a:spcBef>
                <a:spcPts val="0"/>
              </a:spcBef>
              <a:buClr>
                <a:srgbClr val="000000"/>
              </a:buClr>
              <a:buSzPct val="100000"/>
              <a:buFont typeface="Arial"/>
              <a:buChar char="●"/>
            </a:pPr>
            <a:r>
              <a:rPr lang="ja-JP" altLang="en-US" sz="1400" dirty="0">
                <a:latin typeface="Meiryo"/>
                <a:ea typeface="Meiryo"/>
                <a:cs typeface="Meiryo"/>
                <a:sym typeface="Meiryo"/>
              </a:rPr>
              <a:t>テクスチャフォーマットは、</a:t>
            </a:r>
            <a:r>
              <a:rPr lang="en-US" altLang="ja-JP" sz="1400" dirty="0">
                <a:latin typeface="Meiryo"/>
                <a:ea typeface="Meiryo"/>
                <a:cs typeface="Meiryo"/>
                <a:sym typeface="Meiryo"/>
              </a:rPr>
              <a:t>RGBA4444(.</a:t>
            </a:r>
            <a:r>
              <a:rPr lang="en-US" altLang="ja-JP" sz="1400" dirty="0" err="1">
                <a:latin typeface="Meiryo"/>
                <a:ea typeface="Meiryo"/>
                <a:cs typeface="Meiryo"/>
                <a:sym typeface="Meiryo"/>
              </a:rPr>
              <a:t>pvr</a:t>
            </a:r>
            <a:r>
              <a:rPr lang="ja-JP" altLang="en-US" sz="1400" dirty="0">
                <a:latin typeface="Meiryo"/>
                <a:ea typeface="Meiryo"/>
                <a:cs typeface="Meiryo"/>
                <a:sym typeface="Meiryo"/>
              </a:rPr>
              <a:t>に格納</a:t>
            </a:r>
            <a:r>
              <a:rPr lang="en-US" altLang="ja-JP" sz="1400" dirty="0">
                <a:latin typeface="Meiryo"/>
                <a:ea typeface="Meiryo"/>
                <a:cs typeface="Meiryo"/>
                <a:sym typeface="Meiryo"/>
              </a:rPr>
              <a:t>)</a:t>
            </a:r>
          </a:p>
          <a:p>
            <a:pPr marL="457200" indent="-317500">
              <a:lnSpc>
                <a:spcPct val="115000"/>
              </a:lnSpc>
              <a:spcBef>
                <a:spcPts val="0"/>
              </a:spcBef>
              <a:buClr>
                <a:srgbClr val="000000"/>
              </a:buClr>
              <a:buSzPct val="100000"/>
              <a:buFont typeface="Arial"/>
              <a:buChar char="●"/>
            </a:pPr>
            <a:r>
              <a:rPr lang="ja-JP" altLang="en-US" sz="1400" dirty="0">
                <a:solidFill>
                  <a:srgbClr val="000000"/>
                </a:solidFill>
                <a:latin typeface="Meiryo"/>
                <a:ea typeface="Meiryo"/>
                <a:cs typeface="Meiryo"/>
                <a:sym typeface="Meiryo"/>
              </a:rPr>
              <a:t>アプリ名</a:t>
            </a:r>
            <a:r>
              <a:rPr lang="en-US" altLang="ja-JP" sz="1400" dirty="0">
                <a:solidFill>
                  <a:srgbClr val="000000"/>
                </a:solidFill>
                <a:latin typeface="Meiryo"/>
                <a:ea typeface="Meiryo"/>
                <a:cs typeface="Meiryo"/>
                <a:sym typeface="Meiryo"/>
              </a:rPr>
              <a:t>: Multi</a:t>
            </a:r>
          </a:p>
          <a:p>
            <a:pPr marL="457200" indent="-317500">
              <a:lnSpc>
                <a:spcPct val="115000"/>
              </a:lnSpc>
              <a:spcBef>
                <a:spcPts val="0"/>
              </a:spcBef>
              <a:buClr>
                <a:srgbClr val="000000"/>
              </a:buClr>
              <a:buSzPct val="100000"/>
              <a:buFont typeface="Arial"/>
              <a:buChar char="●"/>
            </a:pPr>
            <a:r>
              <a:rPr lang="en-US" altLang="ja-JP" sz="1400" dirty="0">
                <a:latin typeface="Meiryo"/>
                <a:ea typeface="Meiryo"/>
                <a:cs typeface="Meiryo"/>
                <a:sym typeface="Meiryo"/>
              </a:rPr>
              <a:t>Unity v4.5.2, Cocos2d-x v3.2, v2.2.5(Batch</a:t>
            </a:r>
            <a:r>
              <a:rPr lang="ja-JP" altLang="en-US" sz="1400" dirty="0">
                <a:latin typeface="Meiryo"/>
                <a:ea typeface="Meiryo"/>
                <a:cs typeface="Meiryo"/>
                <a:sym typeface="Meiryo"/>
              </a:rPr>
              <a:t>あり・なし</a:t>
            </a:r>
            <a:r>
              <a:rPr lang="en-US" altLang="ja-JP" sz="1400" dirty="0">
                <a:latin typeface="Meiryo"/>
                <a:ea typeface="Meiryo"/>
                <a:cs typeface="Meiryo"/>
                <a:sym typeface="Meiryo"/>
              </a:rPr>
              <a:t>)</a:t>
            </a:r>
            <a:r>
              <a:rPr lang="ja-JP" altLang="en-US" sz="1400" dirty="0">
                <a:latin typeface="Meiryo"/>
                <a:ea typeface="Meiryo"/>
                <a:cs typeface="Meiryo"/>
                <a:sym typeface="Meiryo"/>
              </a:rPr>
              <a:t>で検証　</a:t>
            </a:r>
            <a:endParaRPr lang="en-US" altLang="ja-JP" sz="1400" dirty="0" smtClean="0">
              <a:latin typeface="Meiryo"/>
              <a:ea typeface="Meiryo"/>
              <a:cs typeface="Meiryo"/>
              <a:sym typeface="Meiryo"/>
            </a:endParaRPr>
          </a:p>
          <a:p>
            <a:pPr marL="139700" indent="0">
              <a:lnSpc>
                <a:spcPct val="115000"/>
              </a:lnSpc>
              <a:spcBef>
                <a:spcPts val="0"/>
              </a:spcBef>
              <a:buClr>
                <a:srgbClr val="000000"/>
              </a:buClr>
              <a:buSzPct val="100000"/>
              <a:buNone/>
            </a:pPr>
            <a:r>
              <a:rPr lang="en-US" altLang="ja-JP" sz="1400" dirty="0">
                <a:latin typeface="Meiryo"/>
                <a:ea typeface="Meiryo"/>
                <a:cs typeface="Meiryo"/>
                <a:sym typeface="Meiryo"/>
              </a:rPr>
              <a:t> </a:t>
            </a:r>
            <a:r>
              <a:rPr lang="en-US" altLang="ja-JP" sz="1400" dirty="0" smtClean="0">
                <a:latin typeface="Meiryo"/>
                <a:ea typeface="Meiryo"/>
                <a:cs typeface="Meiryo"/>
                <a:sym typeface="Meiryo"/>
              </a:rPr>
              <a:t>    ※</a:t>
            </a:r>
            <a:r>
              <a:rPr lang="ja-JP" altLang="en-US" sz="1400" dirty="0">
                <a:latin typeface="Meiryo"/>
                <a:ea typeface="Meiryo"/>
                <a:cs typeface="Meiryo"/>
                <a:sym typeface="Meiryo"/>
              </a:rPr>
              <a:t>テクスチャ８枚構成の</a:t>
            </a:r>
            <a:r>
              <a:rPr lang="en-US" altLang="ja-JP" sz="1400" dirty="0">
                <a:latin typeface="Meiryo"/>
                <a:ea typeface="Meiryo"/>
                <a:cs typeface="Meiryo"/>
                <a:sym typeface="Meiryo"/>
              </a:rPr>
              <a:t>v2 Batch</a:t>
            </a:r>
            <a:r>
              <a:rPr lang="ja-JP" altLang="en-US" sz="1400" dirty="0">
                <a:latin typeface="Meiryo"/>
                <a:ea typeface="Meiryo"/>
                <a:cs typeface="Meiryo"/>
                <a:sym typeface="Meiryo"/>
              </a:rPr>
              <a:t>ありは</a:t>
            </a:r>
            <a:r>
              <a:rPr lang="ja-JP" altLang="en-US" sz="1400" dirty="0" smtClean="0">
                <a:latin typeface="Meiryo"/>
                <a:ea typeface="Meiryo"/>
                <a:cs typeface="Meiryo"/>
                <a:sym typeface="Meiryo"/>
              </a:rPr>
              <a:t>未計測</a:t>
            </a:r>
            <a:endParaRPr lang="ja-JP" altLang="en-US" sz="1400" dirty="0">
              <a:latin typeface="Meiryo"/>
              <a:ea typeface="Meiryo"/>
              <a:cs typeface="Meiryo"/>
              <a:sym typeface="Meiryo"/>
            </a:endParaRPr>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26</a:t>
            </a:fld>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677" y="703158"/>
            <a:ext cx="2471418" cy="4386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666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500"/>
                                        <p:tgtEl>
                                          <p:spTgt spid="8">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Effect transition="in" filter="fade">
                                      <p:cBhvr>
                                        <p:cTn id="51" dur="500"/>
                                        <p:tgtEl>
                                          <p:spTgt spid="8">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animEffect transition="in" filter="fade">
                                      <p:cBhvr>
                                        <p:cTn id="55" dur="500"/>
                                        <p:tgtEl>
                                          <p:spTgt spid="8">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animEffect transition="in" filter="fade">
                                      <p:cBhvr>
                                        <p:cTn id="59"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9456" y="4731990"/>
            <a:ext cx="1336199" cy="27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9"/>
          <p:cNvSpPr>
            <a:spLocks noGrp="1"/>
          </p:cNvSpPr>
          <p:nvPr>
            <p:ph type="title"/>
          </p:nvPr>
        </p:nvSpPr>
        <p:spPr/>
        <p:txBody>
          <a:bodyPr/>
          <a:lstStyle/>
          <a:p>
            <a:r>
              <a:rPr lang="ja" altLang="en-US" dirty="0" smtClean="0">
                <a:solidFill>
                  <a:srgbClr val="333333"/>
                </a:solidFill>
                <a:latin typeface="Meiryo"/>
                <a:ea typeface="Meiryo"/>
                <a:cs typeface="Meiryo"/>
                <a:sym typeface="Meiryo"/>
              </a:rPr>
              <a:t>ゲーム風</a:t>
            </a:r>
            <a:r>
              <a:rPr lang="ja" altLang="ja-JP" dirty="0" smtClean="0">
                <a:solidFill>
                  <a:srgbClr val="333333"/>
                </a:solidFill>
                <a:latin typeface="Meiryo"/>
                <a:ea typeface="Meiryo"/>
                <a:cs typeface="Meiryo"/>
                <a:sym typeface="Meiryo"/>
              </a:rPr>
              <a:t>アプリ</a:t>
            </a:r>
            <a:endParaRPr kumimoji="1" lang="ja-JP" altLang="en-US"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27</a:t>
            </a:fld>
            <a:endParaRPr kumimoji="1" lang="ja-JP" altLang="en-US"/>
          </a:p>
        </p:txBody>
      </p:sp>
      <p:sp>
        <p:nvSpPr>
          <p:cNvPr id="3" name="Shape 174"/>
          <p:cNvSpPr txBox="1"/>
          <p:nvPr/>
        </p:nvSpPr>
        <p:spPr>
          <a:xfrm>
            <a:off x="102819" y="4196558"/>
            <a:ext cx="2299543" cy="699542"/>
          </a:xfrm>
          <a:prstGeom prst="rect">
            <a:avLst/>
          </a:prstGeom>
          <a:noFill/>
          <a:ln>
            <a:noFill/>
          </a:ln>
        </p:spPr>
        <p:txBody>
          <a:bodyPr lIns="91425" tIns="91425" rIns="91425" bIns="91425" anchor="t" anchorCtr="0">
            <a:noAutofit/>
          </a:bodyPr>
          <a:lstStyle/>
          <a:p>
            <a:pPr lvl="0" algn="ctr" rtl="0">
              <a:spcBef>
                <a:spcPts val="0"/>
              </a:spcBef>
              <a:buNone/>
            </a:pPr>
            <a:r>
              <a:rPr lang="ja" dirty="0">
                <a:solidFill>
                  <a:schemeClr val="dk1"/>
                </a:solidFill>
                <a:latin typeface="Meiryo"/>
                <a:ea typeface="Meiryo"/>
                <a:cs typeface="Meiryo"/>
                <a:sym typeface="Meiryo"/>
              </a:rPr>
              <a:t>1024 x 1024</a:t>
            </a:r>
          </a:p>
          <a:p>
            <a:pPr lvl="0" algn="ctr" rtl="0">
              <a:spcBef>
                <a:spcPts val="0"/>
              </a:spcBef>
              <a:buNone/>
            </a:pPr>
            <a:r>
              <a:rPr lang="ja" dirty="0">
                <a:solidFill>
                  <a:schemeClr val="dk1"/>
                </a:solidFill>
                <a:latin typeface="Meiryo"/>
                <a:ea typeface="Meiryo"/>
                <a:cs typeface="Meiryo"/>
                <a:sym typeface="Meiryo"/>
              </a:rPr>
              <a:t>(RGBA4444) x1</a:t>
            </a:r>
            <a:r>
              <a:rPr lang="ja" dirty="0">
                <a:latin typeface="Meiryo"/>
                <a:ea typeface="Meiryo"/>
                <a:cs typeface="Meiryo"/>
                <a:sym typeface="Meiryo"/>
              </a:rPr>
              <a:t>枚</a:t>
            </a:r>
          </a:p>
        </p:txBody>
      </p:sp>
      <p:sp>
        <p:nvSpPr>
          <p:cNvPr id="5" name="Shape 175"/>
          <p:cNvSpPr txBox="1"/>
          <p:nvPr/>
        </p:nvSpPr>
        <p:spPr>
          <a:xfrm>
            <a:off x="2494061" y="4196558"/>
            <a:ext cx="2358318" cy="511574"/>
          </a:xfrm>
          <a:prstGeom prst="rect">
            <a:avLst/>
          </a:prstGeom>
          <a:noFill/>
          <a:ln>
            <a:noFill/>
          </a:ln>
        </p:spPr>
        <p:txBody>
          <a:bodyPr lIns="91425" tIns="91425" rIns="91425" bIns="91425" anchor="t" anchorCtr="0">
            <a:noAutofit/>
          </a:bodyPr>
          <a:lstStyle/>
          <a:p>
            <a:pPr lvl="0" algn="ctr" rtl="0">
              <a:spcBef>
                <a:spcPts val="0"/>
              </a:spcBef>
              <a:buClr>
                <a:schemeClr val="dk1"/>
              </a:buClr>
              <a:buSzPct val="78571"/>
              <a:buFont typeface="Arial"/>
              <a:buNone/>
            </a:pPr>
            <a:r>
              <a:rPr lang="ja" dirty="0">
                <a:solidFill>
                  <a:schemeClr val="dk1"/>
                </a:solidFill>
                <a:latin typeface="Meiryo"/>
                <a:ea typeface="Meiryo"/>
                <a:cs typeface="Meiryo"/>
                <a:sym typeface="Meiryo"/>
              </a:rPr>
              <a:t>1024 x 1024</a:t>
            </a:r>
          </a:p>
          <a:p>
            <a:pPr lvl="0" algn="ctr" rtl="0">
              <a:spcBef>
                <a:spcPts val="0"/>
              </a:spcBef>
              <a:buNone/>
            </a:pPr>
            <a:r>
              <a:rPr lang="ja" dirty="0">
                <a:solidFill>
                  <a:schemeClr val="dk1"/>
                </a:solidFill>
                <a:latin typeface="Meiryo"/>
                <a:ea typeface="Meiryo"/>
                <a:cs typeface="Meiryo"/>
                <a:sym typeface="Meiryo"/>
              </a:rPr>
              <a:t>(RGBA4444) x2枚</a:t>
            </a:r>
          </a:p>
        </p:txBody>
      </p:sp>
      <p:sp>
        <p:nvSpPr>
          <p:cNvPr id="6" name="Shape 176"/>
          <p:cNvSpPr txBox="1"/>
          <p:nvPr/>
        </p:nvSpPr>
        <p:spPr>
          <a:xfrm>
            <a:off x="4735403" y="4227935"/>
            <a:ext cx="3968093" cy="588144"/>
          </a:xfrm>
          <a:prstGeom prst="rect">
            <a:avLst/>
          </a:prstGeom>
          <a:noFill/>
          <a:ln>
            <a:noFill/>
          </a:ln>
        </p:spPr>
        <p:txBody>
          <a:bodyPr lIns="91425" tIns="91425" rIns="91425" bIns="91425" anchor="t" anchorCtr="0">
            <a:noAutofit/>
          </a:bodyPr>
          <a:lstStyle/>
          <a:p>
            <a:pPr algn="ctr" rtl="0">
              <a:spcBef>
                <a:spcPts val="0"/>
              </a:spcBef>
              <a:buNone/>
            </a:pPr>
            <a:r>
              <a:rPr lang="ja" dirty="0">
                <a:latin typeface="Meiryo"/>
                <a:ea typeface="Meiryo"/>
                <a:cs typeface="Meiryo"/>
                <a:sym typeface="Meiryo"/>
              </a:rPr>
              <a:t>８枚　</a:t>
            </a:r>
            <a:r>
              <a:rPr lang="ja" sz="1200" dirty="0">
                <a:latin typeface="Meiryo"/>
                <a:ea typeface="Meiryo"/>
                <a:cs typeface="Meiryo"/>
                <a:sym typeface="Meiryo"/>
              </a:rPr>
              <a:t>※装備品は単体画像側を使用</a:t>
            </a:r>
          </a:p>
          <a:p>
            <a:pPr lvl="0" algn="ctr" rtl="0">
              <a:spcBef>
                <a:spcPts val="0"/>
              </a:spcBef>
              <a:buNone/>
            </a:pPr>
            <a:r>
              <a:rPr lang="ja" sz="1200" dirty="0" smtClean="0">
                <a:latin typeface="Meiryo"/>
                <a:ea typeface="Meiryo"/>
                <a:cs typeface="Meiryo"/>
                <a:sym typeface="Meiryo"/>
              </a:rPr>
              <a:t>1024 </a:t>
            </a:r>
            <a:r>
              <a:rPr lang="ja" sz="1200" dirty="0">
                <a:latin typeface="Meiryo"/>
                <a:ea typeface="Meiryo"/>
                <a:cs typeface="Meiryo"/>
                <a:sym typeface="Meiryo"/>
              </a:rPr>
              <a:t>x2枚, </a:t>
            </a:r>
            <a:r>
              <a:rPr lang="ja" sz="1200" dirty="0" smtClean="0">
                <a:latin typeface="Meiryo"/>
                <a:ea typeface="Meiryo"/>
                <a:cs typeface="Meiryo"/>
                <a:sym typeface="Meiryo"/>
              </a:rPr>
              <a:t>512 </a:t>
            </a:r>
            <a:r>
              <a:rPr lang="ja" sz="1200" dirty="0">
                <a:latin typeface="Meiryo"/>
                <a:ea typeface="Meiryo"/>
                <a:cs typeface="Meiryo"/>
                <a:sym typeface="Meiryo"/>
              </a:rPr>
              <a:t>x4枚, </a:t>
            </a:r>
            <a:r>
              <a:rPr lang="ja" sz="1200" dirty="0" smtClean="0">
                <a:latin typeface="Meiryo"/>
                <a:ea typeface="Meiryo"/>
                <a:cs typeface="Meiryo"/>
                <a:sym typeface="Meiryo"/>
              </a:rPr>
              <a:t>256 </a:t>
            </a:r>
            <a:r>
              <a:rPr lang="ja" sz="1200" dirty="0">
                <a:latin typeface="Meiryo"/>
                <a:ea typeface="Meiryo"/>
                <a:cs typeface="Meiryo"/>
                <a:sym typeface="Meiryo"/>
              </a:rPr>
              <a:t>x2枚</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14113"/>
            <a:ext cx="1570095" cy="157009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1993" y="1111016"/>
            <a:ext cx="1522455" cy="3044909"/>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302" y="1111016"/>
            <a:ext cx="2664296" cy="3044909"/>
          </a:xfrm>
          <a:prstGeom prst="rect">
            <a:avLst/>
          </a:prstGeom>
        </p:spPr>
      </p:pic>
      <p:sp>
        <p:nvSpPr>
          <p:cNvPr id="11" name="角丸四角形 10"/>
          <p:cNvSpPr/>
          <p:nvPr/>
        </p:nvSpPr>
        <p:spPr>
          <a:xfrm>
            <a:off x="5652120" y="4750244"/>
            <a:ext cx="2448272" cy="2738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060545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00025" y="27415"/>
            <a:ext cx="8229600" cy="615523"/>
          </a:xfrm>
          <a:prstGeom prst="rect">
            <a:avLst/>
          </a:prstGeom>
        </p:spPr>
        <p:txBody>
          <a:bodyPr lIns="91425" tIns="91425" rIns="91425" bIns="91425" anchor="b" anchorCtr="0">
            <a:spAutoFit/>
          </a:bodyPr>
          <a:lstStyle/>
          <a:p>
            <a:pPr>
              <a:spcBef>
                <a:spcPts val="0"/>
              </a:spcBef>
              <a:buNone/>
            </a:pPr>
            <a:r>
              <a:rPr lang="ja-JP" altLang="en-US" dirty="0">
                <a:latin typeface="Meiryo"/>
                <a:ea typeface="Meiryo"/>
                <a:cs typeface="Meiryo"/>
                <a:sym typeface="Meiryo"/>
              </a:rPr>
              <a:t>スプライト</a:t>
            </a:r>
            <a:r>
              <a:rPr lang="ja" altLang="ja-JP" dirty="0">
                <a:latin typeface="Meiryo"/>
                <a:ea typeface="Meiryo"/>
                <a:cs typeface="Meiryo"/>
                <a:sym typeface="Meiryo"/>
              </a:rPr>
              <a:t>描画性能</a:t>
            </a:r>
            <a:r>
              <a:rPr lang="ja" altLang="ja-JP" dirty="0" smtClean="0">
                <a:latin typeface="Meiryo"/>
                <a:ea typeface="Meiryo"/>
                <a:cs typeface="Meiryo"/>
                <a:sym typeface="Meiryo"/>
              </a:rPr>
              <a:t>比較</a:t>
            </a:r>
            <a:r>
              <a:rPr lang="ja-JP" altLang="en-US" dirty="0" smtClean="0">
                <a:latin typeface="Meiryo"/>
                <a:ea typeface="Meiryo"/>
                <a:cs typeface="Meiryo"/>
                <a:sym typeface="Meiryo"/>
              </a:rPr>
              <a:t>　</a:t>
            </a:r>
            <a:r>
              <a:rPr lang="ja" b="0" dirty="0" smtClean="0">
                <a:latin typeface="Meiryo"/>
                <a:ea typeface="Meiryo"/>
                <a:cs typeface="Meiryo"/>
                <a:sym typeface="Meiryo"/>
              </a:rPr>
              <a:t>検証</a:t>
            </a:r>
            <a:r>
              <a:rPr lang="ja" b="0" dirty="0">
                <a:latin typeface="Meiryo"/>
                <a:ea typeface="Meiryo"/>
                <a:cs typeface="Meiryo"/>
                <a:sym typeface="Meiryo"/>
              </a:rPr>
              <a:t>端末</a:t>
            </a:r>
          </a:p>
        </p:txBody>
      </p:sp>
      <p:graphicFrame>
        <p:nvGraphicFramePr>
          <p:cNvPr id="6" name="Shape 200"/>
          <p:cNvGraphicFramePr/>
          <p:nvPr>
            <p:extLst>
              <p:ext uri="{D42A27DB-BD31-4B8C-83A1-F6EECF244321}">
                <p14:modId xmlns:p14="http://schemas.microsoft.com/office/powerpoint/2010/main" val="3765991244"/>
              </p:ext>
            </p:extLst>
          </p:nvPr>
        </p:nvGraphicFramePr>
        <p:xfrm>
          <a:off x="323528" y="987574"/>
          <a:ext cx="8424937" cy="3383280"/>
        </p:xfrm>
        <a:graphic>
          <a:graphicData uri="http://schemas.openxmlformats.org/drawingml/2006/table">
            <a:tbl>
              <a:tblPr>
                <a:noFill/>
              </a:tblPr>
              <a:tblGrid>
                <a:gridCol w="357467"/>
                <a:gridCol w="1653029"/>
                <a:gridCol w="861641"/>
                <a:gridCol w="2456455"/>
                <a:gridCol w="1080120"/>
                <a:gridCol w="2016225"/>
              </a:tblGrid>
              <a:tr h="563880">
                <a:tc>
                  <a:txBody>
                    <a:bodyPr/>
                    <a:lstStyle/>
                    <a:p>
                      <a:pPr lvl="0" algn="ctr" rtl="0">
                        <a:lnSpc>
                          <a:spcPct val="115000"/>
                        </a:lnSpc>
                        <a:spcBef>
                          <a:spcPts val="0"/>
                        </a:spcBef>
                        <a:buNone/>
                      </a:pP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JP" altLang="en-US" sz="1000" dirty="0" smtClean="0">
                          <a:latin typeface="Meiryo"/>
                          <a:ea typeface="Meiryo"/>
                          <a:cs typeface="Meiryo"/>
                          <a:sym typeface="Meiryo"/>
                        </a:rPr>
                        <a:t>端末名</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JP" altLang="en-US" sz="1000" dirty="0" smtClean="0">
                          <a:latin typeface="Meiryo"/>
                          <a:ea typeface="Meiryo"/>
                          <a:cs typeface="Meiryo"/>
                          <a:sym typeface="Meiryo"/>
                        </a:rPr>
                        <a:t>発売日</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en-US" altLang="ja-JP" sz="1000" dirty="0" smtClean="0">
                          <a:latin typeface="Meiryo"/>
                          <a:ea typeface="Meiryo"/>
                          <a:cs typeface="Meiryo"/>
                          <a:sym typeface="Meiryo"/>
                        </a:rPr>
                        <a:t>CPU</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JP" altLang="en-US" sz="1000" dirty="0" smtClean="0">
                          <a:latin typeface="Meiryo"/>
                          <a:ea typeface="Meiryo"/>
                          <a:cs typeface="Meiryo"/>
                          <a:sym typeface="Meiryo"/>
                        </a:rPr>
                        <a:t>画面解像度</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JP" altLang="en-US" sz="1000" dirty="0" smtClean="0">
                          <a:latin typeface="Meiryo"/>
                          <a:ea typeface="Meiryo"/>
                          <a:cs typeface="Meiryo"/>
                          <a:sym typeface="Meiryo"/>
                        </a:rPr>
                        <a:t>備考</a:t>
                      </a:r>
                      <a:endParaRPr lang="ja" sz="1000" dirty="0">
                        <a:latin typeface="Meiryo"/>
                        <a:ea typeface="Meiryo"/>
                        <a:cs typeface="Meiryo"/>
                        <a:sym typeface="Meiryo"/>
                      </a:endParaRPr>
                    </a:p>
                  </a:txBody>
                  <a:tcPr marL="28575" marR="28575" marT="19050" marB="19050" anchor="ctr">
                    <a:solidFill>
                      <a:schemeClr val="bg1"/>
                    </a:solidFill>
                  </a:tcPr>
                </a:tc>
              </a:tr>
              <a:tr h="563880">
                <a:tc>
                  <a:txBody>
                    <a:bodyPr/>
                    <a:lstStyle/>
                    <a:p>
                      <a:pPr lvl="0" algn="ctr" rtl="0">
                        <a:lnSpc>
                          <a:spcPct val="115000"/>
                        </a:lnSpc>
                        <a:spcBef>
                          <a:spcPts val="0"/>
                        </a:spcBef>
                        <a:buNone/>
                      </a:pPr>
                      <a:r>
                        <a:rPr lang="en-US" altLang="ja" sz="1000" dirty="0" smtClean="0">
                          <a:latin typeface="Meiryo"/>
                          <a:ea typeface="Meiryo"/>
                          <a:cs typeface="Meiryo"/>
                          <a:sym typeface="Meiryo"/>
                        </a:rPr>
                        <a:t>1</a:t>
                      </a: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Xperia arc</a:t>
                      </a:r>
                      <a:endParaRPr lang="en-US" altLang="ja" sz="1000" dirty="0" smtClean="0">
                        <a:latin typeface="Meiryo"/>
                        <a:ea typeface="Meiryo"/>
                        <a:cs typeface="Meiryo"/>
                        <a:sym typeface="Meiryo"/>
                      </a:endParaRPr>
                    </a:p>
                    <a:p>
                      <a:pPr lvl="0" algn="ctr" rtl="0">
                        <a:lnSpc>
                          <a:spcPct val="115000"/>
                        </a:lnSpc>
                        <a:spcBef>
                          <a:spcPts val="0"/>
                        </a:spcBef>
                        <a:buNone/>
                      </a:pPr>
                      <a:r>
                        <a:rPr lang="ja" altLang="ja-JP" sz="1000" dirty="0" smtClean="0">
                          <a:latin typeface="Meiryo"/>
                          <a:ea typeface="Meiryo"/>
                          <a:cs typeface="Meiryo"/>
                          <a:sym typeface="Meiryo"/>
                        </a:rPr>
                        <a:t>(docomo SO-01C)</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2011/03</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Qualcomm Snapdragon MSM8255</a:t>
                      </a:r>
                      <a:endParaRPr lang="en-US" altLang="ja" sz="1000" dirty="0" smtClean="0">
                        <a:latin typeface="Meiryo"/>
                        <a:ea typeface="Meiryo"/>
                        <a:cs typeface="Meiryo"/>
                        <a:sym typeface="Meiry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1GHz</a:t>
                      </a:r>
                      <a:endParaRPr lang="ja-JP" altLang="en-US" sz="1000" dirty="0" smtClean="0">
                        <a:latin typeface="Meiryo"/>
                        <a:ea typeface="Meiryo"/>
                        <a:cs typeface="Meiryo"/>
                        <a:sym typeface="Meiry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1" lang="en-US" altLang="ja-JP" sz="1000" kern="1200" dirty="0" smtClean="0">
                          <a:solidFill>
                            <a:schemeClr val="tx1"/>
                          </a:solidFill>
                          <a:latin typeface="Meiryo"/>
                          <a:ea typeface="Meiryo"/>
                          <a:cs typeface="Meiryo"/>
                        </a:rPr>
                        <a:t>Qualcomm </a:t>
                      </a:r>
                      <a:r>
                        <a:rPr kumimoji="1" lang="en-US" altLang="ja-JP" sz="1000" kern="1200" dirty="0" err="1" smtClean="0">
                          <a:solidFill>
                            <a:schemeClr val="tx1"/>
                          </a:solidFill>
                          <a:latin typeface="Meiryo"/>
                          <a:ea typeface="Meiryo"/>
                          <a:cs typeface="Meiryo"/>
                        </a:rPr>
                        <a:t>Adreno</a:t>
                      </a:r>
                      <a:r>
                        <a:rPr kumimoji="1" lang="en-US" altLang="ja-JP" sz="1000" kern="1200" dirty="0" smtClean="0">
                          <a:solidFill>
                            <a:schemeClr val="tx1"/>
                          </a:solidFill>
                          <a:latin typeface="Meiryo"/>
                          <a:ea typeface="Meiryo"/>
                          <a:cs typeface="Meiryo"/>
                        </a:rPr>
                        <a:t> 205 GPU</a:t>
                      </a:r>
                      <a:endParaRPr kumimoji="1" lang="ja" altLang="ja-JP" sz="1000" kern="1200" dirty="0" smtClean="0">
                        <a:solidFill>
                          <a:schemeClr val="tx1"/>
                        </a:solidFill>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480×854</a:t>
                      </a: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Android 2.3.4</a:t>
                      </a:r>
                    </a:p>
                  </a:txBody>
                  <a:tcPr marL="28575" marR="28575" marT="19050" marB="19050" anchor="ctr">
                    <a:solidFill>
                      <a:schemeClr val="bg1"/>
                    </a:solidFill>
                  </a:tcPr>
                </a:tc>
              </a:tr>
              <a:tr h="563880">
                <a:tc>
                  <a:txBody>
                    <a:bodyPr/>
                    <a:lstStyle/>
                    <a:p>
                      <a:pPr lvl="0" algn="ctr" rtl="0">
                        <a:lnSpc>
                          <a:spcPct val="115000"/>
                        </a:lnSpc>
                        <a:spcBef>
                          <a:spcPts val="0"/>
                        </a:spcBef>
                        <a:buNone/>
                      </a:pPr>
                      <a:r>
                        <a:rPr lang="en-US" altLang="ja" sz="1000" dirty="0" smtClean="0">
                          <a:latin typeface="Meiryo"/>
                          <a:ea typeface="Meiryo"/>
                          <a:cs typeface="Meiryo"/>
                          <a:sym typeface="Meiryo"/>
                        </a:rPr>
                        <a:t>2</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Nexus 5</a:t>
                      </a:r>
                      <a:endParaRPr lang="en-US" altLang="ja" sz="1000" dirty="0" smtClean="0">
                        <a:latin typeface="Meiryo"/>
                        <a:ea typeface="Meiryo"/>
                        <a:cs typeface="Meiryo"/>
                        <a:sym typeface="Meiryo"/>
                      </a:endParaRPr>
                    </a:p>
                    <a:p>
                      <a:pPr lvl="0" algn="ctr" rtl="0">
                        <a:lnSpc>
                          <a:spcPct val="115000"/>
                        </a:lnSpc>
                        <a:spcBef>
                          <a:spcPts val="0"/>
                        </a:spcBef>
                        <a:buNone/>
                      </a:pPr>
                      <a:r>
                        <a:rPr lang="ja" altLang="ja-JP" sz="1000" dirty="0" smtClean="0">
                          <a:latin typeface="Meiryo"/>
                          <a:ea typeface="Meiryo"/>
                          <a:cs typeface="Meiryo"/>
                          <a:sym typeface="Meiryo"/>
                        </a:rPr>
                        <a:t>(LG-D821)</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kumimoji="1" lang="ja" altLang="ja-JP" sz="1000" kern="1200" dirty="0" smtClean="0">
                          <a:solidFill>
                            <a:schemeClr val="tx1"/>
                          </a:solidFill>
                          <a:latin typeface="Meiryo"/>
                          <a:ea typeface="Meiryo"/>
                          <a:cs typeface="Meiryo"/>
                          <a:sym typeface="Meiryo"/>
                        </a:rPr>
                        <a:t>2013/11</a:t>
                      </a:r>
                      <a:endParaRPr kumimoji="1" lang="ja" sz="1000" kern="1200" dirty="0">
                        <a:solidFill>
                          <a:schemeClr val="tx1"/>
                        </a:solidFill>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1" lang="ja" altLang="ja-JP" sz="1000" kern="1200" dirty="0" smtClean="0">
                          <a:solidFill>
                            <a:schemeClr val="tx1"/>
                          </a:solidFill>
                          <a:latin typeface="Meiryo"/>
                          <a:ea typeface="Meiryo"/>
                          <a:cs typeface="Meiryo"/>
                          <a:sym typeface="Meiryo"/>
                        </a:rPr>
                        <a:t>Qualcomm Snapdragon MSM8974 </a:t>
                      </a:r>
                      <a:endParaRPr kumimoji="1" lang="en-US" altLang="ja" sz="1000" kern="1200" dirty="0" smtClean="0">
                        <a:solidFill>
                          <a:schemeClr val="tx1"/>
                        </a:solidFill>
                        <a:latin typeface="Meiryo"/>
                        <a:ea typeface="Meiryo"/>
                        <a:cs typeface="Meiryo"/>
                        <a:sym typeface="Meiry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1" lang="ja" altLang="ja-JP" sz="1000" kern="1200" dirty="0" smtClean="0">
                          <a:solidFill>
                            <a:schemeClr val="tx1"/>
                          </a:solidFill>
                          <a:latin typeface="Meiryo"/>
                          <a:ea typeface="Meiryo"/>
                          <a:cs typeface="Meiryo"/>
                          <a:sym typeface="Meiryo"/>
                        </a:rPr>
                        <a:t>2.26GHz(クアッドコア)</a:t>
                      </a:r>
                      <a:endParaRPr kumimoji="1" lang="ja-JP" altLang="en-US" sz="1000" kern="1200" dirty="0" smtClean="0">
                        <a:solidFill>
                          <a:schemeClr val="tx1"/>
                        </a:solidFill>
                        <a:latin typeface="Meiryo"/>
                        <a:ea typeface="Meiryo"/>
                        <a:cs typeface="Meiryo"/>
                        <a:sym typeface="Meiry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1" lang="en-US" altLang="ja-JP" sz="1000" kern="1200" dirty="0" smtClean="0">
                          <a:solidFill>
                            <a:schemeClr val="tx1"/>
                          </a:solidFill>
                          <a:latin typeface="Meiryo"/>
                          <a:ea typeface="Meiryo"/>
                          <a:cs typeface="Meiryo"/>
                        </a:rPr>
                        <a:t>Qualcomm </a:t>
                      </a:r>
                      <a:r>
                        <a:rPr kumimoji="1" lang="en-US" altLang="ja-JP" sz="1000" kern="1200" dirty="0" err="1" smtClean="0">
                          <a:solidFill>
                            <a:schemeClr val="tx1"/>
                          </a:solidFill>
                          <a:latin typeface="Meiryo"/>
                          <a:ea typeface="Meiryo"/>
                          <a:cs typeface="Meiryo"/>
                        </a:rPr>
                        <a:t>Adreno</a:t>
                      </a:r>
                      <a:r>
                        <a:rPr kumimoji="1" lang="en-US" altLang="ja-JP" sz="1000" kern="1200" dirty="0" smtClean="0">
                          <a:solidFill>
                            <a:schemeClr val="tx1"/>
                          </a:solidFill>
                          <a:latin typeface="Meiryo"/>
                          <a:ea typeface="Meiryo"/>
                          <a:cs typeface="Meiryo"/>
                        </a:rPr>
                        <a:t> 330 GPU</a:t>
                      </a:r>
                      <a:endParaRPr kumimoji="1" lang="ja" altLang="ja-JP" sz="1000" kern="1200" dirty="0" smtClean="0">
                        <a:solidFill>
                          <a:schemeClr val="tx1"/>
                        </a:solidFill>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1920×1080</a:t>
                      </a: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Android 4.4.0</a:t>
                      </a:r>
                    </a:p>
                  </a:txBody>
                  <a:tcPr marL="28575" marR="28575" marT="19050" marB="19050" anchor="ctr">
                    <a:solidFill>
                      <a:schemeClr val="bg1"/>
                    </a:solidFill>
                  </a:tcPr>
                </a:tc>
              </a:tr>
              <a:tr h="563880">
                <a:tc>
                  <a:txBody>
                    <a:bodyPr/>
                    <a:lstStyle/>
                    <a:p>
                      <a:pPr lvl="0" algn="ctr" rtl="0">
                        <a:lnSpc>
                          <a:spcPct val="115000"/>
                        </a:lnSpc>
                        <a:spcBef>
                          <a:spcPts val="0"/>
                        </a:spcBef>
                        <a:buNone/>
                      </a:pPr>
                      <a:r>
                        <a:rPr lang="en-US" altLang="ja" sz="1000" dirty="0" smtClean="0">
                          <a:latin typeface="Meiryo"/>
                          <a:ea typeface="Meiryo"/>
                          <a:cs typeface="Meiryo"/>
                          <a:sym typeface="Meiryo"/>
                        </a:rPr>
                        <a:t>3</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iPhone 4</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2010/6</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Cortex-A8(Single) 800MHz</a:t>
                      </a:r>
                      <a:endParaRPr lang="en-US" altLang="ja" sz="1000" dirty="0" smtClean="0">
                        <a:latin typeface="Meiryo"/>
                        <a:ea typeface="Meiryo"/>
                        <a:cs typeface="Meiryo"/>
                        <a:sym typeface="Meiryo"/>
                      </a:endParaRPr>
                    </a:p>
                    <a:p>
                      <a:pPr lvl="0" algn="ctr" rtl="0">
                        <a:lnSpc>
                          <a:spcPct val="115000"/>
                        </a:lnSpc>
                        <a:spcBef>
                          <a:spcPts val="0"/>
                        </a:spcBef>
                        <a:buNone/>
                      </a:pPr>
                      <a:r>
                        <a:rPr lang="en-US" altLang="ja" sz="1000" dirty="0" err="1" smtClean="0">
                          <a:latin typeface="Meiryo"/>
                          <a:ea typeface="Meiryo"/>
                          <a:cs typeface="Meiryo"/>
                          <a:sym typeface="Meiryo"/>
                        </a:rPr>
                        <a:t>PowerVR</a:t>
                      </a:r>
                      <a:r>
                        <a:rPr lang="en-US" altLang="ja" sz="1000" dirty="0" smtClean="0">
                          <a:latin typeface="Meiryo"/>
                          <a:ea typeface="Meiryo"/>
                          <a:cs typeface="Meiryo"/>
                          <a:sym typeface="Meiryo"/>
                        </a:rPr>
                        <a:t> </a:t>
                      </a:r>
                      <a:r>
                        <a:rPr lang="ja" altLang="ja-JP" sz="1000" dirty="0" smtClean="0">
                          <a:latin typeface="Meiryo"/>
                          <a:ea typeface="Meiryo"/>
                          <a:cs typeface="Meiryo"/>
                          <a:sym typeface="Meiryo"/>
                        </a:rPr>
                        <a:t>SGX535</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solidFill>
                            <a:srgbClr val="444444"/>
                          </a:solidFill>
                          <a:latin typeface="Meiryo"/>
                          <a:ea typeface="Meiryo"/>
                          <a:cs typeface="Meiryo"/>
                          <a:sym typeface="Meiryo"/>
                        </a:rPr>
                        <a:t>960x640</a:t>
                      </a:r>
                    </a:p>
                  </a:txBody>
                  <a:tcPr marL="28575" marR="28575" marT="19050" marB="19050" anchor="ctr">
                    <a:solidFill>
                      <a:schemeClr val="bg1"/>
                    </a:solidFill>
                  </a:tcPr>
                </a:tc>
                <a:tc>
                  <a:txBody>
                    <a:bodyPr/>
                    <a:lstStyle/>
                    <a:p>
                      <a:pPr lvl="0" algn="ctr" rtl="0">
                        <a:lnSpc>
                          <a:spcPct val="115000"/>
                        </a:lnSpc>
                        <a:spcBef>
                          <a:spcPts val="0"/>
                        </a:spcBef>
                        <a:buNone/>
                      </a:pPr>
                      <a:endParaRPr lang="ja" sz="1000" dirty="0">
                        <a:latin typeface="Meiryo"/>
                        <a:ea typeface="Meiryo"/>
                        <a:cs typeface="Meiryo"/>
                        <a:sym typeface="Meiryo"/>
                      </a:endParaRPr>
                    </a:p>
                  </a:txBody>
                  <a:tcPr marL="28575" marR="28575" marT="19050" marB="19050" anchor="ctr">
                    <a:solidFill>
                      <a:schemeClr val="bg1"/>
                    </a:solidFill>
                  </a:tcPr>
                </a:tc>
              </a:tr>
              <a:tr h="563880">
                <a:tc>
                  <a:txBody>
                    <a:bodyPr/>
                    <a:lstStyle/>
                    <a:p>
                      <a:pPr lvl="0" algn="ctr" rtl="0">
                        <a:lnSpc>
                          <a:spcPct val="115000"/>
                        </a:lnSpc>
                        <a:spcBef>
                          <a:spcPts val="0"/>
                        </a:spcBef>
                        <a:buNone/>
                      </a:pPr>
                      <a:r>
                        <a:rPr lang="en-US" altLang="ja" sz="1000" dirty="0" smtClean="0">
                          <a:latin typeface="Meiryo"/>
                          <a:ea typeface="Meiryo"/>
                          <a:cs typeface="Meiryo"/>
                          <a:sym typeface="Meiryo"/>
                        </a:rPr>
                        <a:t>4</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iPhone 4S</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2011/10</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Coretex-A9(Dual) 800MHz</a:t>
                      </a:r>
                      <a:endParaRPr lang="en-US" altLang="ja" sz="1000" dirty="0" smtClean="0">
                        <a:latin typeface="Meiryo"/>
                        <a:ea typeface="Meiryo"/>
                        <a:cs typeface="Meiryo"/>
                        <a:sym typeface="Meiryo"/>
                      </a:endParaRPr>
                    </a:p>
                    <a:p>
                      <a:pPr lvl="0" algn="ctr" rtl="0">
                        <a:lnSpc>
                          <a:spcPct val="115000"/>
                        </a:lnSpc>
                        <a:spcBef>
                          <a:spcPts val="0"/>
                        </a:spcBef>
                        <a:buNone/>
                      </a:pPr>
                      <a:r>
                        <a:rPr lang="en-US" altLang="ja" sz="1000" dirty="0" err="1" smtClean="0">
                          <a:latin typeface="Meiryo"/>
                          <a:ea typeface="Meiryo"/>
                          <a:cs typeface="Meiryo"/>
                          <a:sym typeface="Meiryo"/>
                        </a:rPr>
                        <a:t>PowerVR</a:t>
                      </a:r>
                      <a:r>
                        <a:rPr lang="en-US" altLang="ja" sz="1000" dirty="0" smtClean="0">
                          <a:latin typeface="Meiryo"/>
                          <a:ea typeface="Meiryo"/>
                          <a:cs typeface="Meiryo"/>
                          <a:sym typeface="Meiryo"/>
                        </a:rPr>
                        <a:t> </a:t>
                      </a:r>
                      <a:r>
                        <a:rPr lang="ja" altLang="ja-JP" sz="1000" dirty="0" smtClean="0">
                          <a:latin typeface="Meiryo"/>
                          <a:ea typeface="Meiryo"/>
                          <a:cs typeface="Meiryo"/>
                          <a:sym typeface="Meiryo"/>
                        </a:rPr>
                        <a:t>SGX543MP2(Dual)</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solidFill>
                            <a:srgbClr val="444444"/>
                          </a:solidFill>
                          <a:latin typeface="Meiryo"/>
                          <a:ea typeface="Meiryo"/>
                          <a:cs typeface="Meiryo"/>
                          <a:sym typeface="Meiryo"/>
                        </a:rPr>
                        <a:t>960x640</a:t>
                      </a: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ja" altLang="ja-JP" sz="1000" dirty="0" smtClean="0">
                        <a:solidFill>
                          <a:srgbClr val="444444"/>
                        </a:solidFill>
                        <a:latin typeface="Meiryo"/>
                        <a:ea typeface="Meiryo"/>
                        <a:cs typeface="Meiryo"/>
                        <a:sym typeface="Meiryo"/>
                      </a:endParaRPr>
                    </a:p>
                  </a:txBody>
                  <a:tcPr marL="28575" marR="28575" marT="19050" marB="19050" anchor="ctr">
                    <a:solidFill>
                      <a:schemeClr val="bg1"/>
                    </a:solidFill>
                  </a:tcPr>
                </a:tc>
              </a:tr>
              <a:tr h="563880">
                <a:tc>
                  <a:txBody>
                    <a:bodyPr/>
                    <a:lstStyle/>
                    <a:p>
                      <a:pPr lvl="0" algn="ctr" rtl="0">
                        <a:lnSpc>
                          <a:spcPct val="115000"/>
                        </a:lnSpc>
                        <a:spcBef>
                          <a:spcPts val="0"/>
                        </a:spcBef>
                        <a:buNone/>
                      </a:pPr>
                      <a:r>
                        <a:rPr lang="en-US" altLang="ja" sz="1000" dirty="0" smtClean="0">
                          <a:latin typeface="Meiryo"/>
                          <a:ea typeface="Meiryo"/>
                          <a:cs typeface="Meiryo"/>
                          <a:sym typeface="Meiryo"/>
                        </a:rPr>
                        <a:t>5</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iPhone 5</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lvl="0" algn="ctr" rtl="0">
                        <a:lnSpc>
                          <a:spcPct val="115000"/>
                        </a:lnSpc>
                        <a:spcBef>
                          <a:spcPts val="0"/>
                        </a:spcBef>
                        <a:buNone/>
                      </a:pPr>
                      <a:r>
                        <a:rPr lang="ja" altLang="ja-JP" sz="1000" dirty="0" smtClean="0">
                          <a:latin typeface="Meiryo"/>
                          <a:ea typeface="Meiryo"/>
                          <a:cs typeface="Meiryo"/>
                          <a:sym typeface="Meiryo"/>
                        </a:rPr>
                        <a:t>2012/9</a:t>
                      </a:r>
                      <a:endParaRPr lang="ja" sz="1000" dirty="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latin typeface="Meiryo"/>
                          <a:ea typeface="Meiryo"/>
                          <a:cs typeface="Meiryo"/>
                          <a:sym typeface="Meiryo"/>
                        </a:rPr>
                        <a:t>ARMv7s(Dual) 1.3GHz</a:t>
                      </a:r>
                      <a:endParaRPr lang="en-US" altLang="ja" sz="1000" dirty="0" smtClean="0">
                        <a:latin typeface="Meiryo"/>
                        <a:ea typeface="Meiryo"/>
                        <a:cs typeface="Meiryo"/>
                        <a:sym typeface="Meiryo"/>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ja" sz="1000" dirty="0" err="1" smtClean="0">
                          <a:latin typeface="Meiryo"/>
                          <a:ea typeface="Meiryo"/>
                          <a:cs typeface="Meiryo"/>
                          <a:sym typeface="Meiryo"/>
                        </a:rPr>
                        <a:t>PowerVR</a:t>
                      </a:r>
                      <a:r>
                        <a:rPr lang="en-US" altLang="ja" sz="1000" dirty="0" smtClean="0">
                          <a:latin typeface="Meiryo"/>
                          <a:ea typeface="Meiryo"/>
                          <a:cs typeface="Meiryo"/>
                          <a:sym typeface="Meiryo"/>
                        </a:rPr>
                        <a:t> SGX543MP3(Triple)</a:t>
                      </a:r>
                      <a:endParaRPr lang="en-US" altLang="ja-JP" sz="1000" dirty="0" smtClean="0">
                        <a:latin typeface="Meiryo"/>
                        <a:ea typeface="Meiryo"/>
                        <a:cs typeface="Meiryo"/>
                        <a:sym typeface="Meiryo"/>
                      </a:endParaRP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ja" altLang="ja-JP" sz="1000" dirty="0" smtClean="0">
                          <a:solidFill>
                            <a:srgbClr val="444444"/>
                          </a:solidFill>
                          <a:latin typeface="Meiryo"/>
                          <a:ea typeface="Meiryo"/>
                          <a:cs typeface="Meiryo"/>
                          <a:sym typeface="Meiryo"/>
                        </a:rPr>
                        <a:t>1136x640</a:t>
                      </a:r>
                    </a:p>
                  </a:txBody>
                  <a:tcPr marL="28575" marR="28575" marT="19050" marB="1905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ja" altLang="ja-JP" sz="1000" dirty="0" smtClean="0">
                        <a:solidFill>
                          <a:srgbClr val="444444"/>
                        </a:solidFill>
                        <a:latin typeface="Meiryo"/>
                        <a:ea typeface="Meiryo"/>
                        <a:cs typeface="Meiryo"/>
                        <a:sym typeface="Meiryo"/>
                      </a:endParaRPr>
                    </a:p>
                  </a:txBody>
                  <a:tcPr marL="28575" marR="28575" marT="19050" marB="19050" anchor="ctr">
                    <a:solidFill>
                      <a:schemeClr val="bg1"/>
                    </a:solidFill>
                  </a:tcPr>
                </a:tc>
              </a:tr>
            </a:tbl>
          </a:graphicData>
        </a:graphic>
      </p:graphicFrame>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28</a:t>
            </a:fld>
            <a:endParaRPr lang="ja-JP" altLang="en-US" dirty="0"/>
          </a:p>
        </p:txBody>
      </p:sp>
    </p:spTree>
    <p:extLst>
      <p:ext uri="{BB962C8B-B14F-4D97-AF65-F5344CB8AC3E}">
        <p14:creationId xmlns:p14="http://schemas.microsoft.com/office/powerpoint/2010/main" val="106300717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アジェンダ</a:t>
            </a:r>
            <a:endParaRPr kumimoji="1" lang="ja-JP" altLang="en-US" dirty="0"/>
          </a:p>
        </p:txBody>
      </p:sp>
      <p:sp>
        <p:nvSpPr>
          <p:cNvPr id="4" name="コンテンツ プレースホルダー 3"/>
          <p:cNvSpPr>
            <a:spLocks noGrp="1"/>
          </p:cNvSpPr>
          <p:nvPr>
            <p:ph idx="1"/>
          </p:nvPr>
        </p:nvSpPr>
        <p:spPr>
          <a:xfrm>
            <a:off x="214313" y="750094"/>
            <a:ext cx="8572500" cy="4089908"/>
          </a:xfrm>
        </p:spPr>
        <p:txBody>
          <a:bodyPr/>
          <a:lstStyle/>
          <a:p>
            <a:pPr marL="0" indent="0">
              <a:buSzPct val="70000"/>
              <a:buNone/>
            </a:pPr>
            <a:r>
              <a:rPr lang="ja-JP" altLang="en-US" dirty="0" smtClean="0"/>
              <a:t>第１部　</a:t>
            </a:r>
            <a:r>
              <a:rPr lang="ja" altLang="ja-JP" dirty="0">
                <a:latin typeface="Meiryo"/>
                <a:ea typeface="Meiryo"/>
                <a:cs typeface="Meiryo"/>
                <a:sym typeface="Meiryo"/>
              </a:rPr>
              <a:t>2Dゲームエンジンと</a:t>
            </a:r>
            <a:r>
              <a:rPr lang="ja" altLang="ja-JP" dirty="0" smtClean="0">
                <a:latin typeface="Meiryo"/>
                <a:ea typeface="Meiryo"/>
                <a:cs typeface="Meiryo"/>
                <a:sym typeface="Meiryo"/>
              </a:rPr>
              <a:t>は</a:t>
            </a:r>
            <a:endParaRPr lang="en-US" altLang="ja" dirty="0">
              <a:latin typeface="Meiryo"/>
              <a:ea typeface="Meiryo"/>
              <a:cs typeface="Meiryo"/>
              <a:sym typeface="Meiryo"/>
            </a:endParaRPr>
          </a:p>
          <a:p>
            <a:pPr lvl="1">
              <a:buSzPct val="70000"/>
              <a:buFont typeface="Wingdings" panose="05000000000000000000" pitchFamily="2" charset="2"/>
              <a:buChar char="l"/>
            </a:pPr>
            <a:r>
              <a:rPr lang="ja-JP" altLang="en-US" dirty="0" smtClean="0"/>
              <a:t>主なゲームエンジン、特に</a:t>
            </a:r>
            <a:r>
              <a:rPr lang="en-US" altLang="ja-JP" dirty="0" smtClean="0"/>
              <a:t>Unity</a:t>
            </a:r>
            <a:r>
              <a:rPr lang="ja-JP" altLang="en-US" dirty="0" smtClean="0"/>
              <a:t>と</a:t>
            </a:r>
            <a:r>
              <a:rPr lang="en-US" altLang="ja-JP" dirty="0" smtClean="0"/>
              <a:t>Cocos2d-x</a:t>
            </a:r>
            <a:r>
              <a:rPr lang="ja-JP" altLang="en-US" dirty="0"/>
              <a:t>について</a:t>
            </a:r>
            <a:r>
              <a:rPr lang="ja-JP" altLang="en-US" dirty="0" smtClean="0"/>
              <a:t>のご紹介</a:t>
            </a:r>
          </a:p>
          <a:p>
            <a:pPr marL="0" indent="0">
              <a:buSzPct val="70000"/>
              <a:buNone/>
            </a:pPr>
            <a:r>
              <a:rPr lang="ja-JP" altLang="en-US" dirty="0" smtClean="0"/>
              <a:t>第２部　スプライト描画負荷のベンチマーク</a:t>
            </a:r>
            <a:endParaRPr lang="en-US" altLang="ja-JP" dirty="0" smtClean="0"/>
          </a:p>
          <a:p>
            <a:pPr lvl="1">
              <a:buSzPct val="70000"/>
              <a:buFont typeface="Wingdings" panose="05000000000000000000" pitchFamily="2" charset="2"/>
              <a:buChar char="l"/>
            </a:pPr>
            <a:r>
              <a:rPr lang="en-US" altLang="ja-JP" dirty="0" smtClean="0"/>
              <a:t>Cocos2d-x </a:t>
            </a:r>
            <a:r>
              <a:rPr lang="en-US" altLang="ja-JP" dirty="0"/>
              <a:t>v3</a:t>
            </a:r>
            <a:r>
              <a:rPr lang="ja-JP" altLang="en-US" dirty="0"/>
              <a:t>と</a:t>
            </a:r>
            <a:r>
              <a:rPr lang="en-US" altLang="ja-JP" dirty="0"/>
              <a:t>Unity</a:t>
            </a:r>
            <a:r>
              <a:rPr lang="ja-JP" altLang="en-US" dirty="0"/>
              <a:t>の描画</a:t>
            </a:r>
            <a:r>
              <a:rPr lang="ja-JP" altLang="en-US" dirty="0" smtClean="0"/>
              <a:t>性能差</a:t>
            </a:r>
            <a:endParaRPr lang="en-US" altLang="ja-JP" dirty="0" smtClean="0"/>
          </a:p>
          <a:p>
            <a:pPr lvl="1">
              <a:buSzPct val="70000"/>
              <a:buFont typeface="Wingdings" panose="05000000000000000000" pitchFamily="2" charset="2"/>
              <a:buChar char="l"/>
            </a:pPr>
            <a:r>
              <a:rPr lang="en-US" altLang="ja-JP" dirty="0" smtClean="0"/>
              <a:t>Cocos2d-x </a:t>
            </a:r>
            <a:r>
              <a:rPr lang="en-US" altLang="ja-JP" dirty="0"/>
              <a:t>v2</a:t>
            </a:r>
            <a:r>
              <a:rPr lang="ja-JP" altLang="en-US" dirty="0"/>
              <a:t>と</a:t>
            </a:r>
            <a:r>
              <a:rPr lang="en-US" altLang="ja-JP" dirty="0"/>
              <a:t>v3</a:t>
            </a:r>
            <a:r>
              <a:rPr lang="ja-JP" altLang="en-US" dirty="0"/>
              <a:t>の描画</a:t>
            </a:r>
            <a:r>
              <a:rPr lang="ja-JP" altLang="en-US" dirty="0" smtClean="0"/>
              <a:t>性能差</a:t>
            </a:r>
            <a:endParaRPr lang="en-US" altLang="ja-JP" dirty="0" smtClean="0"/>
          </a:p>
          <a:p>
            <a:pPr lvl="1">
              <a:buSzPct val="70000"/>
              <a:buFont typeface="Wingdings" panose="05000000000000000000" pitchFamily="2" charset="2"/>
              <a:buChar char="l"/>
            </a:pPr>
            <a:r>
              <a:rPr lang="ja-JP" altLang="en-US" dirty="0" smtClean="0"/>
              <a:t>機種</a:t>
            </a:r>
            <a:r>
              <a:rPr lang="ja-JP" altLang="en-US" dirty="0"/>
              <a:t>による描画</a:t>
            </a:r>
            <a:r>
              <a:rPr lang="ja-JP" altLang="en-US" dirty="0" smtClean="0"/>
              <a:t>性能差</a:t>
            </a:r>
            <a:endParaRPr lang="en-US" altLang="ja-JP" dirty="0" smtClean="0"/>
          </a:p>
          <a:p>
            <a:pPr lvl="1">
              <a:buSzPct val="70000"/>
              <a:buFont typeface="Wingdings" panose="05000000000000000000" pitchFamily="2" charset="2"/>
              <a:buChar char="l"/>
            </a:pPr>
            <a:r>
              <a:rPr lang="ja-JP" altLang="en-US" dirty="0" smtClean="0"/>
              <a:t>バッチについて</a:t>
            </a:r>
          </a:p>
          <a:p>
            <a:pPr marL="0" indent="0" eaLnBrk="1" fontAlgn="b" hangingPunct="1">
              <a:buSzPct val="80000"/>
              <a:buNone/>
            </a:pPr>
            <a:r>
              <a:rPr lang="ja-JP" altLang="en-US" dirty="0" smtClean="0"/>
              <a:t>第３部</a:t>
            </a:r>
            <a:endParaRPr lang="en-US" altLang="ja-JP" dirty="0" smtClean="0"/>
          </a:p>
          <a:p>
            <a:pPr lvl="1" eaLnBrk="1" fontAlgn="b" hangingPunct="1">
              <a:buSzPct val="80000"/>
              <a:buFont typeface="Wingdings" panose="05000000000000000000" pitchFamily="2" charset="2"/>
              <a:buChar char="l"/>
            </a:pPr>
            <a:r>
              <a:rPr lang="en-US" altLang="ja-JP" dirty="0" smtClean="0"/>
              <a:t>8</a:t>
            </a:r>
            <a:r>
              <a:rPr lang="ja-JP" altLang="en-US" dirty="0" err="1" smtClean="0"/>
              <a:t>つの</a:t>
            </a:r>
            <a:r>
              <a:rPr lang="en-US" altLang="ja-JP" dirty="0" smtClean="0"/>
              <a:t>Tips</a:t>
            </a:r>
            <a:endParaRPr lang="ja-JP" altLang="en-US" dirty="0"/>
          </a:p>
          <a:p>
            <a:pPr marL="0" indent="0">
              <a:buSzPct val="70000"/>
              <a:buNone/>
            </a:pPr>
            <a:endParaRPr lang="ja-JP" altLang="en-US" dirty="0"/>
          </a:p>
        </p:txBody>
      </p:sp>
      <p:sp>
        <p:nvSpPr>
          <p:cNvPr id="5" name="スライド番号プレースホルダー 4"/>
          <p:cNvSpPr>
            <a:spLocks noGrp="1"/>
          </p:cNvSpPr>
          <p:nvPr>
            <p:ph type="sldNum" sz="quarter" idx="12"/>
          </p:nvPr>
        </p:nvSpPr>
        <p:spPr/>
        <p:txBody>
          <a:bodyPr/>
          <a:lstStyle/>
          <a:p>
            <a:pPr>
              <a:defRPr/>
            </a:pPr>
            <a:fld id="{01383E4C-1EF4-4BFD-A596-151648BAC76A}" type="slidenum">
              <a:rPr lang="ja-JP" altLang="en-US" smtClean="0"/>
              <a:pPr>
                <a:defRPr/>
              </a:pPr>
              <a:t>2</a:t>
            </a:fld>
            <a:endParaRPr lang="ja-JP" altLang="en-US" dirty="0"/>
          </a:p>
        </p:txBody>
      </p:sp>
    </p:spTree>
    <p:extLst>
      <p:ext uri="{BB962C8B-B14F-4D97-AF65-F5344CB8AC3E}">
        <p14:creationId xmlns:p14="http://schemas.microsoft.com/office/powerpoint/2010/main" val="29402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p>
        </p:txBody>
      </p:sp>
      <p:sp>
        <p:nvSpPr>
          <p:cNvPr id="199" name="Shape 199"/>
          <p:cNvSpPr txBox="1">
            <a:spLocks noGrp="1"/>
          </p:cNvSpPr>
          <p:nvPr>
            <p:ph idx="1"/>
          </p:nvPr>
        </p:nvSpPr>
        <p:spPr>
          <a:xfrm>
            <a:off x="214313" y="750094"/>
            <a:ext cx="8572500" cy="2697631"/>
          </a:xfrm>
          <a:prstGeom prst="rect">
            <a:avLst/>
          </a:prstGeom>
        </p:spPr>
        <p:txBody>
          <a:bodyPr lIns="91425" tIns="91425" rIns="91425" bIns="91425" anchor="t" anchorCtr="0">
            <a:spAutoFit/>
          </a:bodyPr>
          <a:lstStyle/>
          <a:p>
            <a:pPr marL="0" indent="0" eaLnBrk="1" fontAlgn="b" hangingPunct="1">
              <a:buNone/>
            </a:pPr>
            <a:r>
              <a:rPr lang="ja-JP" altLang="en-US" sz="2000" dirty="0" smtClean="0"/>
              <a:t>比較</a:t>
            </a:r>
            <a:r>
              <a:rPr lang="ja-JP" altLang="en-US" sz="2000" dirty="0"/>
              <a:t>内容</a:t>
            </a:r>
          </a:p>
          <a:p>
            <a:pPr eaLnBrk="1" fontAlgn="b" hangingPunct="1">
              <a:buFont typeface="+mj-lt"/>
              <a:buAutoNum type="arabicPeriod"/>
            </a:pPr>
            <a:r>
              <a:rPr lang="en-US" altLang="ja-JP" sz="1600" dirty="0" smtClean="0"/>
              <a:t>Cocos2d-x </a:t>
            </a:r>
            <a:r>
              <a:rPr lang="en-US" altLang="ja-JP" sz="1600" dirty="0"/>
              <a:t>v3</a:t>
            </a:r>
            <a:r>
              <a:rPr lang="ja-JP" altLang="en-US" sz="1600" dirty="0"/>
              <a:t>と</a:t>
            </a:r>
            <a:r>
              <a:rPr lang="en-US" altLang="ja-JP" sz="1600" dirty="0" smtClean="0"/>
              <a:t>Unity</a:t>
            </a:r>
            <a:r>
              <a:rPr lang="ja-JP" altLang="en-US" sz="1600" dirty="0" smtClean="0"/>
              <a:t>の描画性能差</a:t>
            </a:r>
            <a:r>
              <a:rPr lang="en-US" altLang="ja-JP" sz="1600" dirty="0" smtClean="0"/>
              <a:t>(2</a:t>
            </a:r>
            <a:r>
              <a:rPr lang="ja-JP" altLang="en-US" sz="1600" dirty="0" smtClean="0"/>
              <a:t>パターン</a:t>
            </a:r>
            <a:r>
              <a:rPr lang="en-US" altLang="ja-JP" sz="1600" dirty="0" smtClean="0"/>
              <a:t>)</a:t>
            </a:r>
            <a:endParaRPr lang="en-US" altLang="ja-JP" sz="1600" dirty="0"/>
          </a:p>
          <a:p>
            <a:pPr eaLnBrk="1" fontAlgn="b" hangingPunct="1">
              <a:buFont typeface="+mj-lt"/>
              <a:buAutoNum type="arabicPeriod"/>
            </a:pPr>
            <a:endParaRPr lang="en-US" altLang="ja-JP" sz="1600" dirty="0"/>
          </a:p>
          <a:p>
            <a:pPr eaLnBrk="1" fontAlgn="b" hangingPunct="1">
              <a:buFont typeface="+mj-lt"/>
              <a:buAutoNum type="arabicPeriod"/>
            </a:pPr>
            <a:r>
              <a:rPr lang="en-US" altLang="ja-JP" sz="1600" dirty="0" smtClean="0"/>
              <a:t>Cocos2d-x </a:t>
            </a:r>
            <a:r>
              <a:rPr lang="en-US" altLang="ja-JP" sz="1600" dirty="0"/>
              <a:t>v2</a:t>
            </a:r>
            <a:r>
              <a:rPr lang="ja-JP" altLang="en-US" sz="1600" dirty="0"/>
              <a:t>と</a:t>
            </a:r>
            <a:r>
              <a:rPr lang="en-US" altLang="ja-JP" sz="1600" dirty="0" smtClean="0"/>
              <a:t>v3</a:t>
            </a:r>
            <a:r>
              <a:rPr lang="ja-JP" altLang="en-US" sz="1600" dirty="0" smtClean="0"/>
              <a:t>の描画性能差</a:t>
            </a:r>
            <a:r>
              <a:rPr lang="en-US" altLang="ja-JP" sz="1600" dirty="0" smtClean="0"/>
              <a:t>(3</a:t>
            </a:r>
            <a:r>
              <a:rPr lang="ja-JP" altLang="en-US" sz="1600" dirty="0" smtClean="0"/>
              <a:t>パターン</a:t>
            </a:r>
            <a:r>
              <a:rPr lang="en-US" altLang="ja-JP" sz="1600" dirty="0"/>
              <a:t>)</a:t>
            </a:r>
          </a:p>
          <a:p>
            <a:pPr eaLnBrk="1" fontAlgn="b" hangingPunct="1">
              <a:buFont typeface="+mj-lt"/>
              <a:buAutoNum type="arabicPeriod"/>
            </a:pPr>
            <a:endParaRPr lang="en-US" altLang="ja-JP" sz="1600" dirty="0"/>
          </a:p>
          <a:p>
            <a:pPr eaLnBrk="1" fontAlgn="b" hangingPunct="1">
              <a:buFont typeface="+mj-lt"/>
              <a:buAutoNum type="arabicPeriod"/>
            </a:pPr>
            <a:r>
              <a:rPr lang="ja-JP" altLang="en-US" sz="1600" dirty="0" smtClean="0"/>
              <a:t>機種</a:t>
            </a:r>
            <a:r>
              <a:rPr lang="ja-JP" altLang="en-US" sz="1600" dirty="0"/>
              <a:t>に</a:t>
            </a:r>
            <a:r>
              <a:rPr lang="ja-JP" altLang="en-US" sz="1600" dirty="0" smtClean="0"/>
              <a:t>よる描画性能差</a:t>
            </a:r>
            <a:r>
              <a:rPr lang="en-US" altLang="ja-JP" sz="1600" dirty="0" smtClean="0"/>
              <a:t>(4</a:t>
            </a:r>
            <a:r>
              <a:rPr lang="ja-JP" altLang="en-US" sz="1600" dirty="0" smtClean="0"/>
              <a:t>パターン</a:t>
            </a:r>
            <a:r>
              <a:rPr lang="en-US" altLang="ja-JP" sz="1600" dirty="0"/>
              <a:t>)</a:t>
            </a:r>
            <a:endParaRPr lang="ja-JP" altLang="en-US" sz="1600" dirty="0"/>
          </a:p>
          <a:p>
            <a:pPr lvl="0">
              <a:spcBef>
                <a:spcPts val="0"/>
              </a:spcBef>
              <a:buNone/>
            </a:pPr>
            <a:endParaRPr lang="en-US" altLang="ja-JP" sz="1100" dirty="0" smtClean="0">
              <a:latin typeface="Meiryo"/>
              <a:ea typeface="Meiryo"/>
              <a:cs typeface="Meiryo"/>
              <a:sym typeface="Meiryo"/>
            </a:endParaRPr>
          </a:p>
          <a:p>
            <a:pPr lvl="0">
              <a:spcBef>
                <a:spcPts val="0"/>
              </a:spcBef>
              <a:buNone/>
            </a:pPr>
            <a:endParaRPr lang="ja-JP" altLang="en-US" sz="1100" dirty="0">
              <a:latin typeface="Meiryo"/>
              <a:ea typeface="Meiryo"/>
              <a:cs typeface="Meiryo"/>
              <a:sym typeface="Meiryo"/>
            </a:endParaRPr>
          </a:p>
          <a:p>
            <a:pPr marL="0" lvl="0" indent="0">
              <a:lnSpc>
                <a:spcPct val="115000"/>
              </a:lnSpc>
              <a:spcBef>
                <a:spcPts val="0"/>
              </a:spcBef>
              <a:buClr>
                <a:schemeClr val="dk1"/>
              </a:buClr>
              <a:buSzPct val="183333"/>
              <a:buNone/>
            </a:pPr>
            <a:r>
              <a:rPr lang="ja" altLang="ja-JP" sz="1100" dirty="0">
                <a:solidFill>
                  <a:srgbClr val="333333"/>
                </a:solidFill>
                <a:latin typeface="Meiryo"/>
                <a:ea typeface="Meiryo"/>
                <a:cs typeface="Meiryo"/>
                <a:sym typeface="Meiryo"/>
              </a:rPr>
              <a:t>2D描画性能を比較するためにいくつか要素の異なる</a:t>
            </a:r>
            <a:r>
              <a:rPr lang="ja-JP" altLang="en-US" sz="1100" dirty="0">
                <a:solidFill>
                  <a:srgbClr val="333333"/>
                </a:solidFill>
                <a:latin typeface="Meiryo"/>
                <a:ea typeface="Meiryo"/>
                <a:cs typeface="Meiryo"/>
                <a:sym typeface="Meiryo"/>
              </a:rPr>
              <a:t>スプライト</a:t>
            </a:r>
            <a:r>
              <a:rPr lang="ja" altLang="ja-JP" sz="1100" dirty="0">
                <a:solidFill>
                  <a:srgbClr val="333333"/>
                </a:solidFill>
                <a:latin typeface="Meiryo"/>
                <a:ea typeface="Meiryo"/>
                <a:cs typeface="Meiryo"/>
                <a:sym typeface="Meiryo"/>
              </a:rPr>
              <a:t>を１フレームにいくつ描画できるかを計測</a:t>
            </a:r>
          </a:p>
          <a:p>
            <a:pPr marL="0" lvl="0" indent="0">
              <a:lnSpc>
                <a:spcPct val="115000"/>
              </a:lnSpc>
              <a:spcBef>
                <a:spcPts val="0"/>
              </a:spcBef>
              <a:buClr>
                <a:schemeClr val="dk1"/>
              </a:buClr>
              <a:buSzPct val="183333"/>
              <a:buNone/>
            </a:pPr>
            <a:r>
              <a:rPr lang="ja" altLang="ja-JP" sz="1100" dirty="0">
                <a:solidFill>
                  <a:srgbClr val="333333"/>
                </a:solidFill>
                <a:latin typeface="Meiryo"/>
                <a:ea typeface="Meiryo"/>
                <a:cs typeface="Meiryo"/>
                <a:sym typeface="Meiryo"/>
              </a:rPr>
              <a:t>計測方法は、描画する</a:t>
            </a:r>
            <a:r>
              <a:rPr lang="ja-JP" altLang="en-US" sz="1100" dirty="0">
                <a:solidFill>
                  <a:srgbClr val="333333"/>
                </a:solidFill>
                <a:latin typeface="Meiryo"/>
                <a:ea typeface="Meiryo"/>
                <a:cs typeface="Meiryo"/>
                <a:sym typeface="Meiryo"/>
              </a:rPr>
              <a:t>スプライト</a:t>
            </a:r>
            <a:r>
              <a:rPr lang="ja" altLang="ja-JP" sz="1100" dirty="0">
                <a:solidFill>
                  <a:srgbClr val="333333"/>
                </a:solidFill>
                <a:latin typeface="Meiryo"/>
                <a:ea typeface="Meiryo"/>
                <a:cs typeface="Meiryo"/>
                <a:sym typeface="Meiryo"/>
              </a:rPr>
              <a:t>を徐々に増やしていき、30FPS を維持できる最大数を求め</a:t>
            </a:r>
            <a:r>
              <a:rPr lang="ja-JP" altLang="en-US" sz="1100" dirty="0" smtClean="0">
                <a:solidFill>
                  <a:srgbClr val="333333"/>
                </a:solidFill>
                <a:latin typeface="Meiryo"/>
                <a:ea typeface="Meiryo"/>
                <a:cs typeface="Meiryo"/>
                <a:sym typeface="Meiryo"/>
              </a:rPr>
              <a:t>た</a:t>
            </a:r>
            <a:endParaRPr lang="ja-JP" altLang="en-US" sz="1100" dirty="0">
              <a:solidFill>
                <a:srgbClr val="333333"/>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29</a:t>
            </a:fld>
            <a:endParaRPr lang="ja-JP" altLang="en-US" dirty="0"/>
          </a:p>
        </p:txBody>
      </p:sp>
    </p:spTree>
    <p:extLst>
      <p:ext uri="{BB962C8B-B14F-4D97-AF65-F5344CB8AC3E}">
        <p14:creationId xmlns:p14="http://schemas.microsoft.com/office/powerpoint/2010/main" val="12897281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500"/>
                                        <p:tgtEl>
                                          <p:spTgt spid="1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animEffect transition="in" filter="fade">
                                      <p:cBhvr>
                                        <p:cTn id="11" dur="500"/>
                                        <p:tgtEl>
                                          <p:spTgt spid="19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9">
                                            <p:txEl>
                                              <p:pRg st="3" end="3"/>
                                            </p:txEl>
                                          </p:spTgt>
                                        </p:tgtEl>
                                        <p:attrNameLst>
                                          <p:attrName>style.visibility</p:attrName>
                                        </p:attrNameLst>
                                      </p:cBhvr>
                                      <p:to>
                                        <p:strVal val="visible"/>
                                      </p:to>
                                    </p:set>
                                    <p:animEffect transition="in" filter="fade">
                                      <p:cBhvr>
                                        <p:cTn id="15" dur="500"/>
                                        <p:tgtEl>
                                          <p:spTgt spid="199">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9">
                                            <p:txEl>
                                              <p:pRg st="5" end="5"/>
                                            </p:txEl>
                                          </p:spTgt>
                                        </p:tgtEl>
                                        <p:attrNameLst>
                                          <p:attrName>style.visibility</p:attrName>
                                        </p:attrNameLst>
                                      </p:cBhvr>
                                      <p:to>
                                        <p:strVal val="visible"/>
                                      </p:to>
                                    </p:set>
                                    <p:animEffect transition="in" filter="fade">
                                      <p:cBhvr>
                                        <p:cTn id="19" dur="500"/>
                                        <p:tgtEl>
                                          <p:spTgt spid="199">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9">
                                            <p:txEl>
                                              <p:pRg st="8" end="8"/>
                                            </p:txEl>
                                          </p:spTgt>
                                        </p:tgtEl>
                                        <p:attrNameLst>
                                          <p:attrName>style.visibility</p:attrName>
                                        </p:attrNameLst>
                                      </p:cBhvr>
                                      <p:to>
                                        <p:strVal val="visible"/>
                                      </p:to>
                                    </p:set>
                                    <p:animEffect transition="in" filter="fade">
                                      <p:cBhvr>
                                        <p:cTn id="23" dur="500"/>
                                        <p:tgtEl>
                                          <p:spTgt spid="199">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9">
                                            <p:txEl>
                                              <p:pRg st="9" end="9"/>
                                            </p:txEl>
                                          </p:spTgt>
                                        </p:tgtEl>
                                        <p:attrNameLst>
                                          <p:attrName>style.visibility</p:attrName>
                                        </p:attrNameLst>
                                      </p:cBhvr>
                                      <p:to>
                                        <p:strVal val="visible"/>
                                      </p:to>
                                    </p:set>
                                    <p:animEffect transition="in" filter="fade">
                                      <p:cBhvr>
                                        <p:cTn id="27" dur="500"/>
                                        <p:tgtEl>
                                          <p:spTgt spid="1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a:t>
            </a:r>
            <a:r>
              <a:rPr lang="ja" sz="2400" b="0" dirty="0" smtClean="0">
                <a:latin typeface="Meiryo"/>
                <a:ea typeface="Meiryo"/>
                <a:cs typeface="Meiryo"/>
                <a:sym typeface="Meiryo"/>
              </a:rPr>
              <a:t>1</a:t>
            </a:r>
            <a:r>
              <a:rPr lang="ja" sz="2400" b="0" dirty="0">
                <a:latin typeface="Meiryo"/>
                <a:ea typeface="Meiryo"/>
                <a:cs typeface="Meiryo"/>
                <a:sym typeface="Meiryo"/>
              </a:rPr>
              <a:t>)</a:t>
            </a:r>
          </a:p>
        </p:txBody>
      </p:sp>
      <p:sp>
        <p:nvSpPr>
          <p:cNvPr id="206" name="Shape 206"/>
          <p:cNvSpPr txBox="1">
            <a:spLocks noGrp="1"/>
          </p:cNvSpPr>
          <p:nvPr>
            <p:ph idx="1"/>
          </p:nvPr>
        </p:nvSpPr>
        <p:spPr>
          <a:xfrm>
            <a:off x="214313" y="750094"/>
            <a:ext cx="8572500" cy="3812552"/>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smtClean="0">
                <a:latin typeface="Meiryo"/>
                <a:ea typeface="Meiryo"/>
                <a:cs typeface="Meiryo"/>
                <a:sym typeface="Meiryo"/>
              </a:rPr>
              <a:t>Cocos</a:t>
            </a:r>
            <a:r>
              <a:rPr lang="en-US" altLang="ja" sz="1800" dirty="0" smtClean="0">
                <a:latin typeface="Meiryo"/>
                <a:ea typeface="Meiryo"/>
                <a:cs typeface="Meiryo"/>
                <a:sym typeface="Meiryo"/>
              </a:rPr>
              <a:t>2d-x</a:t>
            </a:r>
            <a:r>
              <a:rPr lang="ja" sz="1800" dirty="0" smtClean="0">
                <a:latin typeface="Meiryo"/>
                <a:ea typeface="Meiryo"/>
                <a:cs typeface="Meiryo"/>
                <a:sym typeface="Meiryo"/>
              </a:rPr>
              <a:t> </a:t>
            </a:r>
            <a:r>
              <a:rPr lang="ja" sz="1800" dirty="0">
                <a:latin typeface="Meiryo"/>
                <a:ea typeface="Meiryo"/>
                <a:cs typeface="Meiryo"/>
                <a:sym typeface="Meiryo"/>
              </a:rPr>
              <a:t>v3と</a:t>
            </a:r>
            <a:r>
              <a:rPr lang="ja" sz="1800" dirty="0" smtClean="0">
                <a:latin typeface="Meiryo"/>
                <a:ea typeface="Meiryo"/>
                <a:cs typeface="Meiryo"/>
                <a:sym typeface="Meiryo"/>
              </a:rPr>
              <a:t>Unity</a:t>
            </a:r>
            <a:r>
              <a:rPr lang="ja" altLang="en-US" sz="1800" dirty="0" smtClean="0">
                <a:latin typeface="Meiryo"/>
                <a:ea typeface="Meiryo"/>
                <a:cs typeface="Meiryo"/>
                <a:sym typeface="Meiryo"/>
              </a:rPr>
              <a:t>の描画性能差</a:t>
            </a:r>
            <a:r>
              <a:rPr lang="ja" sz="1800" dirty="0" smtClean="0">
                <a:latin typeface="Meiryo"/>
                <a:ea typeface="Meiryo"/>
                <a:cs typeface="Meiryo"/>
                <a:sym typeface="Meiryo"/>
              </a:rPr>
              <a:t>(</a:t>
            </a:r>
            <a:r>
              <a:rPr lang="ja" sz="1800" dirty="0">
                <a:latin typeface="Meiryo"/>
                <a:ea typeface="Meiryo"/>
                <a:cs typeface="Meiryo"/>
                <a:sym typeface="Meiryo"/>
              </a:rPr>
              <a:t>1</a:t>
            </a:r>
            <a:r>
              <a:rPr lang="ja" sz="1800" dirty="0" smtClean="0">
                <a:latin typeface="Meiryo"/>
                <a:ea typeface="Meiryo"/>
                <a:cs typeface="Meiryo"/>
                <a:sym typeface="Meiryo"/>
              </a:rPr>
              <a:t>)</a:t>
            </a:r>
            <a:endParaRPr sz="10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sz="1100" dirty="0">
                <a:latin typeface="Meiryo"/>
                <a:ea typeface="Meiryo"/>
                <a:cs typeface="Meiryo"/>
                <a:sym typeface="Meiryo"/>
              </a:rPr>
              <a:t>使用アプリ: </a:t>
            </a:r>
            <a:r>
              <a:rPr lang="ja" sz="1100" dirty="0" smtClean="0">
                <a:latin typeface="Meiryo"/>
                <a:ea typeface="Meiryo"/>
                <a:cs typeface="Meiryo"/>
                <a:sym typeface="Meiryo"/>
              </a:rPr>
              <a:t>1TexSpr</a:t>
            </a:r>
            <a:r>
              <a:rPr lang="en-US" altLang="ja" sz="1100" dirty="0" smtClean="0">
                <a:latin typeface="Meiryo"/>
                <a:ea typeface="Meiryo"/>
                <a:cs typeface="Meiryo"/>
                <a:sym typeface="Meiryo"/>
              </a:rPr>
              <a:t> (</a:t>
            </a:r>
            <a:r>
              <a:rPr lang="ja" altLang="ja-JP" sz="1100" dirty="0">
                <a:solidFill>
                  <a:srgbClr val="333333"/>
                </a:solidFill>
                <a:latin typeface="Meiryo"/>
                <a:ea typeface="Meiryo"/>
                <a:cs typeface="Meiryo"/>
                <a:sym typeface="Meiryo"/>
              </a:rPr>
              <a:t>基本的なスプライト描画負荷</a:t>
            </a:r>
            <a:r>
              <a:rPr lang="ja" altLang="ja-JP" sz="1100" dirty="0" smtClean="0">
                <a:solidFill>
                  <a:srgbClr val="333333"/>
                </a:solidFill>
                <a:latin typeface="Meiryo"/>
                <a:ea typeface="Meiryo"/>
                <a:cs typeface="Meiryo"/>
                <a:sym typeface="Meiryo"/>
              </a:rPr>
              <a:t>テストアプリ</a:t>
            </a:r>
            <a:r>
              <a:rPr lang="en-US" altLang="ja" sz="1100" dirty="0" smtClean="0">
                <a:solidFill>
                  <a:srgbClr val="333333"/>
                </a:solidFill>
                <a:latin typeface="Meiryo"/>
                <a:ea typeface="Meiryo"/>
                <a:cs typeface="Meiryo"/>
                <a:sym typeface="Meiryo"/>
              </a:rPr>
              <a:t>)</a:t>
            </a:r>
            <a:endParaRPr lang="ja" sz="1100" dirty="0">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テストの内容：</a:t>
            </a:r>
          </a:p>
          <a:p>
            <a:pPr marL="914400" lvl="1" indent="-298450" rtl="0">
              <a:lnSpc>
                <a:spcPct val="115000"/>
              </a:lnSpc>
              <a:spcBef>
                <a:spcPts val="0"/>
              </a:spcBef>
              <a:buClr>
                <a:srgbClr val="333333"/>
              </a:buClr>
              <a:buSzPct val="100000"/>
              <a:buFont typeface="Courier New"/>
              <a:buChar char="o"/>
            </a:pPr>
            <a:r>
              <a:rPr lang="ja" sz="1100" dirty="0">
                <a:latin typeface="Meiryo"/>
                <a:ea typeface="Meiryo"/>
                <a:cs typeface="Meiryo"/>
                <a:sym typeface="Meiryo"/>
              </a:rPr>
              <a:t>1枚のテクスチャ</a:t>
            </a:r>
            <a:r>
              <a:rPr lang="ja" sz="1100" dirty="0">
                <a:solidFill>
                  <a:srgbClr val="333333"/>
                </a:solidFill>
                <a:latin typeface="Meiryo"/>
                <a:ea typeface="Meiryo"/>
                <a:cs typeface="Meiryo"/>
                <a:sym typeface="Meiryo"/>
              </a:rPr>
              <a:t>(96x96、RGBA4444)</a:t>
            </a:r>
            <a:r>
              <a:rPr lang="ja" sz="1100" dirty="0">
                <a:latin typeface="Meiryo"/>
                <a:ea typeface="Meiryo"/>
                <a:cs typeface="Meiryo"/>
                <a:sym typeface="Meiryo"/>
              </a:rPr>
              <a:t>から、スプライトを多数描画するのみ</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非常にプリミティブな機能の</a:t>
            </a:r>
            <a:r>
              <a:rPr lang="ja" sz="1100" dirty="0" smtClean="0">
                <a:solidFill>
                  <a:srgbClr val="333333"/>
                </a:solidFill>
                <a:latin typeface="Meiryo"/>
                <a:ea typeface="Meiryo"/>
                <a:cs typeface="Meiryo"/>
                <a:sym typeface="Meiryo"/>
              </a:rPr>
              <a:t>計測</a:t>
            </a:r>
            <a:endParaRPr lang="en-US" altLang="ja" sz="1100" dirty="0" smtClean="0">
              <a:solidFill>
                <a:srgbClr val="333333"/>
              </a:solidFill>
              <a:latin typeface="Meiryo"/>
              <a:ea typeface="Meiryo"/>
              <a:cs typeface="Meiryo"/>
              <a:sym typeface="Meiryo"/>
            </a:endParaRPr>
          </a:p>
          <a:p>
            <a:pPr marL="914400" lvl="1" indent="-298450" rtl="0">
              <a:lnSpc>
                <a:spcPct val="115000"/>
              </a:lnSpc>
              <a:spcBef>
                <a:spcPts val="0"/>
              </a:spcBef>
              <a:buClr>
                <a:srgbClr val="333333"/>
              </a:buClr>
              <a:buSzPct val="100000"/>
              <a:buFont typeface="Courier New"/>
              <a:buChar char="o"/>
            </a:pPr>
            <a:endParaRPr 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r>
              <a:rPr lang="ja" sz="1100" dirty="0" smtClean="0">
                <a:solidFill>
                  <a:srgbClr val="333333"/>
                </a:solidFill>
                <a:latin typeface="Meiryo"/>
                <a:ea typeface="Meiryo"/>
                <a:cs typeface="Meiryo"/>
                <a:sym typeface="Meiryo"/>
              </a:rPr>
              <a:t>：</a:t>
            </a: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158750" lvl="0" indent="0" rtl="0">
              <a:lnSpc>
                <a:spcPct val="115000"/>
              </a:lnSpc>
              <a:spcBef>
                <a:spcPts val="0"/>
              </a:spcBef>
              <a:buClr>
                <a:srgbClr val="333333"/>
              </a:buClr>
              <a:buSzPct val="100000"/>
              <a:buNone/>
            </a:pPr>
            <a:endParaRPr 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考察：</a:t>
            </a:r>
          </a:p>
          <a:p>
            <a:pPr marL="914400" lvl="1" indent="-298450" rtl="0">
              <a:lnSpc>
                <a:spcPct val="115000"/>
              </a:lnSpc>
              <a:spcBef>
                <a:spcPts val="0"/>
              </a:spcBef>
              <a:buClr>
                <a:srgbClr val="333333"/>
              </a:buClr>
              <a:buSzPct val="100000"/>
              <a:buFont typeface="Courier New"/>
              <a:buChar char="o"/>
            </a:pPr>
            <a:r>
              <a:rPr lang="ja" sz="1100" b="1" dirty="0" smtClean="0">
                <a:solidFill>
                  <a:srgbClr val="333333"/>
                </a:solidFill>
                <a:latin typeface="Meiryo"/>
                <a:ea typeface="Meiryo"/>
                <a:cs typeface="Meiryo"/>
                <a:sym typeface="Meiryo"/>
              </a:rPr>
              <a:t>iPhone</a:t>
            </a:r>
            <a:r>
              <a:rPr lang="en-US" altLang="ja" sz="1100" b="1" dirty="0" smtClean="0">
                <a:solidFill>
                  <a:srgbClr val="333333"/>
                </a:solidFill>
                <a:latin typeface="Meiryo"/>
                <a:ea typeface="Meiryo"/>
                <a:cs typeface="Meiryo"/>
                <a:sym typeface="Meiryo"/>
              </a:rPr>
              <a:t> 5</a:t>
            </a:r>
            <a:r>
              <a:rPr lang="ja" sz="1100" b="1" dirty="0" smtClean="0">
                <a:solidFill>
                  <a:srgbClr val="333333"/>
                </a:solidFill>
                <a:latin typeface="Meiryo"/>
                <a:ea typeface="Meiryo"/>
                <a:cs typeface="Meiryo"/>
                <a:sym typeface="Meiryo"/>
              </a:rPr>
              <a:t>で</a:t>
            </a:r>
            <a:r>
              <a:rPr lang="ja" sz="1100" b="1" dirty="0">
                <a:solidFill>
                  <a:srgbClr val="333333"/>
                </a:solidFill>
                <a:latin typeface="Meiryo"/>
                <a:ea typeface="Meiryo"/>
                <a:cs typeface="Meiryo"/>
                <a:sym typeface="Meiryo"/>
              </a:rPr>
              <a:t>は、</a:t>
            </a:r>
            <a:r>
              <a:rPr lang="ja" sz="1100" b="1" dirty="0" smtClean="0">
                <a:solidFill>
                  <a:srgbClr val="333333"/>
                </a:solidFill>
                <a:latin typeface="Meiryo"/>
                <a:ea typeface="Meiryo"/>
                <a:cs typeface="Meiryo"/>
                <a:sym typeface="Meiryo"/>
              </a:rPr>
              <a:t>Cocos</a:t>
            </a:r>
            <a:r>
              <a:rPr lang="en-US" altLang="ja" sz="1100" b="1" dirty="0" smtClean="0">
                <a:solidFill>
                  <a:srgbClr val="333333"/>
                </a:solidFill>
                <a:latin typeface="Meiryo"/>
                <a:ea typeface="Meiryo"/>
                <a:cs typeface="Meiryo"/>
                <a:sym typeface="Meiryo"/>
              </a:rPr>
              <a:t>2d-x</a:t>
            </a:r>
            <a:r>
              <a:rPr lang="ja" sz="1100" b="1" dirty="0" smtClean="0">
                <a:solidFill>
                  <a:srgbClr val="333333"/>
                </a:solidFill>
                <a:latin typeface="Meiryo"/>
                <a:ea typeface="Meiryo"/>
                <a:cs typeface="Meiryo"/>
                <a:sym typeface="Meiryo"/>
              </a:rPr>
              <a:t>が</a:t>
            </a:r>
            <a:r>
              <a:rPr lang="ja" sz="1100" b="1" dirty="0">
                <a:solidFill>
                  <a:srgbClr val="333333"/>
                </a:solidFill>
                <a:latin typeface="Meiryo"/>
                <a:ea typeface="Meiryo"/>
                <a:cs typeface="Meiryo"/>
                <a:sym typeface="Meiryo"/>
              </a:rPr>
              <a:t>Unityの約1.6倍、Nexus 5では約1.7倍のパフォーマンス</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iPhone 5とNexus 5はほぼ互角(UnityはiPhone 5が3%優位、Cocos2d-x v3はNexus 5が4%優位)</a:t>
            </a:r>
          </a:p>
        </p:txBody>
      </p:sp>
      <p:graphicFrame>
        <p:nvGraphicFramePr>
          <p:cNvPr id="6" name="Shape 250"/>
          <p:cNvGraphicFramePr/>
          <p:nvPr>
            <p:extLst>
              <p:ext uri="{D42A27DB-BD31-4B8C-83A1-F6EECF244321}">
                <p14:modId xmlns:p14="http://schemas.microsoft.com/office/powerpoint/2010/main" val="3106584571"/>
              </p:ext>
            </p:extLst>
          </p:nvPr>
        </p:nvGraphicFramePr>
        <p:xfrm>
          <a:off x="683568" y="2355726"/>
          <a:ext cx="2592288" cy="969174"/>
        </p:xfrm>
        <a:graphic>
          <a:graphicData uri="http://schemas.openxmlformats.org/drawingml/2006/table">
            <a:tbl>
              <a:tblPr>
                <a:noFill/>
              </a:tblPr>
              <a:tblGrid>
                <a:gridCol w="648072"/>
                <a:gridCol w="1008112"/>
                <a:gridCol w="936104"/>
              </a:tblGrid>
              <a:tr h="289987">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sz="800" dirty="0">
                          <a:solidFill>
                            <a:srgbClr val="333333"/>
                          </a:solidFill>
                          <a:latin typeface="Meiryo"/>
                          <a:ea typeface="Meiryo"/>
                          <a:cs typeface="Meiryo"/>
                          <a:sym typeface="Meiryo"/>
                        </a:rPr>
                        <a:t>Cocos2d-x </a:t>
                      </a:r>
                      <a:r>
                        <a:rPr lang="ja" sz="800" dirty="0" smtClean="0">
                          <a:solidFill>
                            <a:srgbClr val="333333"/>
                          </a:solidFill>
                          <a:latin typeface="Meiryo"/>
                          <a:ea typeface="Meiryo"/>
                          <a:cs typeface="Meiryo"/>
                          <a:sym typeface="Meiryo"/>
                        </a:rPr>
                        <a:t>v3</a:t>
                      </a:r>
                      <a:endParaRPr lang="ja"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sz="800" dirty="0" smtClean="0">
                          <a:latin typeface="Meiryo"/>
                          <a:ea typeface="Meiryo"/>
                          <a:cs typeface="Meiryo"/>
                          <a:sym typeface="Meiryo"/>
                        </a:rPr>
                        <a:t>Unity</a:t>
                      </a:r>
                      <a:endParaRPr lang="ja" sz="800" dirty="0">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a:t>
                      </a:r>
                      <a:r>
                        <a:rPr lang="en-US" altLang="ja" sz="800" dirty="0" smtClean="0">
                          <a:solidFill>
                            <a:srgbClr val="333333"/>
                          </a:solidFill>
                          <a:latin typeface="Meiryo"/>
                          <a:ea typeface="Meiryo"/>
                          <a:cs typeface="Meiryo"/>
                          <a:sym typeface="Meiryo"/>
                        </a:rPr>
                        <a:t>5</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5450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3500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5670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3400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bl>
          </a:graphicData>
        </a:graphic>
      </p:graphicFrame>
      <p:pic>
        <p:nvPicPr>
          <p:cNvPr id="2" name="図 1"/>
          <p:cNvPicPr>
            <a:picLocks noChangeAspect="1"/>
          </p:cNvPicPr>
          <p:nvPr/>
        </p:nvPicPr>
        <p:blipFill>
          <a:blip r:embed="rId3" cstate="print"/>
          <a:stretch>
            <a:fillRect/>
          </a:stretch>
        </p:blipFill>
        <p:spPr>
          <a:xfrm>
            <a:off x="3491880" y="2067692"/>
            <a:ext cx="4176462" cy="1594070"/>
          </a:xfrm>
          <a:prstGeom prst="rect">
            <a:avLst/>
          </a:prstGeom>
        </p:spPr>
      </p:pic>
      <p:sp>
        <p:nvSpPr>
          <p:cNvPr id="3" name="スライド番号プレースホルダー 2"/>
          <p:cNvSpPr>
            <a:spLocks noGrp="1"/>
          </p:cNvSpPr>
          <p:nvPr>
            <p:ph type="sldNum" sz="quarter" idx="12"/>
          </p:nvPr>
        </p:nvSpPr>
        <p:spPr/>
        <p:txBody>
          <a:bodyPr/>
          <a:lstStyle/>
          <a:p>
            <a:pPr>
              <a:defRPr/>
            </a:pPr>
            <a:fld id="{01383E4C-1EF4-4BFD-A596-151648BAC76A}" type="slidenum">
              <a:rPr lang="ja-JP" altLang="en-US" smtClean="0"/>
              <a:pPr>
                <a:defRPr/>
              </a:pPr>
              <a:t>30</a:t>
            </a:fld>
            <a:endParaRPr lang="ja-JP" altLang="en-US" dirty="0"/>
          </a:p>
        </p:txBody>
      </p:sp>
    </p:spTree>
    <p:extLst>
      <p:ext uri="{BB962C8B-B14F-4D97-AF65-F5344CB8AC3E}">
        <p14:creationId xmlns:p14="http://schemas.microsoft.com/office/powerpoint/2010/main" val="4035467015"/>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a:spcBef>
                <a:spcPts val="0"/>
              </a:spcBef>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a:t>
            </a:r>
            <a:r>
              <a:rPr lang="ja" sz="2400" b="0" dirty="0" smtClean="0">
                <a:latin typeface="Meiryo"/>
                <a:ea typeface="Meiryo"/>
                <a:cs typeface="Meiryo"/>
                <a:sym typeface="Meiryo"/>
              </a:rPr>
              <a:t>比較</a:t>
            </a:r>
            <a:r>
              <a:rPr lang="ja" altLang="ja-JP" sz="2400" dirty="0">
                <a:latin typeface="Meiryo"/>
                <a:ea typeface="Meiryo"/>
                <a:cs typeface="Meiryo"/>
                <a:sym typeface="Meiryo"/>
              </a:rPr>
              <a:t>(</a:t>
            </a:r>
            <a:r>
              <a:rPr lang="en-US" altLang="ja" sz="2400" dirty="0">
                <a:latin typeface="Meiryo"/>
                <a:ea typeface="Meiryo"/>
                <a:cs typeface="Meiryo"/>
                <a:sym typeface="Meiryo"/>
              </a:rPr>
              <a:t>Part </a:t>
            </a:r>
            <a:r>
              <a:rPr lang="ja" altLang="ja-JP" sz="2400" dirty="0">
                <a:latin typeface="Meiryo"/>
                <a:ea typeface="Meiryo"/>
                <a:cs typeface="Meiryo"/>
                <a:sym typeface="Meiryo"/>
              </a:rPr>
              <a:t>1)</a:t>
            </a:r>
            <a:endParaRPr lang="ja" sz="2400" b="0" dirty="0">
              <a:latin typeface="Meiryo"/>
              <a:ea typeface="Meiryo"/>
              <a:cs typeface="Meiryo"/>
              <a:sym typeface="Meiryo"/>
            </a:endParaRPr>
          </a:p>
        </p:txBody>
      </p:sp>
      <p:sp>
        <p:nvSpPr>
          <p:cNvPr id="213" name="Shape 213"/>
          <p:cNvSpPr txBox="1">
            <a:spLocks noGrp="1"/>
          </p:cNvSpPr>
          <p:nvPr>
            <p:ph idx="1"/>
          </p:nvPr>
        </p:nvSpPr>
        <p:spPr>
          <a:xfrm>
            <a:off x="214313" y="750094"/>
            <a:ext cx="8572500" cy="3812552"/>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smtClean="0">
                <a:latin typeface="Meiryo"/>
                <a:ea typeface="Meiryo"/>
                <a:cs typeface="Meiryo"/>
                <a:sym typeface="Meiryo"/>
              </a:rPr>
              <a:t>Cocos</a:t>
            </a:r>
            <a:r>
              <a:rPr lang="en-US" altLang="ja" sz="1800" dirty="0" smtClean="0">
                <a:latin typeface="Meiryo"/>
                <a:ea typeface="Meiryo"/>
                <a:cs typeface="Meiryo"/>
                <a:sym typeface="Meiryo"/>
              </a:rPr>
              <a:t>2d-x</a:t>
            </a:r>
            <a:r>
              <a:rPr lang="ja" sz="1800" dirty="0" smtClean="0">
                <a:latin typeface="Meiryo"/>
                <a:ea typeface="Meiryo"/>
                <a:cs typeface="Meiryo"/>
                <a:sym typeface="Meiryo"/>
              </a:rPr>
              <a:t> </a:t>
            </a:r>
            <a:r>
              <a:rPr lang="ja" sz="1800" dirty="0">
                <a:latin typeface="Meiryo"/>
                <a:ea typeface="Meiryo"/>
                <a:cs typeface="Meiryo"/>
                <a:sym typeface="Meiryo"/>
              </a:rPr>
              <a:t>v3と</a:t>
            </a:r>
            <a:r>
              <a:rPr lang="ja" sz="1800" dirty="0" smtClean="0">
                <a:latin typeface="Meiryo"/>
                <a:ea typeface="Meiryo"/>
                <a:cs typeface="Meiryo"/>
                <a:sym typeface="Meiryo"/>
              </a:rPr>
              <a:t>Unity</a:t>
            </a:r>
            <a:r>
              <a:rPr lang="ja" altLang="en-US" sz="1800" dirty="0" smtClean="0">
                <a:latin typeface="Meiryo"/>
                <a:ea typeface="Meiryo"/>
                <a:cs typeface="Meiryo"/>
                <a:sym typeface="Meiryo"/>
              </a:rPr>
              <a:t>の描画性能差</a:t>
            </a:r>
            <a:r>
              <a:rPr lang="ja" sz="1800" dirty="0" smtClean="0">
                <a:latin typeface="Meiryo"/>
                <a:ea typeface="Meiryo"/>
                <a:cs typeface="Meiryo"/>
                <a:sym typeface="Meiryo"/>
              </a:rPr>
              <a:t>(</a:t>
            </a:r>
            <a:r>
              <a:rPr lang="ja" sz="1800" dirty="0">
                <a:latin typeface="Meiryo"/>
                <a:ea typeface="Meiryo"/>
                <a:cs typeface="Meiryo"/>
                <a:sym typeface="Meiryo"/>
              </a:rPr>
              <a:t>2</a:t>
            </a:r>
            <a:r>
              <a:rPr lang="ja" sz="1800" dirty="0" smtClean="0">
                <a:latin typeface="Meiryo"/>
                <a:ea typeface="Meiryo"/>
                <a:cs typeface="Meiryo"/>
                <a:sym typeface="Meiryo"/>
              </a:rPr>
              <a:t>)</a:t>
            </a:r>
            <a:endParaRPr sz="10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sz="1100" dirty="0">
                <a:latin typeface="Meiryo"/>
                <a:ea typeface="Meiryo"/>
                <a:cs typeface="Meiryo"/>
                <a:sym typeface="Meiryo"/>
              </a:rPr>
              <a:t>使用アプリ: </a:t>
            </a:r>
            <a:r>
              <a:rPr lang="ja" sz="1100" dirty="0" smtClean="0">
                <a:latin typeface="Meiryo"/>
                <a:ea typeface="Meiryo"/>
                <a:cs typeface="Meiryo"/>
                <a:sym typeface="Meiryo"/>
              </a:rPr>
              <a:t>Multi</a:t>
            </a:r>
            <a:r>
              <a:rPr lang="en-US" altLang="ja" sz="1100" dirty="0" smtClean="0">
                <a:latin typeface="Meiryo"/>
                <a:ea typeface="Meiryo"/>
                <a:cs typeface="Meiryo"/>
                <a:sym typeface="Meiryo"/>
              </a:rPr>
              <a:t> (</a:t>
            </a:r>
            <a:r>
              <a:rPr lang="ja-JP" altLang="en-US" sz="1100" dirty="0" smtClean="0">
                <a:solidFill>
                  <a:srgbClr val="333333"/>
                </a:solidFill>
                <a:latin typeface="Meiryo"/>
                <a:ea typeface="Meiryo"/>
                <a:cs typeface="Meiryo"/>
                <a:sym typeface="Meiryo"/>
              </a:rPr>
              <a:t>ゲーム風</a:t>
            </a:r>
            <a:r>
              <a:rPr lang="ja" altLang="ja-JP" sz="1100" dirty="0" smtClean="0">
                <a:solidFill>
                  <a:srgbClr val="333333"/>
                </a:solidFill>
                <a:latin typeface="Meiryo"/>
                <a:ea typeface="Meiryo"/>
                <a:cs typeface="Meiryo"/>
                <a:sym typeface="Meiryo"/>
              </a:rPr>
              <a:t>アプリ</a:t>
            </a:r>
            <a:r>
              <a:rPr lang="en-US" altLang="ja" sz="1100" dirty="0" smtClean="0">
                <a:solidFill>
                  <a:srgbClr val="333333"/>
                </a:solidFill>
                <a:latin typeface="Meiryo"/>
                <a:ea typeface="Meiryo"/>
                <a:cs typeface="Meiryo"/>
                <a:sym typeface="Meiryo"/>
              </a:rPr>
              <a:t>)</a:t>
            </a:r>
            <a:endParaRPr lang="ja" sz="1100" dirty="0">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テストの内容：</a:t>
            </a:r>
          </a:p>
          <a:p>
            <a:pPr marL="914400" lvl="1" indent="-298450" rtl="0">
              <a:lnSpc>
                <a:spcPct val="115000"/>
              </a:lnSpc>
              <a:spcBef>
                <a:spcPts val="0"/>
              </a:spcBef>
              <a:buClr>
                <a:srgbClr val="333333"/>
              </a:buClr>
              <a:buSzPct val="100000"/>
              <a:buFont typeface="Courier New"/>
              <a:buChar char="o"/>
            </a:pPr>
            <a:r>
              <a:rPr lang="ja" sz="1100" dirty="0">
                <a:latin typeface="Meiryo"/>
                <a:ea typeface="Meiryo"/>
                <a:cs typeface="Meiryo"/>
                <a:sym typeface="Meiryo"/>
              </a:rPr>
              <a:t>2枚のテクスチャ</a:t>
            </a:r>
            <a:r>
              <a:rPr lang="ja" sz="1100" dirty="0">
                <a:solidFill>
                  <a:srgbClr val="333333"/>
                </a:solidFill>
                <a:latin typeface="Meiryo"/>
                <a:ea typeface="Meiryo"/>
                <a:cs typeface="Meiryo"/>
                <a:sym typeface="Meiryo"/>
              </a:rPr>
              <a:t>(1024x1024、RGBA4444)</a:t>
            </a:r>
            <a:r>
              <a:rPr lang="ja" sz="1100" dirty="0">
                <a:latin typeface="Meiryo"/>
                <a:ea typeface="Meiryo"/>
                <a:cs typeface="Meiryo"/>
                <a:sym typeface="Meiryo"/>
              </a:rPr>
              <a:t>から、複数スプライトで構成されたキャラクタを多数描画</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UIボタン、サウンドあり</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実際のゲームアプリに近い構成</a:t>
            </a: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p>
          <a:p>
            <a:pPr marL="914400" lvl="1" indent="-298450" rtl="0">
              <a:lnSpc>
                <a:spcPct val="115000"/>
              </a:lnSpc>
              <a:spcBef>
                <a:spcPts val="0"/>
              </a:spcBef>
              <a:buClr>
                <a:srgbClr val="333333"/>
              </a:buClr>
              <a:buSzPct val="100000"/>
              <a:buFont typeface="Courier New"/>
              <a:buChar char="o"/>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考察</a:t>
            </a:r>
            <a:r>
              <a:rPr lang="ja" sz="1100" dirty="0">
                <a:solidFill>
                  <a:srgbClr val="333333"/>
                </a:solidFill>
                <a:latin typeface="Meiryo"/>
                <a:ea typeface="Meiryo"/>
                <a:cs typeface="Meiryo"/>
                <a:sym typeface="Meiryo"/>
              </a:rPr>
              <a:t>：</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iPhone 5では、</a:t>
            </a:r>
            <a:r>
              <a:rPr lang="ja" sz="1100" b="1" dirty="0" smtClean="0">
                <a:solidFill>
                  <a:srgbClr val="333333"/>
                </a:solidFill>
                <a:latin typeface="Meiryo"/>
                <a:ea typeface="Meiryo"/>
                <a:cs typeface="Meiryo"/>
                <a:sym typeface="Meiryo"/>
              </a:rPr>
              <a:t>Cocos</a:t>
            </a:r>
            <a:r>
              <a:rPr lang="en-US" altLang="ja" sz="1100" b="1" dirty="0" smtClean="0">
                <a:solidFill>
                  <a:srgbClr val="333333"/>
                </a:solidFill>
                <a:latin typeface="Meiryo"/>
                <a:ea typeface="Meiryo"/>
                <a:cs typeface="Meiryo"/>
                <a:sym typeface="Meiryo"/>
              </a:rPr>
              <a:t>2d-x</a:t>
            </a:r>
            <a:r>
              <a:rPr lang="ja" sz="1100" b="1" dirty="0" smtClean="0">
                <a:solidFill>
                  <a:srgbClr val="333333"/>
                </a:solidFill>
                <a:latin typeface="Meiryo"/>
                <a:ea typeface="Meiryo"/>
                <a:cs typeface="Meiryo"/>
                <a:sym typeface="Meiryo"/>
              </a:rPr>
              <a:t>が </a:t>
            </a:r>
            <a:r>
              <a:rPr lang="ja" sz="1100" b="1" dirty="0">
                <a:solidFill>
                  <a:srgbClr val="333333"/>
                </a:solidFill>
                <a:latin typeface="Meiryo"/>
                <a:ea typeface="Meiryo"/>
                <a:cs typeface="Meiryo"/>
                <a:sym typeface="Meiryo"/>
              </a:rPr>
              <a:t>Unityの約1.6倍、Nexus 5では約1.3倍のパフォーマンス</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この条件ではiPhone 5がかなり優位(Unityで約1.6倍、Cocos2d-x v3で約2倍のパフォーマンス</a:t>
            </a:r>
            <a:r>
              <a:rPr lang="ja" sz="1100" dirty="0" smtClean="0">
                <a:solidFill>
                  <a:srgbClr val="333333"/>
                </a:solidFill>
                <a:latin typeface="Meiryo"/>
                <a:ea typeface="Meiryo"/>
                <a:cs typeface="Meiryo"/>
                <a:sym typeface="Meiryo"/>
              </a:rPr>
              <a:t>)</a:t>
            </a:r>
            <a:endParaRPr lang="ja" sz="1100" dirty="0">
              <a:solidFill>
                <a:srgbClr val="333333"/>
              </a:solidFill>
              <a:latin typeface="Meiryo"/>
              <a:ea typeface="Meiryo"/>
              <a:cs typeface="Meiryo"/>
              <a:sym typeface="Meiryo"/>
            </a:endParaRPr>
          </a:p>
        </p:txBody>
      </p:sp>
      <p:graphicFrame>
        <p:nvGraphicFramePr>
          <p:cNvPr id="5" name="Shape 250"/>
          <p:cNvGraphicFramePr/>
          <p:nvPr>
            <p:extLst>
              <p:ext uri="{D42A27DB-BD31-4B8C-83A1-F6EECF244321}">
                <p14:modId xmlns:p14="http://schemas.microsoft.com/office/powerpoint/2010/main" val="3934184459"/>
              </p:ext>
            </p:extLst>
          </p:nvPr>
        </p:nvGraphicFramePr>
        <p:xfrm>
          <a:off x="683568" y="2355726"/>
          <a:ext cx="2592288" cy="969174"/>
        </p:xfrm>
        <a:graphic>
          <a:graphicData uri="http://schemas.openxmlformats.org/drawingml/2006/table">
            <a:tbl>
              <a:tblPr>
                <a:noFill/>
              </a:tblPr>
              <a:tblGrid>
                <a:gridCol w="648072"/>
                <a:gridCol w="1008112"/>
                <a:gridCol w="936104"/>
              </a:tblGrid>
              <a:tr h="289987">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sz="800" dirty="0">
                          <a:solidFill>
                            <a:srgbClr val="333333"/>
                          </a:solidFill>
                          <a:latin typeface="Meiryo"/>
                          <a:ea typeface="Meiryo"/>
                          <a:cs typeface="Meiryo"/>
                          <a:sym typeface="Meiryo"/>
                        </a:rPr>
                        <a:t>Cocos2d-x </a:t>
                      </a:r>
                      <a:r>
                        <a:rPr lang="ja" sz="800" dirty="0" smtClean="0">
                          <a:solidFill>
                            <a:srgbClr val="333333"/>
                          </a:solidFill>
                          <a:latin typeface="Meiryo"/>
                          <a:ea typeface="Meiryo"/>
                          <a:cs typeface="Meiryo"/>
                          <a:sym typeface="Meiryo"/>
                        </a:rPr>
                        <a:t>v3</a:t>
                      </a:r>
                      <a:endParaRPr lang="ja"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sz="800" dirty="0" smtClean="0">
                          <a:latin typeface="Meiryo"/>
                          <a:ea typeface="Meiryo"/>
                          <a:cs typeface="Meiryo"/>
                          <a:sym typeface="Meiryo"/>
                        </a:rPr>
                        <a:t>Unity</a:t>
                      </a:r>
                      <a:endParaRPr lang="ja" sz="800" dirty="0">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a:t>
                      </a:r>
                      <a:r>
                        <a:rPr lang="en-US" altLang="ja" sz="800" dirty="0" smtClean="0">
                          <a:solidFill>
                            <a:srgbClr val="333333"/>
                          </a:solidFill>
                          <a:latin typeface="Meiryo"/>
                          <a:ea typeface="Meiryo"/>
                          <a:cs typeface="Meiryo"/>
                          <a:sym typeface="Meiryo"/>
                        </a:rPr>
                        <a:t>5</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194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125</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99</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76</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bl>
          </a:graphicData>
        </a:graphic>
      </p:graphicFrame>
      <p:pic>
        <p:nvPicPr>
          <p:cNvPr id="18" name="図 17"/>
          <p:cNvPicPr>
            <a:picLocks noChangeAspect="1"/>
          </p:cNvPicPr>
          <p:nvPr/>
        </p:nvPicPr>
        <p:blipFill>
          <a:blip r:embed="rId3" cstate="print"/>
          <a:stretch>
            <a:fillRect/>
          </a:stretch>
        </p:blipFill>
        <p:spPr>
          <a:xfrm>
            <a:off x="3491880" y="2067694"/>
            <a:ext cx="4176462" cy="1594068"/>
          </a:xfrm>
          <a:prstGeom prst="rect">
            <a:avLst/>
          </a:prstGeom>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31</a:t>
            </a:fld>
            <a:endParaRPr lang="ja-JP" altLang="en-US" dirty="0"/>
          </a:p>
        </p:txBody>
      </p:sp>
    </p:spTree>
    <p:extLst>
      <p:ext uri="{BB962C8B-B14F-4D97-AF65-F5344CB8AC3E}">
        <p14:creationId xmlns:p14="http://schemas.microsoft.com/office/powerpoint/2010/main" val="3094978309"/>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771550"/>
            <a:ext cx="4114800" cy="3725699"/>
          </a:xfrm>
        </p:spPr>
        <p:txBody>
          <a:bodyPr/>
          <a:lstStyle/>
          <a:p>
            <a:pPr marL="0" indent="0">
              <a:buNone/>
              <a:defRPr/>
            </a:pPr>
            <a:r>
              <a:rPr lang="ja" altLang="ja-JP" sz="1800" dirty="0">
                <a:latin typeface="Meiryo"/>
                <a:ea typeface="Meiryo"/>
                <a:cs typeface="Meiryo"/>
                <a:sym typeface="Meiryo"/>
              </a:rPr>
              <a:t>Cocos</a:t>
            </a:r>
            <a:r>
              <a:rPr lang="en-US" altLang="ja" sz="1800" dirty="0">
                <a:latin typeface="Meiryo"/>
                <a:ea typeface="Meiryo"/>
                <a:cs typeface="Meiryo"/>
                <a:sym typeface="Meiryo"/>
              </a:rPr>
              <a:t>2d-x</a:t>
            </a:r>
            <a:r>
              <a:rPr lang="ja" altLang="ja-JP" sz="1800" dirty="0">
                <a:latin typeface="Meiryo"/>
                <a:ea typeface="Meiryo"/>
                <a:cs typeface="Meiryo"/>
                <a:sym typeface="Meiryo"/>
              </a:rPr>
              <a:t> v3と</a:t>
            </a:r>
            <a:r>
              <a:rPr lang="ja" altLang="ja-JP" sz="1800" dirty="0" smtClean="0">
                <a:latin typeface="Meiryo"/>
                <a:ea typeface="Meiryo"/>
                <a:cs typeface="Meiryo"/>
                <a:sym typeface="Meiryo"/>
              </a:rPr>
              <a:t>Unity</a:t>
            </a:r>
            <a:r>
              <a:rPr lang="ja" altLang="en-US" sz="1800" dirty="0" smtClean="0">
                <a:latin typeface="Meiryo"/>
                <a:ea typeface="Meiryo"/>
                <a:cs typeface="Meiryo"/>
                <a:sym typeface="Meiryo"/>
              </a:rPr>
              <a:t>の描画性能差</a:t>
            </a:r>
            <a:endParaRPr lang="ja-JP" altLang="en-US" sz="1800" dirty="0" smtClean="0">
              <a:latin typeface="Meiryo"/>
              <a:ea typeface="Meiryo"/>
              <a:cs typeface="Meiryo"/>
              <a:sym typeface="Meiryo"/>
            </a:endParaRPr>
          </a:p>
          <a:p>
            <a:pPr marL="0" indent="0">
              <a:buNone/>
              <a:defRPr/>
            </a:pPr>
            <a:endParaRPr lang="ja-JP" altLang="en-US" sz="1600" dirty="0" smtClean="0">
              <a:solidFill>
                <a:srgbClr val="333333"/>
              </a:solidFill>
              <a:latin typeface="Meiryo"/>
              <a:ea typeface="Meiryo"/>
              <a:cs typeface="Meiryo"/>
              <a:sym typeface="Meiryo"/>
            </a:endParaRPr>
          </a:p>
          <a:p>
            <a:pPr>
              <a:buFont typeface="Wingdings" panose="05000000000000000000" pitchFamily="2" charset="2"/>
              <a:buChar char="l"/>
              <a:defRPr/>
            </a:pPr>
            <a:r>
              <a:rPr lang="ja-JP" altLang="en-US" sz="1600" dirty="0" smtClean="0">
                <a:solidFill>
                  <a:srgbClr val="333333"/>
                </a:solidFill>
                <a:latin typeface="Meiryo"/>
                <a:ea typeface="Meiryo"/>
                <a:cs typeface="Meiryo"/>
                <a:sym typeface="Meiryo"/>
              </a:rPr>
              <a:t>特定のプラットフォーム、特定の機種</a:t>
            </a:r>
            <a:r>
              <a:rPr lang="ja" altLang="ja-JP" sz="1600" dirty="0" smtClean="0">
                <a:solidFill>
                  <a:srgbClr val="333333"/>
                </a:solidFill>
                <a:latin typeface="Meiryo"/>
                <a:ea typeface="Meiryo"/>
                <a:cs typeface="Meiryo"/>
                <a:sym typeface="Meiryo"/>
              </a:rPr>
              <a:t> </a:t>
            </a:r>
            <a:r>
              <a:rPr lang="ja" altLang="ja-JP" sz="1600" dirty="0">
                <a:solidFill>
                  <a:srgbClr val="333333"/>
                </a:solidFill>
                <a:latin typeface="Meiryo"/>
                <a:ea typeface="Meiryo"/>
                <a:cs typeface="Meiryo"/>
                <a:sym typeface="Meiryo"/>
              </a:rPr>
              <a:t>だけでパフォーマンスチェックしていると、手戻り発生の可能性</a:t>
            </a:r>
            <a:r>
              <a:rPr lang="ja" altLang="ja-JP" sz="1600" dirty="0" smtClean="0">
                <a:solidFill>
                  <a:srgbClr val="333333"/>
                </a:solidFill>
                <a:latin typeface="Meiryo"/>
                <a:ea typeface="Meiryo"/>
                <a:cs typeface="Meiryo"/>
                <a:sym typeface="Meiryo"/>
              </a:rPr>
              <a:t>あり</a:t>
            </a:r>
            <a:endParaRPr lang="ja-JP" altLang="en-US" sz="1600" dirty="0" smtClean="0">
              <a:solidFill>
                <a:srgbClr val="333333"/>
              </a:solidFill>
              <a:latin typeface="Meiryo"/>
              <a:ea typeface="Meiryo"/>
              <a:cs typeface="Meiryo"/>
              <a:sym typeface="Meiryo"/>
            </a:endParaRPr>
          </a:p>
          <a:p>
            <a:pPr marL="0" indent="0">
              <a:buNone/>
              <a:defRPr/>
            </a:pPr>
            <a:endParaRPr lang="ja-JP" altLang="en-US" sz="1600" dirty="0" smtClean="0">
              <a:solidFill>
                <a:srgbClr val="333333"/>
              </a:solidFill>
              <a:latin typeface="Meiryo"/>
              <a:ea typeface="Meiryo"/>
              <a:cs typeface="Meiryo"/>
              <a:sym typeface="Meiryo"/>
            </a:endParaRPr>
          </a:p>
          <a:p>
            <a:pPr>
              <a:buFont typeface="Wingdings" panose="05000000000000000000" pitchFamily="2" charset="2"/>
              <a:buChar char="l"/>
              <a:defRPr/>
            </a:pPr>
            <a:endParaRPr lang="ja-JP" altLang="en-US" sz="1600" dirty="0" smtClean="0">
              <a:latin typeface="Meiryo"/>
              <a:ea typeface="Meiryo"/>
              <a:cs typeface="Meiryo"/>
              <a:sym typeface="Meiryo"/>
            </a:endParaRPr>
          </a:p>
          <a:p>
            <a:pPr>
              <a:buFont typeface="Wingdings" panose="05000000000000000000" pitchFamily="2" charset="2"/>
              <a:buChar char="l"/>
            </a:pPr>
            <a:endParaRPr kumimoji="1" lang="ja-JP" altLang="en-US" sz="1600" dirty="0"/>
          </a:p>
        </p:txBody>
      </p:sp>
      <p:sp>
        <p:nvSpPr>
          <p:cNvPr id="4" name="Shape 212"/>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a:spcBef>
                <a:spcPts val="0"/>
              </a:spcBef>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a:t>
            </a:r>
            <a:r>
              <a:rPr lang="ja" sz="2400" b="0" dirty="0" smtClean="0">
                <a:latin typeface="Meiryo"/>
                <a:ea typeface="Meiryo"/>
                <a:cs typeface="Meiryo"/>
                <a:sym typeface="Meiryo"/>
              </a:rPr>
              <a:t>比較</a:t>
            </a:r>
            <a:r>
              <a:rPr lang="ja" altLang="ja-JP" sz="2400" dirty="0">
                <a:latin typeface="Meiryo"/>
                <a:ea typeface="Meiryo"/>
                <a:cs typeface="Meiryo"/>
                <a:sym typeface="Meiryo"/>
              </a:rPr>
              <a:t>(</a:t>
            </a:r>
            <a:r>
              <a:rPr lang="en-US" altLang="ja" sz="2400" dirty="0">
                <a:latin typeface="Meiryo"/>
                <a:ea typeface="Meiryo"/>
                <a:cs typeface="Meiryo"/>
                <a:sym typeface="Meiryo"/>
              </a:rPr>
              <a:t>Part </a:t>
            </a:r>
            <a:r>
              <a:rPr lang="ja" altLang="ja-JP" sz="2400" dirty="0">
                <a:latin typeface="Meiryo"/>
                <a:ea typeface="Meiryo"/>
                <a:cs typeface="Meiryo"/>
                <a:sym typeface="Meiryo"/>
              </a:rPr>
              <a:t>1)</a:t>
            </a:r>
            <a:endParaRPr lang="ja" sz="2400" b="0" dirty="0">
              <a:latin typeface="Meiryo"/>
              <a:ea typeface="Meiryo"/>
              <a:cs typeface="Meiryo"/>
              <a:sym typeface="Meiryo"/>
            </a:endParaRPr>
          </a:p>
        </p:txBody>
      </p:sp>
      <p:pic>
        <p:nvPicPr>
          <p:cNvPr id="5" name="図 4"/>
          <p:cNvPicPr>
            <a:picLocks noChangeAspect="1"/>
          </p:cNvPicPr>
          <p:nvPr/>
        </p:nvPicPr>
        <p:blipFill>
          <a:blip r:embed="rId3" cstate="print"/>
          <a:stretch>
            <a:fillRect/>
          </a:stretch>
        </p:blipFill>
        <p:spPr>
          <a:xfrm>
            <a:off x="4644008" y="771550"/>
            <a:ext cx="4176462" cy="1594070"/>
          </a:xfrm>
          <a:prstGeom prst="rect">
            <a:avLst/>
          </a:prstGeom>
        </p:spPr>
      </p:pic>
      <p:pic>
        <p:nvPicPr>
          <p:cNvPr id="6" name="図 5"/>
          <p:cNvPicPr>
            <a:picLocks noChangeAspect="1"/>
          </p:cNvPicPr>
          <p:nvPr/>
        </p:nvPicPr>
        <p:blipFill>
          <a:blip r:embed="rId4" cstate="print"/>
          <a:stretch>
            <a:fillRect/>
          </a:stretch>
        </p:blipFill>
        <p:spPr>
          <a:xfrm>
            <a:off x="4644008" y="2571750"/>
            <a:ext cx="4176462" cy="1594068"/>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32</a:t>
            </a:fld>
            <a:endParaRPr kumimoji="1" lang="ja-JP" altLang="en-US"/>
          </a:p>
        </p:txBody>
      </p:sp>
    </p:spTree>
    <p:extLst>
      <p:ext uri="{BB962C8B-B14F-4D97-AF65-F5344CB8AC3E}">
        <p14:creationId xmlns:p14="http://schemas.microsoft.com/office/powerpoint/2010/main" val="3107292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2</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20" name="Shape 220"/>
          <p:cNvSpPr txBox="1">
            <a:spLocks noGrp="1"/>
          </p:cNvSpPr>
          <p:nvPr>
            <p:ph idx="1"/>
          </p:nvPr>
        </p:nvSpPr>
        <p:spPr>
          <a:xfrm>
            <a:off x="214313" y="750094"/>
            <a:ext cx="8572500" cy="4007221"/>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smtClean="0">
                <a:latin typeface="Meiryo"/>
                <a:ea typeface="Meiryo"/>
                <a:cs typeface="Meiryo"/>
                <a:sym typeface="Meiryo"/>
              </a:rPr>
              <a:t>Cocos</a:t>
            </a:r>
            <a:r>
              <a:rPr lang="en-US" altLang="ja" sz="1800" dirty="0" smtClean="0">
                <a:latin typeface="Meiryo"/>
                <a:ea typeface="Meiryo"/>
                <a:cs typeface="Meiryo"/>
                <a:sym typeface="Meiryo"/>
              </a:rPr>
              <a:t>2d-x</a:t>
            </a:r>
            <a:r>
              <a:rPr lang="ja" sz="1800" dirty="0" smtClean="0">
                <a:latin typeface="Meiryo"/>
                <a:ea typeface="Meiryo"/>
                <a:cs typeface="Meiryo"/>
                <a:sym typeface="Meiryo"/>
              </a:rPr>
              <a:t> </a:t>
            </a:r>
            <a:r>
              <a:rPr lang="ja" sz="1800" dirty="0">
                <a:latin typeface="Meiryo"/>
                <a:ea typeface="Meiryo"/>
                <a:cs typeface="Meiryo"/>
                <a:sym typeface="Meiryo"/>
              </a:rPr>
              <a:t>v2と</a:t>
            </a:r>
            <a:r>
              <a:rPr lang="ja" sz="1800" dirty="0" smtClean="0">
                <a:latin typeface="Meiryo"/>
                <a:ea typeface="Meiryo"/>
                <a:cs typeface="Meiryo"/>
                <a:sym typeface="Meiryo"/>
              </a:rPr>
              <a:t>v3</a:t>
            </a:r>
            <a:r>
              <a:rPr lang="ja" altLang="en-US" sz="1800" dirty="0" smtClean="0">
                <a:latin typeface="Meiryo"/>
                <a:ea typeface="Meiryo"/>
                <a:cs typeface="Meiryo"/>
                <a:sym typeface="Meiryo"/>
              </a:rPr>
              <a:t>の描画性能差</a:t>
            </a:r>
            <a:r>
              <a:rPr lang="ja" sz="1800" dirty="0" smtClean="0">
                <a:latin typeface="Meiryo"/>
                <a:ea typeface="Meiryo"/>
                <a:cs typeface="Meiryo"/>
                <a:sym typeface="Meiryo"/>
              </a:rPr>
              <a:t>(</a:t>
            </a:r>
            <a:r>
              <a:rPr lang="ja" sz="1800" dirty="0">
                <a:latin typeface="Meiryo"/>
                <a:ea typeface="Meiryo"/>
                <a:cs typeface="Meiryo"/>
                <a:sym typeface="Meiryo"/>
              </a:rPr>
              <a:t>1</a:t>
            </a:r>
            <a:r>
              <a:rPr lang="ja" sz="1800" dirty="0" smtClean="0">
                <a:latin typeface="Meiryo"/>
                <a:ea typeface="Meiryo"/>
                <a:cs typeface="Meiryo"/>
                <a:sym typeface="Meiryo"/>
              </a:rPr>
              <a:t>)</a:t>
            </a:r>
            <a:endParaRPr sz="10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1TexSpr</a:t>
            </a:r>
            <a:r>
              <a:rPr lang="en-US" altLang="ja" sz="1100" dirty="0">
                <a:latin typeface="Meiryo"/>
                <a:ea typeface="Meiryo"/>
                <a:cs typeface="Meiryo"/>
                <a:sym typeface="Meiryo"/>
              </a:rPr>
              <a:t> (</a:t>
            </a:r>
            <a:r>
              <a:rPr lang="ja" altLang="ja-JP" sz="1100" dirty="0">
                <a:solidFill>
                  <a:srgbClr val="333333"/>
                </a:solidFill>
                <a:latin typeface="Meiryo"/>
                <a:ea typeface="Meiryo"/>
                <a:cs typeface="Meiryo"/>
                <a:sym typeface="Meiryo"/>
              </a:rPr>
              <a:t>基本的なスプライト描画負荷テストアプリ</a:t>
            </a:r>
            <a:r>
              <a:rPr lang="en-US" altLang="ja" sz="1100" dirty="0">
                <a:solidFill>
                  <a:srgbClr val="333333"/>
                </a:solidFill>
                <a:latin typeface="Meiryo"/>
                <a:ea typeface="Meiryo"/>
                <a:cs typeface="Meiryo"/>
                <a:sym typeface="Meiryo"/>
              </a:rPr>
              <a:t>)</a:t>
            </a:r>
            <a:endParaRPr lang="ja" altLang="ja-JP" sz="1100" dirty="0">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テスト</a:t>
            </a:r>
            <a:r>
              <a:rPr lang="ja" sz="1100" dirty="0">
                <a:solidFill>
                  <a:srgbClr val="333333"/>
                </a:solidFill>
                <a:latin typeface="Meiryo"/>
                <a:ea typeface="Meiryo"/>
                <a:cs typeface="Meiryo"/>
                <a:sym typeface="Meiryo"/>
              </a:rPr>
              <a:t>の内容：</a:t>
            </a:r>
          </a:p>
          <a:p>
            <a:pPr marL="914400" lvl="1" indent="-298450" rtl="0">
              <a:lnSpc>
                <a:spcPct val="115000"/>
              </a:lnSpc>
              <a:spcBef>
                <a:spcPts val="0"/>
              </a:spcBef>
              <a:buClr>
                <a:srgbClr val="333333"/>
              </a:buClr>
              <a:buSzPct val="100000"/>
              <a:buFont typeface="Courier New"/>
              <a:buChar char="o"/>
            </a:pPr>
            <a:r>
              <a:rPr lang="ja" sz="1100" dirty="0">
                <a:latin typeface="Meiryo"/>
                <a:ea typeface="Meiryo"/>
                <a:cs typeface="Meiryo"/>
                <a:sym typeface="Meiryo"/>
              </a:rPr>
              <a:t>1枚のテクスチャ</a:t>
            </a:r>
            <a:r>
              <a:rPr lang="ja" sz="1100" dirty="0">
                <a:solidFill>
                  <a:srgbClr val="333333"/>
                </a:solidFill>
                <a:latin typeface="Meiryo"/>
                <a:ea typeface="Meiryo"/>
                <a:cs typeface="Meiryo"/>
                <a:sym typeface="Meiryo"/>
              </a:rPr>
              <a:t>(96x96、RGBA4444)</a:t>
            </a:r>
            <a:r>
              <a:rPr lang="ja" sz="1100" dirty="0">
                <a:latin typeface="Meiryo"/>
                <a:ea typeface="Meiryo"/>
                <a:cs typeface="Meiryo"/>
                <a:sym typeface="Meiryo"/>
              </a:rPr>
              <a:t>から、スプライトを多数描画するのみ</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非常にプリミティブな機能の</a:t>
            </a:r>
            <a:r>
              <a:rPr lang="ja" sz="1100" dirty="0" smtClean="0">
                <a:solidFill>
                  <a:srgbClr val="333333"/>
                </a:solidFill>
                <a:latin typeface="Meiryo"/>
                <a:ea typeface="Meiryo"/>
                <a:cs typeface="Meiryo"/>
                <a:sym typeface="Meiryo"/>
              </a:rPr>
              <a:t>計測</a:t>
            </a:r>
            <a:endParaRPr lang="en-US" altLang="ja" sz="1100" dirty="0" smtClean="0">
              <a:solidFill>
                <a:srgbClr val="333333"/>
              </a:solidFill>
              <a:latin typeface="Meiryo"/>
              <a:ea typeface="Meiryo"/>
              <a:cs typeface="Meiryo"/>
              <a:sym typeface="Meiryo"/>
            </a:endParaRPr>
          </a:p>
          <a:p>
            <a:pPr marL="914400" lvl="1" indent="-298450" rtl="0">
              <a:lnSpc>
                <a:spcPct val="115000"/>
              </a:lnSpc>
              <a:spcBef>
                <a:spcPts val="0"/>
              </a:spcBef>
              <a:buClr>
                <a:srgbClr val="333333"/>
              </a:buClr>
              <a:buSzPct val="100000"/>
              <a:buFont typeface="Courier New"/>
              <a:buChar char="o"/>
            </a:pPr>
            <a:endParaRPr 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考察</a:t>
            </a:r>
            <a:r>
              <a:rPr lang="ja" sz="1100" dirty="0">
                <a:solidFill>
                  <a:srgbClr val="333333"/>
                </a:solidFill>
                <a:latin typeface="Meiryo"/>
                <a:ea typeface="Meiryo"/>
                <a:cs typeface="Meiryo"/>
                <a:sym typeface="Meiryo"/>
              </a:rPr>
              <a:t>：</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Nexus 5では、v3がv2(バッチなし)の約3.9倍のパフォーマンス。バッチの効果は絶大</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iPhone 5では、v3がv2(バッチなし)の約1.2倍でしかない。というより、バッチなしでも高速</a:t>
            </a:r>
          </a:p>
          <a:p>
            <a:pPr marL="914400" lvl="1" indent="-298450" rtl="0">
              <a:lnSpc>
                <a:spcPct val="115000"/>
              </a:lnSpc>
              <a:spcBef>
                <a:spcPts val="0"/>
              </a:spcBef>
              <a:buClr>
                <a:srgbClr val="333333"/>
              </a:buClr>
              <a:buFont typeface="Courier New"/>
              <a:buChar char="o"/>
            </a:pPr>
            <a:endParaRPr sz="1100" dirty="0">
              <a:solidFill>
                <a:srgbClr val="333333"/>
              </a:solidFill>
              <a:latin typeface="Meiryo"/>
              <a:ea typeface="Meiryo"/>
              <a:cs typeface="Meiryo"/>
              <a:sym typeface="Meiryo"/>
            </a:endParaRPr>
          </a:p>
        </p:txBody>
      </p:sp>
      <p:graphicFrame>
        <p:nvGraphicFramePr>
          <p:cNvPr id="6" name="Shape 250"/>
          <p:cNvGraphicFramePr/>
          <p:nvPr>
            <p:extLst>
              <p:ext uri="{D42A27DB-BD31-4B8C-83A1-F6EECF244321}">
                <p14:modId xmlns:p14="http://schemas.microsoft.com/office/powerpoint/2010/main" val="3358128256"/>
              </p:ext>
            </p:extLst>
          </p:nvPr>
        </p:nvGraphicFramePr>
        <p:xfrm>
          <a:off x="683568" y="2355726"/>
          <a:ext cx="2592288" cy="1072806"/>
        </p:xfrm>
        <a:graphic>
          <a:graphicData uri="http://schemas.openxmlformats.org/drawingml/2006/table">
            <a:tbl>
              <a:tblPr>
                <a:noFill/>
              </a:tblPr>
              <a:tblGrid>
                <a:gridCol w="648072"/>
                <a:gridCol w="1008112"/>
                <a:gridCol w="936104"/>
              </a:tblGrid>
              <a:tr h="289987">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v2</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(バッチなし)</a:t>
                      </a:r>
                      <a:endParaRPr lang="ja"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v3</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(自動バッチ)</a:t>
                      </a:r>
                      <a:endParaRPr lang="ja" sz="800" dirty="0">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a:t>
                      </a:r>
                      <a:r>
                        <a:rPr lang="en-US" altLang="ja" sz="800" dirty="0" smtClean="0">
                          <a:solidFill>
                            <a:srgbClr val="333333"/>
                          </a:solidFill>
                          <a:latin typeface="Meiryo"/>
                          <a:ea typeface="Meiryo"/>
                          <a:cs typeface="Meiryo"/>
                          <a:sym typeface="Meiryo"/>
                        </a:rPr>
                        <a:t>5</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ja" altLang="ja-JP" sz="800" dirty="0" smtClean="0">
                          <a:solidFill>
                            <a:srgbClr val="333333"/>
                          </a:solidFill>
                          <a:latin typeface="Meiryo"/>
                          <a:ea typeface="Meiryo"/>
                          <a:cs typeface="Meiryo"/>
                          <a:sym typeface="Meiryo"/>
                        </a:rPr>
                        <a:t>4444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5450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1450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5670</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bl>
          </a:graphicData>
        </a:graphic>
      </p:graphicFrame>
      <p:pic>
        <p:nvPicPr>
          <p:cNvPr id="3" name="図 2"/>
          <p:cNvPicPr>
            <a:picLocks noChangeAspect="1"/>
          </p:cNvPicPr>
          <p:nvPr/>
        </p:nvPicPr>
        <p:blipFill>
          <a:blip r:embed="rId3" cstate="print"/>
          <a:stretch>
            <a:fillRect/>
          </a:stretch>
        </p:blipFill>
        <p:spPr>
          <a:xfrm>
            <a:off x="3491880" y="2067694"/>
            <a:ext cx="4176462" cy="1594068"/>
          </a:xfrm>
          <a:prstGeom prst="rect">
            <a:avLst/>
          </a:prstGeom>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33</a:t>
            </a:fld>
            <a:endParaRPr lang="ja-JP" altLang="en-US" dirty="0"/>
          </a:p>
        </p:txBody>
      </p:sp>
    </p:spTree>
    <p:extLst>
      <p:ext uri="{BB962C8B-B14F-4D97-AF65-F5344CB8AC3E}">
        <p14:creationId xmlns:p14="http://schemas.microsoft.com/office/powerpoint/2010/main" val="1799019898"/>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2</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27" name="Shape 227"/>
          <p:cNvSpPr txBox="1">
            <a:spLocks noGrp="1"/>
          </p:cNvSpPr>
          <p:nvPr>
            <p:ph idx="1"/>
          </p:nvPr>
        </p:nvSpPr>
        <p:spPr>
          <a:xfrm>
            <a:off x="214313" y="750094"/>
            <a:ext cx="8572500" cy="4007221"/>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smtClean="0">
                <a:latin typeface="Meiryo"/>
                <a:ea typeface="Meiryo"/>
                <a:cs typeface="Meiryo"/>
                <a:sym typeface="Meiryo"/>
              </a:rPr>
              <a:t>Cocos</a:t>
            </a:r>
            <a:r>
              <a:rPr lang="en-US" altLang="ja" sz="1800" dirty="0" smtClean="0">
                <a:latin typeface="Meiryo"/>
                <a:ea typeface="Meiryo"/>
                <a:cs typeface="Meiryo"/>
                <a:sym typeface="Meiryo"/>
              </a:rPr>
              <a:t>2d-x</a:t>
            </a:r>
            <a:r>
              <a:rPr lang="ja" sz="1800" dirty="0" smtClean="0">
                <a:latin typeface="Meiryo"/>
                <a:ea typeface="Meiryo"/>
                <a:cs typeface="Meiryo"/>
                <a:sym typeface="Meiryo"/>
              </a:rPr>
              <a:t> </a:t>
            </a:r>
            <a:r>
              <a:rPr lang="ja" sz="1800" dirty="0">
                <a:latin typeface="Meiryo"/>
                <a:ea typeface="Meiryo"/>
                <a:cs typeface="Meiryo"/>
                <a:sym typeface="Meiryo"/>
              </a:rPr>
              <a:t>v2と</a:t>
            </a:r>
            <a:r>
              <a:rPr lang="ja" sz="1800" dirty="0" smtClean="0">
                <a:latin typeface="Meiryo"/>
                <a:ea typeface="Meiryo"/>
                <a:cs typeface="Meiryo"/>
                <a:sym typeface="Meiryo"/>
              </a:rPr>
              <a:t>v3</a:t>
            </a:r>
            <a:r>
              <a:rPr lang="ja" altLang="en-US" sz="1800" dirty="0" smtClean="0">
                <a:latin typeface="Meiryo"/>
                <a:ea typeface="Meiryo"/>
                <a:cs typeface="Meiryo"/>
                <a:sym typeface="Meiryo"/>
              </a:rPr>
              <a:t>の描画性能差</a:t>
            </a:r>
            <a:r>
              <a:rPr lang="ja" sz="1800" dirty="0" smtClean="0">
                <a:latin typeface="Meiryo"/>
                <a:ea typeface="Meiryo"/>
                <a:cs typeface="Meiryo"/>
                <a:sym typeface="Meiryo"/>
              </a:rPr>
              <a:t>(</a:t>
            </a:r>
            <a:r>
              <a:rPr lang="ja" sz="1800" dirty="0">
                <a:latin typeface="Meiryo"/>
                <a:ea typeface="Meiryo"/>
                <a:cs typeface="Meiryo"/>
                <a:sym typeface="Meiryo"/>
              </a:rPr>
              <a:t>2</a:t>
            </a:r>
            <a:r>
              <a:rPr lang="ja" sz="1800" dirty="0" smtClean="0">
                <a:latin typeface="Meiryo"/>
                <a:ea typeface="Meiryo"/>
                <a:cs typeface="Meiryo"/>
                <a:sym typeface="Meiryo"/>
              </a:rPr>
              <a:t>)</a:t>
            </a:r>
            <a:endParaRPr sz="10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Multi</a:t>
            </a:r>
            <a:r>
              <a:rPr lang="en-US" altLang="ja" sz="1100" dirty="0">
                <a:latin typeface="Meiryo"/>
                <a:ea typeface="Meiryo"/>
                <a:cs typeface="Meiryo"/>
                <a:sym typeface="Meiryo"/>
              </a:rPr>
              <a:t> </a:t>
            </a:r>
            <a:r>
              <a:rPr lang="en-US" altLang="ja" sz="1100" dirty="0" smtClean="0">
                <a:latin typeface="Meiryo"/>
                <a:ea typeface="Meiryo"/>
                <a:cs typeface="Meiryo"/>
                <a:sym typeface="Meiryo"/>
              </a:rPr>
              <a:t>(</a:t>
            </a:r>
            <a:r>
              <a:rPr lang="ja-JP" altLang="en-US" sz="1100" dirty="0" smtClean="0">
                <a:solidFill>
                  <a:srgbClr val="333333"/>
                </a:solidFill>
                <a:latin typeface="Meiryo"/>
                <a:ea typeface="Meiryo"/>
                <a:cs typeface="Meiryo"/>
                <a:sym typeface="Meiryo"/>
              </a:rPr>
              <a:t>ゲーム風</a:t>
            </a:r>
            <a:r>
              <a:rPr lang="ja" altLang="ja-JP" sz="1100" dirty="0" smtClean="0">
                <a:solidFill>
                  <a:srgbClr val="333333"/>
                </a:solidFill>
                <a:latin typeface="Meiryo"/>
                <a:ea typeface="Meiryo"/>
                <a:cs typeface="Meiryo"/>
                <a:sym typeface="Meiryo"/>
              </a:rPr>
              <a:t>アプリ</a:t>
            </a:r>
            <a:r>
              <a:rPr lang="en-US" altLang="ja" sz="1100" dirty="0">
                <a:solidFill>
                  <a:srgbClr val="333333"/>
                </a:solidFill>
                <a:latin typeface="Meiryo"/>
                <a:ea typeface="Meiryo"/>
                <a:cs typeface="Meiryo"/>
                <a:sym typeface="Meiryo"/>
              </a:rPr>
              <a:t>)</a:t>
            </a:r>
            <a:endParaRPr lang="ja" altLang="ja-JP" sz="1100" dirty="0">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テスト</a:t>
            </a:r>
            <a:r>
              <a:rPr lang="ja" sz="1100" dirty="0">
                <a:solidFill>
                  <a:srgbClr val="333333"/>
                </a:solidFill>
                <a:latin typeface="Meiryo"/>
                <a:ea typeface="Meiryo"/>
                <a:cs typeface="Meiryo"/>
                <a:sym typeface="Meiryo"/>
              </a:rPr>
              <a:t>の内容：</a:t>
            </a:r>
          </a:p>
          <a:p>
            <a:pPr marL="914400" lvl="1" indent="-298450" rtl="0">
              <a:lnSpc>
                <a:spcPct val="115000"/>
              </a:lnSpc>
              <a:spcBef>
                <a:spcPts val="0"/>
              </a:spcBef>
              <a:buClr>
                <a:srgbClr val="333333"/>
              </a:buClr>
              <a:buSzPct val="100000"/>
              <a:buFont typeface="Courier New"/>
              <a:buChar char="o"/>
            </a:pPr>
            <a:r>
              <a:rPr lang="ja" sz="1100" dirty="0">
                <a:latin typeface="Meiryo"/>
                <a:ea typeface="Meiryo"/>
                <a:cs typeface="Meiryo"/>
                <a:sym typeface="Meiryo"/>
              </a:rPr>
              <a:t>2枚のテクスチャ</a:t>
            </a:r>
            <a:r>
              <a:rPr lang="ja" sz="1100" dirty="0">
                <a:solidFill>
                  <a:srgbClr val="333333"/>
                </a:solidFill>
                <a:latin typeface="Meiryo"/>
                <a:ea typeface="Meiryo"/>
                <a:cs typeface="Meiryo"/>
                <a:sym typeface="Meiryo"/>
              </a:rPr>
              <a:t>(1024x1024、RGBA4444)</a:t>
            </a:r>
            <a:r>
              <a:rPr lang="ja" sz="1100" dirty="0">
                <a:latin typeface="Meiryo"/>
                <a:ea typeface="Meiryo"/>
                <a:cs typeface="Meiryo"/>
                <a:sym typeface="Meiryo"/>
              </a:rPr>
              <a:t>から、複数スプライトで構成されたキャラクタを多数描画</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UIボタン、サウンドあり</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実際のゲームアプリに近い構成</a:t>
            </a: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考察</a:t>
            </a:r>
            <a:r>
              <a:rPr lang="ja" sz="1100" dirty="0">
                <a:solidFill>
                  <a:srgbClr val="333333"/>
                </a:solidFill>
                <a:latin typeface="Meiryo"/>
                <a:ea typeface="Meiryo"/>
                <a:cs typeface="Meiryo"/>
                <a:sym typeface="Meiryo"/>
              </a:rPr>
              <a:t>：</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iPhone では、v2(バッチなし)がv3の+15%、Nexus 5 では逆にv3がv2(バッチなし)の+18%のパフォーマンス</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実際のゲームアプリに近い構成では、v3の優位が揺らいでいる</a:t>
            </a:r>
          </a:p>
          <a:p>
            <a:pPr marL="0" lvl="0" indent="0" rtl="0">
              <a:lnSpc>
                <a:spcPct val="115000"/>
              </a:lnSpc>
              <a:spcBef>
                <a:spcPts val="0"/>
              </a:spcBef>
              <a:buNone/>
            </a:pPr>
            <a:endParaRPr sz="1100" dirty="0">
              <a:latin typeface="Meiryo"/>
              <a:ea typeface="Meiryo"/>
              <a:cs typeface="Meiryo"/>
              <a:sym typeface="Meiryo"/>
            </a:endParaRPr>
          </a:p>
        </p:txBody>
      </p:sp>
      <p:graphicFrame>
        <p:nvGraphicFramePr>
          <p:cNvPr id="6" name="Shape 250"/>
          <p:cNvGraphicFramePr/>
          <p:nvPr>
            <p:extLst>
              <p:ext uri="{D42A27DB-BD31-4B8C-83A1-F6EECF244321}">
                <p14:modId xmlns:p14="http://schemas.microsoft.com/office/powerpoint/2010/main" val="2841464781"/>
              </p:ext>
            </p:extLst>
          </p:nvPr>
        </p:nvGraphicFramePr>
        <p:xfrm>
          <a:off x="683568" y="2355726"/>
          <a:ext cx="2592288" cy="1072806"/>
        </p:xfrm>
        <a:graphic>
          <a:graphicData uri="http://schemas.openxmlformats.org/drawingml/2006/table">
            <a:tbl>
              <a:tblPr>
                <a:noFill/>
              </a:tblPr>
              <a:tblGrid>
                <a:gridCol w="648072"/>
                <a:gridCol w="1008112"/>
                <a:gridCol w="936104"/>
              </a:tblGrid>
              <a:tr h="289987">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v2</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(バッチなし)</a:t>
                      </a:r>
                      <a:endParaRPr lang="ja"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v3</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(自動バッチ)</a:t>
                      </a:r>
                      <a:endParaRPr lang="ja" sz="800" dirty="0">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a:t>
                      </a:r>
                      <a:r>
                        <a:rPr lang="en-US" altLang="ja" sz="800" dirty="0" smtClean="0">
                          <a:solidFill>
                            <a:srgbClr val="333333"/>
                          </a:solidFill>
                          <a:latin typeface="Meiryo"/>
                          <a:ea typeface="Meiryo"/>
                          <a:cs typeface="Meiryo"/>
                          <a:sym typeface="Meiryo"/>
                        </a:rPr>
                        <a:t>5</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224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194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84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99</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bl>
          </a:graphicData>
        </a:graphic>
      </p:graphicFrame>
      <p:pic>
        <p:nvPicPr>
          <p:cNvPr id="3" name="図 2"/>
          <p:cNvPicPr>
            <a:picLocks noChangeAspect="1"/>
          </p:cNvPicPr>
          <p:nvPr/>
        </p:nvPicPr>
        <p:blipFill>
          <a:blip r:embed="rId3" cstate="print"/>
          <a:stretch>
            <a:fillRect/>
          </a:stretch>
        </p:blipFill>
        <p:spPr>
          <a:xfrm>
            <a:off x="3491880" y="2071680"/>
            <a:ext cx="4176462" cy="1590527"/>
          </a:xfrm>
          <a:prstGeom prst="rect">
            <a:avLst/>
          </a:prstGeom>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34</a:t>
            </a:fld>
            <a:endParaRPr lang="ja-JP" altLang="en-US" dirty="0"/>
          </a:p>
        </p:txBody>
      </p:sp>
    </p:spTree>
    <p:extLst>
      <p:ext uri="{BB962C8B-B14F-4D97-AF65-F5344CB8AC3E}">
        <p14:creationId xmlns:p14="http://schemas.microsoft.com/office/powerpoint/2010/main" val="2382952210"/>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描画性能比較(</a:t>
            </a:r>
            <a:r>
              <a:rPr lang="en-US" altLang="ja" sz="2400" b="0" dirty="0" smtClean="0">
                <a:latin typeface="Meiryo"/>
                <a:ea typeface="Meiryo"/>
                <a:cs typeface="Meiryo"/>
                <a:sym typeface="Meiryo"/>
              </a:rPr>
              <a:t>Part 2</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35" name="Shape 235"/>
          <p:cNvSpPr txBox="1">
            <a:spLocks noGrp="1"/>
          </p:cNvSpPr>
          <p:nvPr>
            <p:ph idx="1"/>
          </p:nvPr>
        </p:nvSpPr>
        <p:spPr>
          <a:xfrm>
            <a:off x="214313" y="750094"/>
            <a:ext cx="8572500" cy="4201889"/>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smtClean="0">
                <a:latin typeface="Meiryo"/>
                <a:ea typeface="Meiryo"/>
                <a:cs typeface="Meiryo"/>
                <a:sym typeface="Meiryo"/>
              </a:rPr>
              <a:t>Cocos</a:t>
            </a:r>
            <a:r>
              <a:rPr lang="en-US" altLang="ja" sz="1800" dirty="0" smtClean="0">
                <a:latin typeface="Meiryo"/>
                <a:ea typeface="Meiryo"/>
                <a:cs typeface="Meiryo"/>
                <a:sym typeface="Meiryo"/>
              </a:rPr>
              <a:t>2d-x</a:t>
            </a:r>
            <a:r>
              <a:rPr lang="ja" sz="1800" dirty="0" smtClean="0">
                <a:latin typeface="Meiryo"/>
                <a:ea typeface="Meiryo"/>
                <a:cs typeface="Meiryo"/>
                <a:sym typeface="Meiryo"/>
              </a:rPr>
              <a:t> </a:t>
            </a:r>
            <a:r>
              <a:rPr lang="ja" sz="1800" dirty="0">
                <a:latin typeface="Meiryo"/>
                <a:ea typeface="Meiryo"/>
                <a:cs typeface="Meiryo"/>
                <a:sym typeface="Meiryo"/>
              </a:rPr>
              <a:t>v2と</a:t>
            </a:r>
            <a:r>
              <a:rPr lang="ja" sz="1800" dirty="0" smtClean="0">
                <a:latin typeface="Meiryo"/>
                <a:ea typeface="Meiryo"/>
                <a:cs typeface="Meiryo"/>
                <a:sym typeface="Meiryo"/>
              </a:rPr>
              <a:t>v3</a:t>
            </a:r>
            <a:r>
              <a:rPr lang="ja" altLang="en-US" sz="1800" dirty="0" smtClean="0">
                <a:latin typeface="Meiryo"/>
                <a:ea typeface="Meiryo"/>
                <a:cs typeface="Meiryo"/>
                <a:sym typeface="Meiryo"/>
              </a:rPr>
              <a:t>の描画性能差</a:t>
            </a:r>
            <a:r>
              <a:rPr lang="ja" sz="1800" dirty="0" smtClean="0">
                <a:latin typeface="Meiryo"/>
                <a:ea typeface="Meiryo"/>
                <a:cs typeface="Meiryo"/>
                <a:sym typeface="Meiryo"/>
              </a:rPr>
              <a:t>(</a:t>
            </a:r>
            <a:r>
              <a:rPr lang="ja" sz="1800" dirty="0">
                <a:latin typeface="Meiryo"/>
                <a:ea typeface="Meiryo"/>
                <a:cs typeface="Meiryo"/>
                <a:sym typeface="Meiryo"/>
              </a:rPr>
              <a:t>3</a:t>
            </a:r>
            <a:r>
              <a:rPr lang="ja" sz="1800" dirty="0" smtClean="0">
                <a:latin typeface="Meiryo"/>
                <a:ea typeface="Meiryo"/>
                <a:cs typeface="Meiryo"/>
                <a:sym typeface="Meiryo"/>
              </a:rPr>
              <a:t>)</a:t>
            </a:r>
            <a:endParaRPr sz="11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Multi</a:t>
            </a:r>
            <a:r>
              <a:rPr lang="en-US" altLang="ja" sz="1100" dirty="0">
                <a:latin typeface="Meiryo"/>
                <a:ea typeface="Meiryo"/>
                <a:cs typeface="Meiryo"/>
                <a:sym typeface="Meiryo"/>
              </a:rPr>
              <a:t> </a:t>
            </a:r>
            <a:r>
              <a:rPr lang="en-US" altLang="ja" sz="1100" dirty="0" smtClean="0">
                <a:latin typeface="Meiryo"/>
                <a:ea typeface="Meiryo"/>
                <a:cs typeface="Meiryo"/>
                <a:sym typeface="Meiryo"/>
              </a:rPr>
              <a:t>(</a:t>
            </a:r>
            <a:r>
              <a:rPr lang="ja-JP" altLang="en-US" sz="1100" dirty="0" smtClean="0">
                <a:solidFill>
                  <a:srgbClr val="333333"/>
                </a:solidFill>
                <a:latin typeface="Meiryo"/>
                <a:ea typeface="Meiryo"/>
                <a:cs typeface="Meiryo"/>
                <a:sym typeface="Meiryo"/>
              </a:rPr>
              <a:t>ゲーム風</a:t>
            </a:r>
            <a:r>
              <a:rPr lang="ja" altLang="ja-JP" sz="1100" dirty="0" smtClean="0">
                <a:solidFill>
                  <a:srgbClr val="333333"/>
                </a:solidFill>
                <a:latin typeface="Meiryo"/>
                <a:ea typeface="Meiryo"/>
                <a:cs typeface="Meiryo"/>
                <a:sym typeface="Meiryo"/>
              </a:rPr>
              <a:t>アプリ</a:t>
            </a:r>
            <a:r>
              <a:rPr lang="en-US" altLang="ja" sz="1100" dirty="0">
                <a:solidFill>
                  <a:srgbClr val="333333"/>
                </a:solidFill>
                <a:latin typeface="Meiryo"/>
                <a:ea typeface="Meiryo"/>
                <a:cs typeface="Meiryo"/>
                <a:sym typeface="Meiryo"/>
              </a:rPr>
              <a:t>)</a:t>
            </a:r>
            <a:endParaRPr lang="ja" altLang="ja-JP" sz="1100" dirty="0">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テスト</a:t>
            </a:r>
            <a:r>
              <a:rPr lang="ja" sz="1100" dirty="0">
                <a:solidFill>
                  <a:srgbClr val="333333"/>
                </a:solidFill>
                <a:latin typeface="Meiryo"/>
                <a:ea typeface="Meiryo"/>
                <a:cs typeface="Meiryo"/>
                <a:sym typeface="Meiryo"/>
              </a:rPr>
              <a:t>の内容：</a:t>
            </a:r>
          </a:p>
          <a:p>
            <a:pPr marL="914400" lvl="1" indent="-298450" rtl="0">
              <a:lnSpc>
                <a:spcPct val="115000"/>
              </a:lnSpc>
              <a:spcBef>
                <a:spcPts val="0"/>
              </a:spcBef>
              <a:buClr>
                <a:srgbClr val="333333"/>
              </a:buClr>
              <a:buSzPct val="100000"/>
              <a:buFont typeface="Courier New"/>
              <a:buChar char="o"/>
            </a:pPr>
            <a:r>
              <a:rPr lang="ja" sz="1100" dirty="0">
                <a:latin typeface="Meiryo"/>
                <a:ea typeface="Meiryo"/>
                <a:cs typeface="Meiryo"/>
                <a:sym typeface="Meiryo"/>
              </a:rPr>
              <a:t>2枚のテクスチャ</a:t>
            </a:r>
            <a:r>
              <a:rPr lang="ja" sz="1100" dirty="0">
                <a:solidFill>
                  <a:srgbClr val="333333"/>
                </a:solidFill>
                <a:latin typeface="Meiryo"/>
                <a:ea typeface="Meiryo"/>
                <a:cs typeface="Meiryo"/>
                <a:sym typeface="Meiryo"/>
              </a:rPr>
              <a:t>(1024x1024、RGBA4444)</a:t>
            </a:r>
            <a:r>
              <a:rPr lang="ja" sz="1100" dirty="0">
                <a:latin typeface="Meiryo"/>
                <a:ea typeface="Meiryo"/>
                <a:cs typeface="Meiryo"/>
                <a:sym typeface="Meiryo"/>
              </a:rPr>
              <a:t>から、複数スプライトで構成されたキャラクタを多数描画</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UIボタン、サウンドあり</a:t>
            </a:r>
          </a:p>
          <a:p>
            <a:pPr marL="914400" lvl="1" indent="-298450" rtl="0">
              <a:lnSpc>
                <a:spcPct val="115000"/>
              </a:lnSpc>
              <a:spcBef>
                <a:spcPts val="0"/>
              </a:spcBef>
              <a:buClr>
                <a:srgbClr val="333333"/>
              </a:buClr>
              <a:buSzPct val="100000"/>
              <a:buFont typeface="Courier New"/>
              <a:buChar char="o"/>
            </a:pPr>
            <a:r>
              <a:rPr lang="ja" sz="1100" dirty="0">
                <a:solidFill>
                  <a:srgbClr val="333333"/>
                </a:solidFill>
                <a:latin typeface="Meiryo"/>
                <a:ea typeface="Meiryo"/>
                <a:cs typeface="Meiryo"/>
                <a:sym typeface="Meiryo"/>
              </a:rPr>
              <a:t>実際のゲームアプリに近い構成</a:t>
            </a: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r>
              <a:rPr lang="ja" sz="1100" dirty="0" smtClean="0">
                <a:solidFill>
                  <a:srgbClr val="333333"/>
                </a:solidFill>
                <a:latin typeface="Meiryo"/>
                <a:ea typeface="Meiryo"/>
                <a:cs typeface="Meiryo"/>
                <a:sym typeface="Meiryo"/>
              </a:rPr>
              <a:t>：</a:t>
            </a: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en-US" altLang="ja" sz="1100" dirty="0" smtClean="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endParaRPr 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考察</a:t>
            </a:r>
            <a:r>
              <a:rPr lang="ja" sz="1100" dirty="0">
                <a:solidFill>
                  <a:srgbClr val="333333"/>
                </a:solidFill>
                <a:latin typeface="Meiryo"/>
                <a:ea typeface="Meiryo"/>
                <a:cs typeface="Meiryo"/>
                <a:sym typeface="Meiryo"/>
              </a:rPr>
              <a:t>：</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iPhone では、v2(バッチあり)がv3の約1.4倍、Nexus 5 では約2.3倍のパフォーマンス</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Cocs2d-x v2で、手動で理想的なバッチを組めれば、v3よりも高パフォーマンスを出せる</a:t>
            </a:r>
          </a:p>
          <a:p>
            <a:pPr marL="914400" lvl="1" indent="-298450" rtl="0">
              <a:lnSpc>
                <a:spcPct val="115000"/>
              </a:lnSpc>
              <a:spcBef>
                <a:spcPts val="0"/>
              </a:spcBef>
              <a:buClr>
                <a:srgbClr val="333333"/>
              </a:buClr>
              <a:buSzPct val="100000"/>
              <a:buFont typeface="Courier New"/>
              <a:buChar char="o"/>
            </a:pPr>
            <a:r>
              <a:rPr lang="ja" sz="1100" b="1" dirty="0">
                <a:solidFill>
                  <a:srgbClr val="333333"/>
                </a:solidFill>
                <a:latin typeface="Meiryo"/>
                <a:ea typeface="Meiryo"/>
                <a:cs typeface="Meiryo"/>
                <a:sym typeface="Meiryo"/>
              </a:rPr>
              <a:t>ただし、このアプリのv2 バッチありでは必ずバッチが効くという理想状態を計測しているので、注意</a:t>
            </a:r>
          </a:p>
          <a:p>
            <a:pPr marL="0" lvl="0" indent="0" rtl="0">
              <a:lnSpc>
                <a:spcPct val="115000"/>
              </a:lnSpc>
              <a:spcBef>
                <a:spcPts val="0"/>
              </a:spcBef>
              <a:buNone/>
            </a:pPr>
            <a:endParaRPr sz="1100" dirty="0">
              <a:latin typeface="Meiryo"/>
              <a:ea typeface="Meiryo"/>
              <a:cs typeface="Meiryo"/>
              <a:sym typeface="Meiryo"/>
            </a:endParaRPr>
          </a:p>
        </p:txBody>
      </p:sp>
      <p:graphicFrame>
        <p:nvGraphicFramePr>
          <p:cNvPr id="6" name="Shape 250"/>
          <p:cNvGraphicFramePr/>
          <p:nvPr>
            <p:extLst>
              <p:ext uri="{D42A27DB-BD31-4B8C-83A1-F6EECF244321}">
                <p14:modId xmlns:p14="http://schemas.microsoft.com/office/powerpoint/2010/main" val="3869466768"/>
              </p:ext>
            </p:extLst>
          </p:nvPr>
        </p:nvGraphicFramePr>
        <p:xfrm>
          <a:off x="683568" y="2355726"/>
          <a:ext cx="2592288" cy="1072806"/>
        </p:xfrm>
        <a:graphic>
          <a:graphicData uri="http://schemas.openxmlformats.org/drawingml/2006/table">
            <a:tbl>
              <a:tblPr>
                <a:noFill/>
              </a:tblPr>
              <a:tblGrid>
                <a:gridCol w="648072"/>
                <a:gridCol w="1008112"/>
                <a:gridCol w="936104"/>
              </a:tblGrid>
              <a:tr h="289987">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v2</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(バッチ</a:t>
                      </a:r>
                      <a:r>
                        <a:rPr lang="ja-JP" altLang="en-US" sz="800" dirty="0" smtClean="0">
                          <a:solidFill>
                            <a:srgbClr val="333333"/>
                          </a:solidFill>
                          <a:latin typeface="Meiryo"/>
                          <a:ea typeface="Meiryo"/>
                          <a:cs typeface="Meiryo"/>
                          <a:sym typeface="Meiryo"/>
                        </a:rPr>
                        <a:t>あり</a:t>
                      </a:r>
                      <a:r>
                        <a:rPr lang="ja" altLang="ja-JP" sz="800" dirty="0" smtClean="0">
                          <a:solidFill>
                            <a:srgbClr val="333333"/>
                          </a:solidFill>
                          <a:latin typeface="Meiryo"/>
                          <a:ea typeface="Meiryo"/>
                          <a:cs typeface="Meiryo"/>
                          <a:sym typeface="Meiryo"/>
                        </a:rPr>
                        <a:t>)</a:t>
                      </a:r>
                      <a:endParaRPr lang="ja" sz="800" dirty="0">
                        <a:solidFill>
                          <a:srgbClr val="333333"/>
                        </a:solidFill>
                        <a:latin typeface="Meiryo"/>
                        <a:ea typeface="Meiryo"/>
                        <a:cs typeface="Meiryo"/>
                        <a:sym typeface="Meiryo"/>
                      </a:endParaRPr>
                    </a:p>
                  </a:txBody>
                  <a:tcPr marL="91425" marR="91425" marT="91425" marB="91425"/>
                </a:tc>
                <a:tc>
                  <a:txBody>
                    <a:bodyPr/>
                    <a:lstStyle/>
                    <a:p>
                      <a:pPr lvl="0" rtl="0">
                        <a:spcBef>
                          <a:spcPts val="0"/>
                        </a:spcBef>
                        <a:buNone/>
                      </a:pPr>
                      <a:r>
                        <a:rPr lang="ja" altLang="ja-JP" sz="800" dirty="0" smtClean="0">
                          <a:solidFill>
                            <a:srgbClr val="333333"/>
                          </a:solidFill>
                          <a:latin typeface="Meiryo"/>
                          <a:ea typeface="Meiryo"/>
                          <a:cs typeface="Meiryo"/>
                          <a:sym typeface="Meiryo"/>
                        </a:rPr>
                        <a:t>Cocos2d-x v3</a:t>
                      </a:r>
                      <a:endParaRPr lang="en-US" altLang="ja" sz="800" dirty="0" smtClean="0">
                        <a:solidFill>
                          <a:srgbClr val="333333"/>
                        </a:solidFill>
                        <a:latin typeface="Meiryo"/>
                        <a:ea typeface="Meiryo"/>
                        <a:cs typeface="Meiryo"/>
                        <a:sym typeface="Meiryo"/>
                      </a:endParaRPr>
                    </a:p>
                    <a:p>
                      <a:pPr lvl="0" rtl="0">
                        <a:spcBef>
                          <a:spcPts val="0"/>
                        </a:spcBef>
                        <a:buNone/>
                      </a:pPr>
                      <a:r>
                        <a:rPr lang="ja" altLang="ja-JP" sz="800" dirty="0" smtClean="0">
                          <a:solidFill>
                            <a:srgbClr val="333333"/>
                          </a:solidFill>
                          <a:latin typeface="Meiryo"/>
                          <a:ea typeface="Meiryo"/>
                          <a:cs typeface="Meiryo"/>
                          <a:sym typeface="Meiryo"/>
                        </a:rPr>
                        <a:t>(自動バッチ)</a:t>
                      </a:r>
                      <a:endParaRPr lang="ja" sz="800" dirty="0">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a:t>
                      </a:r>
                      <a:r>
                        <a:rPr lang="en-US" altLang="ja" sz="800" dirty="0" smtClean="0">
                          <a:solidFill>
                            <a:srgbClr val="333333"/>
                          </a:solidFill>
                          <a:latin typeface="Meiryo"/>
                          <a:ea typeface="Meiryo"/>
                          <a:cs typeface="Meiryo"/>
                          <a:sym typeface="Meiryo"/>
                        </a:rPr>
                        <a:t>5</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275</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194</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r h="318613">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226</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en-US" altLang="ja" sz="800" dirty="0" smtClean="0">
                          <a:solidFill>
                            <a:srgbClr val="333333"/>
                          </a:solidFill>
                          <a:latin typeface="Meiryo"/>
                          <a:ea typeface="Meiryo"/>
                          <a:cs typeface="Meiryo"/>
                          <a:sym typeface="Meiryo"/>
                        </a:rPr>
                        <a:t>99</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tc>
              </a:tr>
            </a:tbl>
          </a:graphicData>
        </a:graphic>
      </p:graphicFrame>
      <p:pic>
        <p:nvPicPr>
          <p:cNvPr id="3" name="図 2"/>
          <p:cNvPicPr>
            <a:picLocks noChangeAspect="1"/>
          </p:cNvPicPr>
          <p:nvPr/>
        </p:nvPicPr>
        <p:blipFill>
          <a:blip r:embed="rId3" cstate="print"/>
          <a:stretch>
            <a:fillRect/>
          </a:stretch>
        </p:blipFill>
        <p:spPr>
          <a:xfrm>
            <a:off x="3491880" y="2070251"/>
            <a:ext cx="4170925" cy="1591956"/>
          </a:xfrm>
          <a:prstGeom prst="rect">
            <a:avLst/>
          </a:prstGeom>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35</a:t>
            </a:fld>
            <a:endParaRPr lang="ja-JP" altLang="en-US" dirty="0"/>
          </a:p>
        </p:txBody>
      </p:sp>
    </p:spTree>
    <p:extLst>
      <p:ext uri="{BB962C8B-B14F-4D97-AF65-F5344CB8AC3E}">
        <p14:creationId xmlns:p14="http://schemas.microsoft.com/office/powerpoint/2010/main" val="3036345394"/>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26"/>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2</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5" name="テキスト プレースホルダー 2"/>
          <p:cNvSpPr>
            <a:spLocks noGrp="1"/>
          </p:cNvSpPr>
          <p:nvPr>
            <p:ph type="body" idx="1"/>
          </p:nvPr>
        </p:nvSpPr>
        <p:spPr>
          <a:xfrm>
            <a:off x="457200" y="771550"/>
            <a:ext cx="4114800" cy="3725699"/>
          </a:xfrm>
        </p:spPr>
        <p:txBody>
          <a:bodyPr/>
          <a:lstStyle/>
          <a:p>
            <a:pPr marL="0" indent="0">
              <a:buNone/>
              <a:defRPr/>
            </a:pPr>
            <a:r>
              <a:rPr lang="ja" altLang="ja-JP" sz="1800" dirty="0">
                <a:latin typeface="Meiryo"/>
                <a:ea typeface="Meiryo"/>
                <a:cs typeface="Meiryo"/>
                <a:sym typeface="Meiryo"/>
              </a:rPr>
              <a:t>Cocos</a:t>
            </a:r>
            <a:r>
              <a:rPr lang="en-US" altLang="ja" sz="1800" dirty="0">
                <a:latin typeface="Meiryo"/>
                <a:ea typeface="Meiryo"/>
                <a:cs typeface="Meiryo"/>
                <a:sym typeface="Meiryo"/>
              </a:rPr>
              <a:t>2d-x</a:t>
            </a:r>
            <a:r>
              <a:rPr lang="ja" altLang="ja-JP" sz="1800" dirty="0">
                <a:latin typeface="Meiryo"/>
                <a:ea typeface="Meiryo"/>
                <a:cs typeface="Meiryo"/>
                <a:sym typeface="Meiryo"/>
              </a:rPr>
              <a:t> v2と</a:t>
            </a:r>
            <a:r>
              <a:rPr lang="ja" altLang="ja-JP" sz="1800" dirty="0" smtClean="0">
                <a:latin typeface="Meiryo"/>
                <a:ea typeface="Meiryo"/>
                <a:cs typeface="Meiryo"/>
                <a:sym typeface="Meiryo"/>
              </a:rPr>
              <a:t>v3</a:t>
            </a:r>
            <a:r>
              <a:rPr lang="ja" altLang="en-US" sz="1800" dirty="0" smtClean="0">
                <a:latin typeface="Meiryo"/>
                <a:ea typeface="Meiryo"/>
                <a:cs typeface="Meiryo"/>
                <a:sym typeface="Meiryo"/>
              </a:rPr>
              <a:t>の描画性能差</a:t>
            </a:r>
            <a:endParaRPr lang="ja-JP" altLang="en-US" sz="1800" dirty="0" smtClean="0">
              <a:latin typeface="Meiryo"/>
              <a:ea typeface="Meiryo"/>
              <a:cs typeface="Meiryo"/>
              <a:sym typeface="Meiryo"/>
            </a:endParaRPr>
          </a:p>
          <a:p>
            <a:pPr>
              <a:buFont typeface="Wingdings" panose="05000000000000000000" pitchFamily="2" charset="2"/>
              <a:buChar char="l"/>
              <a:defRPr/>
            </a:pPr>
            <a:endParaRPr lang="ja-JP" altLang="en-US" sz="1600" dirty="0">
              <a:solidFill>
                <a:srgbClr val="333333"/>
              </a:solidFill>
              <a:latin typeface="Meiryo"/>
              <a:ea typeface="Meiryo"/>
              <a:cs typeface="Meiryo"/>
              <a:sym typeface="Meiryo"/>
            </a:endParaRPr>
          </a:p>
          <a:p>
            <a:pPr>
              <a:buFont typeface="Wingdings" panose="05000000000000000000" pitchFamily="2" charset="2"/>
              <a:buChar char="l"/>
              <a:defRPr/>
            </a:pPr>
            <a:endParaRPr lang="ja-JP" altLang="en-US" sz="1600" dirty="0" smtClean="0">
              <a:solidFill>
                <a:srgbClr val="333333"/>
              </a:solidFill>
              <a:latin typeface="Meiryo"/>
              <a:ea typeface="Meiryo"/>
              <a:cs typeface="Meiryo"/>
              <a:sym typeface="Meiryo"/>
            </a:endParaRPr>
          </a:p>
          <a:p>
            <a:pPr>
              <a:buFont typeface="Wingdings" panose="05000000000000000000" pitchFamily="2" charset="2"/>
              <a:buChar char="l"/>
              <a:defRPr/>
            </a:pPr>
            <a:r>
              <a:rPr lang="en-US" altLang="ja-JP" sz="1600" dirty="0" smtClean="0">
                <a:solidFill>
                  <a:srgbClr val="333333"/>
                </a:solidFill>
                <a:latin typeface="Meiryo"/>
                <a:ea typeface="Meiryo"/>
                <a:cs typeface="Meiryo"/>
                <a:sym typeface="Meiryo"/>
              </a:rPr>
              <a:t>Cocos2d-x v3</a:t>
            </a:r>
            <a:r>
              <a:rPr lang="ja-JP" altLang="en-US" sz="1600" dirty="0" smtClean="0">
                <a:solidFill>
                  <a:srgbClr val="333333"/>
                </a:solidFill>
                <a:latin typeface="Meiryo"/>
                <a:ea typeface="Meiryo"/>
                <a:cs typeface="Meiryo"/>
                <a:sym typeface="Meiryo"/>
              </a:rPr>
              <a:t>で導入された自動バッチは、複雑な描画の場合は、必ずしもバッチなし</a:t>
            </a:r>
            <a:r>
              <a:rPr lang="en-US" altLang="ja-JP" sz="1600" dirty="0" smtClean="0">
                <a:solidFill>
                  <a:srgbClr val="333333"/>
                </a:solidFill>
                <a:latin typeface="Meiryo"/>
                <a:ea typeface="Meiryo"/>
                <a:cs typeface="Meiryo"/>
                <a:sym typeface="Meiryo"/>
              </a:rPr>
              <a:t>v2</a:t>
            </a:r>
            <a:r>
              <a:rPr lang="ja-JP" altLang="en-US" sz="1600" dirty="0" smtClean="0">
                <a:solidFill>
                  <a:srgbClr val="333333"/>
                </a:solidFill>
                <a:latin typeface="Meiryo"/>
                <a:ea typeface="Meiryo"/>
                <a:cs typeface="Meiryo"/>
                <a:sym typeface="Meiryo"/>
              </a:rPr>
              <a:t>より高性能になるとは限らない</a:t>
            </a:r>
          </a:p>
          <a:p>
            <a:pPr marL="0" indent="0">
              <a:buNone/>
              <a:defRPr/>
            </a:pPr>
            <a:endParaRPr lang="ja-JP" altLang="en-US" sz="1600" dirty="0" smtClean="0">
              <a:solidFill>
                <a:srgbClr val="333333"/>
              </a:solidFill>
              <a:latin typeface="Meiryo"/>
              <a:ea typeface="Meiryo"/>
              <a:cs typeface="Meiryo"/>
              <a:sym typeface="Meiryo"/>
            </a:endParaRPr>
          </a:p>
          <a:p>
            <a:pPr>
              <a:buFont typeface="Wingdings" panose="05000000000000000000" pitchFamily="2" charset="2"/>
              <a:buChar char="l"/>
              <a:defRPr/>
            </a:pPr>
            <a:endParaRPr lang="ja-JP" altLang="en-US" sz="1600" dirty="0" smtClean="0">
              <a:latin typeface="Meiryo"/>
              <a:ea typeface="Meiryo"/>
              <a:cs typeface="Meiryo"/>
              <a:sym typeface="Meiryo"/>
            </a:endParaRPr>
          </a:p>
          <a:p>
            <a:pPr>
              <a:buFont typeface="Wingdings" panose="05000000000000000000" pitchFamily="2" charset="2"/>
              <a:buChar char="l"/>
            </a:pPr>
            <a:endParaRPr kumimoji="1" lang="ja-JP" altLang="en-US" sz="1600" dirty="0"/>
          </a:p>
        </p:txBody>
      </p:sp>
      <p:pic>
        <p:nvPicPr>
          <p:cNvPr id="6" name="図 5"/>
          <p:cNvPicPr>
            <a:picLocks noChangeAspect="1"/>
          </p:cNvPicPr>
          <p:nvPr/>
        </p:nvPicPr>
        <p:blipFill>
          <a:blip r:embed="rId3" cstate="print"/>
          <a:stretch>
            <a:fillRect/>
          </a:stretch>
        </p:blipFill>
        <p:spPr>
          <a:xfrm>
            <a:off x="5363168" y="786259"/>
            <a:ext cx="3593904" cy="1371719"/>
          </a:xfrm>
          <a:prstGeom prst="rect">
            <a:avLst/>
          </a:prstGeom>
        </p:spPr>
      </p:pic>
      <p:pic>
        <p:nvPicPr>
          <p:cNvPr id="7" name="図 6"/>
          <p:cNvPicPr>
            <a:picLocks noChangeAspect="1"/>
          </p:cNvPicPr>
          <p:nvPr/>
        </p:nvPicPr>
        <p:blipFill>
          <a:blip r:embed="rId4" cstate="print"/>
          <a:stretch>
            <a:fillRect/>
          </a:stretch>
        </p:blipFill>
        <p:spPr>
          <a:xfrm>
            <a:off x="5370584" y="2211710"/>
            <a:ext cx="3593904" cy="1368671"/>
          </a:xfrm>
          <a:prstGeom prst="rect">
            <a:avLst/>
          </a:prstGeom>
        </p:spPr>
      </p:pic>
      <p:pic>
        <p:nvPicPr>
          <p:cNvPr id="8" name="図 7"/>
          <p:cNvPicPr>
            <a:picLocks noChangeAspect="1"/>
          </p:cNvPicPr>
          <p:nvPr/>
        </p:nvPicPr>
        <p:blipFill>
          <a:blip r:embed="rId5" cstate="print"/>
          <a:stretch>
            <a:fillRect/>
          </a:stretch>
        </p:blipFill>
        <p:spPr>
          <a:xfrm>
            <a:off x="5368707" y="3648303"/>
            <a:ext cx="3593904" cy="1371719"/>
          </a:xfrm>
          <a:prstGeom prst="rect">
            <a:avLst/>
          </a:prstGeom>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36</a:t>
            </a:fld>
            <a:endParaRPr kumimoji="1" lang="ja-JP" altLang="en-US"/>
          </a:p>
        </p:txBody>
      </p:sp>
    </p:spTree>
    <p:extLst>
      <p:ext uri="{BB962C8B-B14F-4D97-AF65-F5344CB8AC3E}">
        <p14:creationId xmlns:p14="http://schemas.microsoft.com/office/powerpoint/2010/main" val="1401468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3</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41" name="Shape 241"/>
          <p:cNvSpPr txBox="1">
            <a:spLocks noGrp="1"/>
          </p:cNvSpPr>
          <p:nvPr>
            <p:ph idx="1"/>
          </p:nvPr>
        </p:nvSpPr>
        <p:spPr>
          <a:xfrm>
            <a:off x="214313" y="750094"/>
            <a:ext cx="8572500" cy="1476528"/>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a:latin typeface="Meiryo"/>
                <a:ea typeface="Meiryo"/>
                <a:cs typeface="Meiryo"/>
                <a:sym typeface="Meiryo"/>
              </a:rPr>
              <a:t>機種に</a:t>
            </a:r>
            <a:r>
              <a:rPr lang="ja" sz="1800" dirty="0" smtClean="0">
                <a:latin typeface="Meiryo"/>
                <a:ea typeface="Meiryo"/>
                <a:cs typeface="Meiryo"/>
                <a:sym typeface="Meiryo"/>
              </a:rPr>
              <a:t>よる</a:t>
            </a:r>
            <a:r>
              <a:rPr lang="ja" altLang="en-US" sz="1800" dirty="0" smtClean="0">
                <a:latin typeface="Meiryo"/>
                <a:ea typeface="Meiryo"/>
                <a:cs typeface="Meiryo"/>
                <a:sym typeface="Meiryo"/>
              </a:rPr>
              <a:t>描画性能差</a:t>
            </a:r>
            <a:endParaRPr sz="1100" dirty="0">
              <a:solidFill>
                <a:srgbClr val="000000"/>
              </a:solidFill>
              <a:latin typeface="Meiryo"/>
              <a:ea typeface="Meiryo"/>
              <a:cs typeface="Meiryo"/>
              <a:sym typeface="Meiryo"/>
            </a:endParaRPr>
          </a:p>
          <a:p>
            <a:pPr marL="45720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1TexSpr</a:t>
            </a:r>
            <a:r>
              <a:rPr lang="en-US" altLang="ja" sz="1100" dirty="0">
                <a:latin typeface="Meiryo"/>
                <a:ea typeface="Meiryo"/>
                <a:cs typeface="Meiryo"/>
                <a:sym typeface="Meiryo"/>
              </a:rPr>
              <a:t> (</a:t>
            </a:r>
            <a:r>
              <a:rPr lang="ja" altLang="ja-JP" sz="1100" dirty="0">
                <a:solidFill>
                  <a:srgbClr val="333333"/>
                </a:solidFill>
                <a:latin typeface="Meiryo"/>
                <a:ea typeface="Meiryo"/>
                <a:cs typeface="Meiryo"/>
                <a:sym typeface="Meiryo"/>
              </a:rPr>
              <a:t>基本的なスプライト描画負荷</a:t>
            </a:r>
            <a:r>
              <a:rPr lang="ja" altLang="ja-JP" sz="1100" dirty="0" smtClean="0">
                <a:solidFill>
                  <a:srgbClr val="333333"/>
                </a:solidFill>
                <a:latin typeface="Meiryo"/>
                <a:ea typeface="Meiryo"/>
                <a:cs typeface="Meiryo"/>
                <a:sym typeface="Meiryo"/>
              </a:rPr>
              <a:t>テストアプリ</a:t>
            </a:r>
            <a:r>
              <a:rPr lang="en-US" altLang="ja" sz="1100" dirty="0" smtClean="0">
                <a:solidFill>
                  <a:srgbClr val="333333"/>
                </a:solidFill>
                <a:latin typeface="Meiryo"/>
                <a:ea typeface="Meiryo"/>
                <a:cs typeface="Meiryo"/>
                <a:sym typeface="Meiryo"/>
              </a:rPr>
              <a:t>; </a:t>
            </a:r>
            <a:r>
              <a:rPr lang="ja" sz="1100" dirty="0" smtClean="0">
                <a:solidFill>
                  <a:srgbClr val="333333"/>
                </a:solidFill>
                <a:latin typeface="Meiryo"/>
                <a:ea typeface="Meiryo"/>
                <a:cs typeface="Meiryo"/>
                <a:sym typeface="Meiryo"/>
              </a:rPr>
              <a:t>テクスチャ</a:t>
            </a:r>
            <a:r>
              <a:rPr lang="ja" sz="1100" dirty="0">
                <a:solidFill>
                  <a:srgbClr val="333333"/>
                </a:solidFill>
                <a:latin typeface="Meiryo"/>
                <a:ea typeface="Meiryo"/>
                <a:cs typeface="Meiryo"/>
                <a:sym typeface="Meiryo"/>
              </a:rPr>
              <a:t>1枚)</a:t>
            </a: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p>
          <a:p>
            <a:pPr lvl="0" rtl="0">
              <a:lnSpc>
                <a:spcPct val="115000"/>
              </a:lnSpc>
              <a:spcBef>
                <a:spcPts val="0"/>
              </a:spcBef>
              <a:buNone/>
            </a:pPr>
            <a:endParaRPr sz="1100" dirty="0">
              <a:solidFill>
                <a:srgbClr val="333333"/>
              </a:solidFill>
              <a:latin typeface="Meiryo"/>
              <a:ea typeface="Meiryo"/>
              <a:cs typeface="Meiryo"/>
              <a:sym typeface="Meiryo"/>
            </a:endParaRPr>
          </a:p>
          <a:p>
            <a:pPr marL="0" lvl="0" indent="0" rtl="0">
              <a:lnSpc>
                <a:spcPct val="115000"/>
              </a:lnSpc>
              <a:spcBef>
                <a:spcPts val="0"/>
              </a:spcBef>
              <a:buNone/>
            </a:pPr>
            <a:endParaRPr sz="1100" b="1" dirty="0">
              <a:solidFill>
                <a:srgbClr val="333333"/>
              </a:solidFill>
              <a:latin typeface="Meiryo"/>
              <a:ea typeface="Meiryo"/>
              <a:cs typeface="Meiryo"/>
              <a:sym typeface="Meiryo"/>
            </a:endParaRPr>
          </a:p>
          <a:p>
            <a:pPr marL="0" lvl="0" indent="0" rtl="0">
              <a:lnSpc>
                <a:spcPct val="115000"/>
              </a:lnSpc>
              <a:spcBef>
                <a:spcPts val="0"/>
              </a:spcBef>
              <a:buNone/>
            </a:pPr>
            <a:r>
              <a:rPr lang="ja" sz="1100" b="1" dirty="0">
                <a:solidFill>
                  <a:srgbClr val="FF0000"/>
                </a:solidFill>
                <a:latin typeface="Meiryo"/>
                <a:ea typeface="Meiryo"/>
                <a:cs typeface="Meiryo"/>
                <a:sym typeface="Meiryo"/>
              </a:rPr>
              <a:t>	</a:t>
            </a:r>
          </a:p>
        </p:txBody>
      </p:sp>
      <p:graphicFrame>
        <p:nvGraphicFramePr>
          <p:cNvPr id="242" name="Shape 242"/>
          <p:cNvGraphicFramePr/>
          <p:nvPr>
            <p:extLst>
              <p:ext uri="{D42A27DB-BD31-4B8C-83A1-F6EECF244321}">
                <p14:modId xmlns:p14="http://schemas.microsoft.com/office/powerpoint/2010/main" val="2428485421"/>
              </p:ext>
            </p:extLst>
          </p:nvPr>
        </p:nvGraphicFramePr>
        <p:xfrm>
          <a:off x="107504" y="1563638"/>
          <a:ext cx="4029775" cy="2078556"/>
        </p:xfrm>
        <a:graphic>
          <a:graphicData uri="http://schemas.openxmlformats.org/drawingml/2006/table">
            <a:tbl>
              <a:tblPr>
                <a:noFill/>
              </a:tblPr>
              <a:tblGrid>
                <a:gridCol w="725325"/>
                <a:gridCol w="893200"/>
                <a:gridCol w="906125"/>
                <a:gridCol w="902575"/>
                <a:gridCol w="602550"/>
              </a:tblGrid>
              <a:tr h="384650">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mar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indent="0" rtl="0">
                        <a:lnSpc>
                          <a:spcPct val="115000"/>
                        </a:lnSpc>
                        <a:spcBef>
                          <a:spcPts val="0"/>
                        </a:spcBef>
                        <a:buNone/>
                      </a:pPr>
                      <a:r>
                        <a:rPr lang="ja" sz="800" dirty="0">
                          <a:solidFill>
                            <a:srgbClr val="333333"/>
                          </a:solidFill>
                          <a:latin typeface="Meiryo"/>
                          <a:ea typeface="Meiryo"/>
                          <a:cs typeface="Meiryo"/>
                          <a:sym typeface="Meiryo"/>
                        </a:rPr>
                        <a:t>(バッチなし)</a:t>
                      </a:r>
                    </a:p>
                  </a:txBody>
                  <a:tcPr marL="91425" marR="91425" marT="91425" marB="91425"/>
                </a:tc>
                <a:tc>
                  <a:txBody>
                    <a:bodyPr/>
                    <a:lstStyle/>
                    <a:p>
                      <a:pPr mar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indent="0" rtl="0">
                        <a:lnSpc>
                          <a:spcPct val="115000"/>
                        </a:lnSpc>
                        <a:spcBef>
                          <a:spcPts val="0"/>
                        </a:spcBef>
                        <a:buNone/>
                      </a:pPr>
                      <a:r>
                        <a:rPr lang="ja" sz="800" dirty="0">
                          <a:solidFill>
                            <a:srgbClr val="333333"/>
                          </a:solidFill>
                          <a:latin typeface="Meiryo"/>
                          <a:ea typeface="Meiryo"/>
                          <a:cs typeface="Meiryo"/>
                          <a:sym typeface="Meiryo"/>
                        </a:rPr>
                        <a:t>(バッチあり)</a:t>
                      </a:r>
                    </a:p>
                  </a:txBody>
                  <a:tcPr marL="91425" marR="91425" marT="91425" marB="91425"/>
                </a:tc>
                <a:tc>
                  <a:txBody>
                    <a:bodyPr/>
                    <a:lstStyle/>
                    <a:p>
                      <a:pPr rtl="0">
                        <a:spcBef>
                          <a:spcPts val="0"/>
                        </a:spcBef>
                        <a:buNone/>
                      </a:pPr>
                      <a:r>
                        <a:rPr lang="ja" sz="800" dirty="0">
                          <a:solidFill>
                            <a:srgbClr val="333333"/>
                          </a:solidFill>
                          <a:latin typeface="Meiryo"/>
                          <a:ea typeface="Meiryo"/>
                          <a:cs typeface="Meiryo"/>
                          <a:sym typeface="Meiryo"/>
                        </a:rPr>
                        <a:t>Cocos2d-x v3</a:t>
                      </a:r>
                    </a:p>
                    <a:p>
                      <a:pPr lvl="0" rtl="0">
                        <a:spcBef>
                          <a:spcPts val="0"/>
                        </a:spcBef>
                        <a:buNone/>
                      </a:pPr>
                      <a:r>
                        <a:rPr lang="ja" sz="800" dirty="0">
                          <a:solidFill>
                            <a:srgbClr val="333333"/>
                          </a:solidFill>
                          <a:latin typeface="Meiryo"/>
                          <a:ea typeface="Meiryo"/>
                          <a:cs typeface="Meiryo"/>
                          <a:sym typeface="Meiryo"/>
                        </a:rPr>
                        <a:t>(自動バッチ)</a:t>
                      </a:r>
                    </a:p>
                  </a:txBody>
                  <a:tcPr marL="91425" marR="91425" marT="91425" marB="91425"/>
                </a:tc>
                <a:tc>
                  <a:txBody>
                    <a:bodyPr/>
                    <a:lstStyle/>
                    <a:p>
                      <a:pPr lvl="0" rtl="0">
                        <a:spcBef>
                          <a:spcPts val="0"/>
                        </a:spcBef>
                        <a:buNone/>
                      </a:pPr>
                      <a:r>
                        <a:rPr lang="ja" sz="800">
                          <a:latin typeface="Meiryo"/>
                          <a:ea typeface="Meiryo"/>
                          <a:cs typeface="Meiryo"/>
                          <a:sym typeface="Meiryo"/>
                        </a:rPr>
                        <a:t>Unity</a:t>
                      </a:r>
                    </a:p>
                  </a:txBody>
                  <a:tcPr marL="91425" marR="91425" marT="91425" marB="91425"/>
                </a:tc>
              </a:tr>
              <a:tr h="0">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4</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510個</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520個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560個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980個</a:t>
                      </a:r>
                    </a:p>
                  </a:txBody>
                  <a:tcPr marL="91425" marR="91425" marT="91425" marB="91425"/>
                </a:tc>
              </a:tr>
              <a:tr h="0">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iPhone 4S</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1960個</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2000個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2050個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1800個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5</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4444個</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5430個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5450個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3500個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Xperia arc</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440個</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580個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620個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560個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Nexus 5</a:t>
                      </a:r>
                    </a:p>
                  </a:txBody>
                  <a:tcPr marL="91425" marR="91425" marT="91425" marB="91425"/>
                </a:tc>
                <a:tc>
                  <a:txBody>
                    <a:bodyPr/>
                    <a:lstStyle/>
                    <a:p>
                      <a:pPr marL="0" indent="0" rtl="0">
                        <a:lnSpc>
                          <a:spcPct val="115000"/>
                        </a:lnSpc>
                        <a:spcBef>
                          <a:spcPts val="0"/>
                        </a:spcBef>
                        <a:buNone/>
                      </a:pPr>
                      <a:r>
                        <a:rPr lang="ja" sz="800" dirty="0">
                          <a:solidFill>
                            <a:srgbClr val="333333"/>
                          </a:solidFill>
                          <a:latin typeface="Meiryo"/>
                          <a:ea typeface="Meiryo"/>
                          <a:cs typeface="Meiryo"/>
                          <a:sym typeface="Meiryo"/>
                        </a:rPr>
                        <a:t>1450個</a:t>
                      </a:r>
                    </a:p>
                  </a:txBody>
                  <a:tcPr marL="91425" marR="91425" marT="91425" marB="91425"/>
                </a:tc>
                <a:tc>
                  <a:txBody>
                    <a:bodyPr/>
                    <a:lstStyle/>
                    <a:p>
                      <a:pPr marL="0" indent="0" rtl="0">
                        <a:lnSpc>
                          <a:spcPct val="115000"/>
                        </a:lnSpc>
                        <a:spcBef>
                          <a:spcPts val="0"/>
                        </a:spcBef>
                        <a:buNone/>
                      </a:pPr>
                      <a:r>
                        <a:rPr lang="ja" sz="800">
                          <a:solidFill>
                            <a:srgbClr val="333333"/>
                          </a:solidFill>
                          <a:latin typeface="Meiryo"/>
                          <a:ea typeface="Meiryo"/>
                          <a:cs typeface="Meiryo"/>
                          <a:sym typeface="Meiryo"/>
                        </a:rPr>
                        <a:t>10100個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5670個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3400個</a:t>
                      </a:r>
                    </a:p>
                  </a:txBody>
                  <a:tcPr marL="91425" marR="91425" marT="91425" marB="91425"/>
                </a:tc>
              </a:tr>
            </a:tbl>
          </a:graphicData>
        </a:graphic>
      </p:graphicFrame>
      <p:pic>
        <p:nvPicPr>
          <p:cNvPr id="3" name="図 2"/>
          <p:cNvPicPr>
            <a:picLocks noChangeAspect="1"/>
          </p:cNvPicPr>
          <p:nvPr/>
        </p:nvPicPr>
        <p:blipFill>
          <a:blip r:embed="rId3" cstate="print"/>
          <a:stretch>
            <a:fillRect/>
          </a:stretch>
        </p:blipFill>
        <p:spPr>
          <a:xfrm>
            <a:off x="4211960" y="1563638"/>
            <a:ext cx="4824536" cy="2095937"/>
          </a:xfrm>
          <a:prstGeom prst="rect">
            <a:avLst/>
          </a:prstGeom>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37</a:t>
            </a:fld>
            <a:endParaRPr lang="ja-JP" altLang="en-US" dirty="0"/>
          </a:p>
        </p:txBody>
      </p:sp>
    </p:spTree>
    <p:extLst>
      <p:ext uri="{BB962C8B-B14F-4D97-AF65-F5344CB8AC3E}">
        <p14:creationId xmlns:p14="http://schemas.microsoft.com/office/powerpoint/2010/main" val="1749607419"/>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dirty="0" smtClean="0">
                <a:latin typeface="Meiryo"/>
                <a:ea typeface="Meiryo"/>
                <a:cs typeface="Meiryo"/>
                <a:sym typeface="Meiryo"/>
              </a:rPr>
              <a:t>Part 3</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49" name="Shape 249"/>
          <p:cNvSpPr txBox="1">
            <a:spLocks noGrp="1"/>
          </p:cNvSpPr>
          <p:nvPr>
            <p:ph idx="1"/>
          </p:nvPr>
        </p:nvSpPr>
        <p:spPr>
          <a:xfrm>
            <a:off x="214313" y="750094"/>
            <a:ext cx="8572500" cy="1281859"/>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a:latin typeface="Meiryo"/>
                <a:ea typeface="Meiryo"/>
                <a:cs typeface="Meiryo"/>
                <a:sym typeface="Meiryo"/>
              </a:rPr>
              <a:t>機種に</a:t>
            </a:r>
            <a:r>
              <a:rPr lang="ja" sz="1800" dirty="0" smtClean="0">
                <a:latin typeface="Meiryo"/>
                <a:ea typeface="Meiryo"/>
                <a:cs typeface="Meiryo"/>
                <a:sym typeface="Meiryo"/>
              </a:rPr>
              <a:t>よる</a:t>
            </a:r>
            <a:r>
              <a:rPr lang="ja" altLang="en-US" sz="1800" dirty="0" smtClean="0">
                <a:latin typeface="Meiryo"/>
                <a:ea typeface="Meiryo"/>
                <a:cs typeface="Meiryo"/>
                <a:sym typeface="Meiryo"/>
              </a:rPr>
              <a:t>描画性能差</a:t>
            </a:r>
            <a:endParaRPr sz="1100" dirty="0">
              <a:solidFill>
                <a:srgbClr val="000000"/>
              </a:solidFill>
              <a:latin typeface="Meiryo"/>
              <a:ea typeface="Meiryo"/>
              <a:cs typeface="Meiryo"/>
              <a:sym typeface="Meiryo"/>
            </a:endParaRPr>
          </a:p>
          <a:p>
            <a:pPr marL="45720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a:t>
            </a:r>
            <a:r>
              <a:rPr lang="ja" altLang="ja-JP" sz="1100" dirty="0" smtClean="0">
                <a:latin typeface="Meiryo"/>
                <a:ea typeface="Meiryo"/>
                <a:cs typeface="Meiryo"/>
                <a:sym typeface="Meiryo"/>
              </a:rPr>
              <a:t>1</a:t>
            </a:r>
            <a:r>
              <a:rPr lang="en-US" altLang="ja" sz="1100" dirty="0" smtClean="0">
                <a:latin typeface="Meiryo"/>
                <a:ea typeface="Meiryo"/>
                <a:cs typeface="Meiryo"/>
                <a:sym typeface="Meiryo"/>
              </a:rPr>
              <a:t>6</a:t>
            </a:r>
            <a:r>
              <a:rPr lang="ja" altLang="ja-JP" sz="1100" dirty="0" smtClean="0">
                <a:latin typeface="Meiryo"/>
                <a:ea typeface="Meiryo"/>
                <a:cs typeface="Meiryo"/>
                <a:sym typeface="Meiryo"/>
              </a:rPr>
              <a:t>TexSpr</a:t>
            </a:r>
            <a:r>
              <a:rPr lang="en-US" altLang="ja" sz="1100" dirty="0" smtClean="0">
                <a:latin typeface="Meiryo"/>
                <a:ea typeface="Meiryo"/>
                <a:cs typeface="Meiryo"/>
                <a:sym typeface="Meiryo"/>
              </a:rPr>
              <a:t> </a:t>
            </a:r>
            <a:r>
              <a:rPr lang="en-US" altLang="ja" sz="1100" dirty="0">
                <a:latin typeface="Meiryo"/>
                <a:ea typeface="Meiryo"/>
                <a:cs typeface="Meiryo"/>
                <a:sym typeface="Meiryo"/>
              </a:rPr>
              <a:t>(</a:t>
            </a:r>
            <a:r>
              <a:rPr lang="ja" altLang="ja-JP" sz="1100" dirty="0">
                <a:solidFill>
                  <a:srgbClr val="333333"/>
                </a:solidFill>
                <a:latin typeface="Meiryo"/>
                <a:ea typeface="Meiryo"/>
                <a:cs typeface="Meiryo"/>
                <a:sym typeface="Meiryo"/>
              </a:rPr>
              <a:t>基本的なスプライト描画負荷テストアプリ</a:t>
            </a:r>
            <a:r>
              <a:rPr lang="en-US" altLang="ja" sz="1100" dirty="0">
                <a:solidFill>
                  <a:srgbClr val="333333"/>
                </a:solidFill>
                <a:latin typeface="Meiryo"/>
                <a:ea typeface="Meiryo"/>
                <a:cs typeface="Meiryo"/>
                <a:sym typeface="Meiryo"/>
              </a:rPr>
              <a:t>; </a:t>
            </a:r>
            <a:r>
              <a:rPr lang="ja" altLang="ja-JP" sz="1100" dirty="0">
                <a:solidFill>
                  <a:srgbClr val="333333"/>
                </a:solidFill>
                <a:latin typeface="Meiryo"/>
                <a:ea typeface="Meiryo"/>
                <a:cs typeface="Meiryo"/>
                <a:sym typeface="Meiryo"/>
              </a:rPr>
              <a:t>テクスチャ</a:t>
            </a:r>
            <a:r>
              <a:rPr lang="ja" altLang="ja-JP" sz="1100" dirty="0" smtClean="0">
                <a:solidFill>
                  <a:srgbClr val="333333"/>
                </a:solidFill>
                <a:latin typeface="Meiryo"/>
                <a:ea typeface="Meiryo"/>
                <a:cs typeface="Meiryo"/>
                <a:sym typeface="Meiryo"/>
              </a:rPr>
              <a:t>1</a:t>
            </a:r>
            <a:r>
              <a:rPr lang="en-US" altLang="ja" sz="1100" dirty="0" smtClean="0">
                <a:solidFill>
                  <a:srgbClr val="333333"/>
                </a:solidFill>
                <a:latin typeface="Meiryo"/>
                <a:ea typeface="Meiryo"/>
                <a:cs typeface="Meiryo"/>
                <a:sym typeface="Meiryo"/>
              </a:rPr>
              <a:t>6</a:t>
            </a:r>
            <a:r>
              <a:rPr lang="ja" altLang="ja-JP" sz="1100" dirty="0" smtClean="0">
                <a:solidFill>
                  <a:srgbClr val="333333"/>
                </a:solidFill>
                <a:latin typeface="Meiryo"/>
                <a:ea typeface="Meiryo"/>
                <a:cs typeface="Meiryo"/>
                <a:sym typeface="Meiryo"/>
              </a:rPr>
              <a:t>枚</a:t>
            </a:r>
            <a:r>
              <a:rPr lang="ja" altLang="ja-JP" sz="1100" dirty="0">
                <a:solidFill>
                  <a:srgbClr val="333333"/>
                </a:solidFill>
                <a:latin typeface="Meiryo"/>
                <a:ea typeface="Meiryo"/>
                <a:cs typeface="Meiryo"/>
                <a:sym typeface="Meiryo"/>
              </a:rPr>
              <a:t>)</a:t>
            </a: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テスト</a:t>
            </a:r>
            <a:r>
              <a:rPr lang="ja" sz="1100" dirty="0">
                <a:solidFill>
                  <a:srgbClr val="333333"/>
                </a:solidFill>
                <a:latin typeface="Meiryo"/>
                <a:ea typeface="Meiryo"/>
                <a:cs typeface="Meiryo"/>
                <a:sym typeface="Meiryo"/>
              </a:rPr>
              <a:t>結果：</a:t>
            </a:r>
          </a:p>
          <a:p>
            <a:pPr lvl="0" rtl="0">
              <a:lnSpc>
                <a:spcPct val="115000"/>
              </a:lnSpc>
              <a:spcBef>
                <a:spcPts val="0"/>
              </a:spcBef>
              <a:buNone/>
            </a:pPr>
            <a:endParaRPr sz="1100" dirty="0">
              <a:solidFill>
                <a:srgbClr val="333333"/>
              </a:solidFill>
              <a:latin typeface="Meiryo"/>
              <a:ea typeface="Meiryo"/>
              <a:cs typeface="Meiryo"/>
              <a:sym typeface="Meiryo"/>
            </a:endParaRPr>
          </a:p>
          <a:p>
            <a:pPr marL="0" lvl="0" indent="0" rtl="0">
              <a:lnSpc>
                <a:spcPct val="115000"/>
              </a:lnSpc>
              <a:spcBef>
                <a:spcPts val="0"/>
              </a:spcBef>
              <a:buNone/>
            </a:pPr>
            <a:endParaRPr sz="1100" b="1" dirty="0">
              <a:solidFill>
                <a:srgbClr val="000000"/>
              </a:solidFill>
              <a:latin typeface="Meiryo"/>
              <a:ea typeface="Meiryo"/>
              <a:cs typeface="Meiryo"/>
              <a:sym typeface="Meiryo"/>
            </a:endParaRPr>
          </a:p>
        </p:txBody>
      </p:sp>
      <p:graphicFrame>
        <p:nvGraphicFramePr>
          <p:cNvPr id="250" name="Shape 250"/>
          <p:cNvGraphicFramePr/>
          <p:nvPr>
            <p:extLst>
              <p:ext uri="{D42A27DB-BD31-4B8C-83A1-F6EECF244321}">
                <p14:modId xmlns:p14="http://schemas.microsoft.com/office/powerpoint/2010/main" val="2056735771"/>
              </p:ext>
            </p:extLst>
          </p:nvPr>
        </p:nvGraphicFramePr>
        <p:xfrm>
          <a:off x="110177" y="1563638"/>
          <a:ext cx="4029775" cy="2078556"/>
        </p:xfrm>
        <a:graphic>
          <a:graphicData uri="http://schemas.openxmlformats.org/drawingml/2006/table">
            <a:tbl>
              <a:tblPr>
                <a:noFill/>
              </a:tblPr>
              <a:tblGrid>
                <a:gridCol w="725325"/>
                <a:gridCol w="893200"/>
                <a:gridCol w="906125"/>
                <a:gridCol w="902575"/>
                <a:gridCol w="602550"/>
              </a:tblGrid>
              <a:tr h="384650">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(バッチなし)</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(バッチあり)</a:t>
                      </a:r>
                    </a:p>
                  </a:txBody>
                  <a:tcPr marL="91425" marR="91425" marT="91425" marB="91425"/>
                </a:tc>
                <a:tc>
                  <a:txBody>
                    <a:bodyPr/>
                    <a:lstStyle/>
                    <a:p>
                      <a:pPr lvl="0" rtl="0">
                        <a:spcBef>
                          <a:spcPts val="0"/>
                        </a:spcBef>
                        <a:buNone/>
                      </a:pPr>
                      <a:r>
                        <a:rPr lang="ja" sz="800" dirty="0">
                          <a:solidFill>
                            <a:srgbClr val="333333"/>
                          </a:solidFill>
                          <a:latin typeface="Meiryo"/>
                          <a:ea typeface="Meiryo"/>
                          <a:cs typeface="Meiryo"/>
                          <a:sym typeface="Meiryo"/>
                        </a:rPr>
                        <a:t>Cocos2d-x v3</a:t>
                      </a:r>
                    </a:p>
                    <a:p>
                      <a:pPr lvl="0" rtl="0">
                        <a:spcBef>
                          <a:spcPts val="0"/>
                        </a:spcBef>
                        <a:buNone/>
                      </a:pPr>
                      <a:r>
                        <a:rPr lang="ja" sz="800" dirty="0">
                          <a:solidFill>
                            <a:srgbClr val="333333"/>
                          </a:solidFill>
                          <a:latin typeface="Meiryo"/>
                          <a:ea typeface="Meiryo"/>
                          <a:cs typeface="Meiryo"/>
                          <a:sym typeface="Meiryo"/>
                        </a:rPr>
                        <a:t>(自動バッチ)</a:t>
                      </a:r>
                    </a:p>
                  </a:txBody>
                  <a:tcPr marL="91425" marR="91425" marT="91425" marB="91425"/>
                </a:tc>
                <a:tc>
                  <a:txBody>
                    <a:bodyPr/>
                    <a:lstStyle/>
                    <a:p>
                      <a:pPr lvl="0" rtl="0">
                        <a:spcBef>
                          <a:spcPts val="0"/>
                        </a:spcBef>
                        <a:buNone/>
                      </a:pPr>
                      <a:r>
                        <a:rPr lang="ja" sz="800" dirty="0">
                          <a:latin typeface="Meiryo"/>
                          <a:ea typeface="Meiryo"/>
                          <a:cs typeface="Meiryo"/>
                          <a:sym typeface="Meiryo"/>
                        </a:rPr>
                        <a:t>Unity</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510個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505個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530個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280個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4S</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1820個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1900個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1930個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490個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3400個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5220個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4180個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880個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Xperia arc</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425個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580個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540個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165個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1150個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9890個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2150個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500個</a:t>
                      </a:r>
                    </a:p>
                  </a:txBody>
                  <a:tcPr marL="91425" marR="91425" marT="91425" marB="91425"/>
                </a:tc>
              </a:tr>
            </a:tbl>
          </a:graphicData>
        </a:graphic>
      </p:graphicFrame>
      <p:pic>
        <p:nvPicPr>
          <p:cNvPr id="2" name="図 1"/>
          <p:cNvPicPr>
            <a:picLocks noChangeAspect="1"/>
          </p:cNvPicPr>
          <p:nvPr/>
        </p:nvPicPr>
        <p:blipFill>
          <a:blip r:embed="rId3" cstate="print"/>
          <a:stretch>
            <a:fillRect/>
          </a:stretch>
        </p:blipFill>
        <p:spPr>
          <a:xfrm>
            <a:off x="4211960" y="1563638"/>
            <a:ext cx="4824536" cy="2093740"/>
          </a:xfrm>
          <a:prstGeom prst="rect">
            <a:avLst/>
          </a:prstGeom>
        </p:spPr>
      </p:pic>
      <p:sp>
        <p:nvSpPr>
          <p:cNvPr id="3" name="スライド番号プレースホルダー 2"/>
          <p:cNvSpPr>
            <a:spLocks noGrp="1"/>
          </p:cNvSpPr>
          <p:nvPr>
            <p:ph type="sldNum" sz="quarter" idx="12"/>
          </p:nvPr>
        </p:nvSpPr>
        <p:spPr/>
        <p:txBody>
          <a:bodyPr/>
          <a:lstStyle/>
          <a:p>
            <a:pPr>
              <a:defRPr/>
            </a:pPr>
            <a:fld id="{01383E4C-1EF4-4BFD-A596-151648BAC76A}" type="slidenum">
              <a:rPr lang="ja-JP" altLang="en-US" smtClean="0"/>
              <a:pPr>
                <a:defRPr/>
              </a:pPr>
              <a:t>38</a:t>
            </a:fld>
            <a:endParaRPr lang="ja-JP" altLang="en-US" dirty="0"/>
          </a:p>
        </p:txBody>
      </p:sp>
    </p:spTree>
    <p:extLst>
      <p:ext uri="{BB962C8B-B14F-4D97-AF65-F5344CB8AC3E}">
        <p14:creationId xmlns:p14="http://schemas.microsoft.com/office/powerpoint/2010/main" val="330533223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92546"/>
            <a:ext cx="8229600" cy="857400"/>
          </a:xfrm>
          <a:prstGeom prst="rect">
            <a:avLst/>
          </a:prstGeom>
        </p:spPr>
        <p:txBody>
          <a:bodyPr lIns="91425" tIns="91425" rIns="91425" bIns="91425" anchor="b" anchorCtr="0">
            <a:spAutoFit/>
          </a:bodyPr>
          <a:lstStyle/>
          <a:p>
            <a:pPr>
              <a:spcBef>
                <a:spcPts val="0"/>
              </a:spcBef>
              <a:buNone/>
            </a:pPr>
            <a:r>
              <a:rPr lang="ja" b="0" dirty="0">
                <a:latin typeface="Meiryo"/>
                <a:ea typeface="Meiryo"/>
                <a:cs typeface="Meiryo"/>
                <a:sym typeface="Meiryo"/>
              </a:rPr>
              <a:t>講演者紹介</a:t>
            </a:r>
          </a:p>
        </p:txBody>
      </p:sp>
      <p:sp>
        <p:nvSpPr>
          <p:cNvPr id="36" name="Shape 36"/>
          <p:cNvSpPr txBox="1">
            <a:spLocks noGrp="1"/>
          </p:cNvSpPr>
          <p:nvPr>
            <p:ph type="body" idx="1"/>
          </p:nvPr>
        </p:nvSpPr>
        <p:spPr>
          <a:xfrm>
            <a:off x="457200" y="771550"/>
            <a:ext cx="3826768" cy="1792768"/>
          </a:xfrm>
          <a:prstGeom prst="rect">
            <a:avLst/>
          </a:prstGeom>
        </p:spPr>
        <p:txBody>
          <a:bodyPr wrap="square" lIns="91425" tIns="91425" rIns="91425" bIns="91425" anchor="t" anchorCtr="0">
            <a:spAutoFit/>
          </a:bodyPr>
          <a:lstStyle/>
          <a:p>
            <a:pPr rtl="0">
              <a:spcBef>
                <a:spcPts val="0"/>
              </a:spcBef>
              <a:buNone/>
            </a:pPr>
            <a:r>
              <a:rPr lang="ja" dirty="0">
                <a:latin typeface="Meiryo"/>
                <a:ea typeface="Meiryo"/>
                <a:cs typeface="Meiryo"/>
                <a:sym typeface="Meiryo"/>
              </a:rPr>
              <a:t>小高　輝真</a:t>
            </a:r>
          </a:p>
          <a:p>
            <a:pPr marL="0" lvl="0" indent="0" rtl="0">
              <a:lnSpc>
                <a:spcPct val="115000"/>
              </a:lnSpc>
              <a:spcBef>
                <a:spcPts val="0"/>
              </a:spcBef>
              <a:buClr>
                <a:schemeClr val="dk1"/>
              </a:buClr>
              <a:buSzPct val="78571"/>
              <a:buFont typeface="Arial"/>
              <a:buNone/>
            </a:pPr>
            <a:r>
              <a:rPr lang="ja" sz="1400" dirty="0">
                <a:latin typeface="Meiryo"/>
                <a:ea typeface="Meiryo"/>
                <a:cs typeface="Meiryo"/>
                <a:sym typeface="Meiryo"/>
              </a:rPr>
              <a:t>株式会社</a:t>
            </a:r>
            <a:r>
              <a:rPr lang="ja" sz="1400" dirty="0" smtClean="0">
                <a:latin typeface="Meiryo"/>
                <a:ea typeface="Meiryo"/>
                <a:cs typeface="Meiryo"/>
                <a:sym typeface="Meiryo"/>
              </a:rPr>
              <a:t>ウェブテクノロジ</a:t>
            </a:r>
            <a:r>
              <a:rPr lang="ja-JP" altLang="en-US" sz="1400" dirty="0">
                <a:latin typeface="Meiryo"/>
                <a:ea typeface="Meiryo"/>
                <a:cs typeface="Meiryo"/>
                <a:sym typeface="Meiryo"/>
              </a:rPr>
              <a:t>　</a:t>
            </a:r>
            <a:r>
              <a:rPr lang="ja" sz="1400" dirty="0" smtClean="0">
                <a:latin typeface="Meiryo"/>
                <a:ea typeface="Meiryo"/>
                <a:cs typeface="Meiryo"/>
                <a:sym typeface="Meiryo"/>
              </a:rPr>
              <a:t>代表取締役</a:t>
            </a:r>
            <a:endParaRPr lang="en-US" altLang="ja" sz="1400" dirty="0" smtClean="0">
              <a:latin typeface="Meiryo"/>
              <a:ea typeface="Meiryo"/>
              <a:cs typeface="Meiryo"/>
              <a:sym typeface="Meiryo"/>
            </a:endParaRPr>
          </a:p>
          <a:p>
            <a:pPr marL="0" lvl="0" indent="0" rtl="0">
              <a:lnSpc>
                <a:spcPct val="115000"/>
              </a:lnSpc>
              <a:spcBef>
                <a:spcPts val="0"/>
              </a:spcBef>
              <a:buClr>
                <a:schemeClr val="dk1"/>
              </a:buClr>
              <a:buSzPct val="78571"/>
              <a:buFont typeface="Arial"/>
              <a:buNone/>
            </a:pPr>
            <a:r>
              <a:rPr lang="ja" sz="1400" dirty="0" smtClean="0">
                <a:latin typeface="Meiryo"/>
                <a:ea typeface="Meiryo"/>
                <a:cs typeface="Meiryo"/>
                <a:sym typeface="Meiryo"/>
              </a:rPr>
              <a:t>元プログラマ</a:t>
            </a:r>
            <a:endParaRPr lang="en-US" altLang="ja" sz="1400" dirty="0" smtClean="0">
              <a:latin typeface="Meiryo"/>
              <a:ea typeface="Meiryo"/>
              <a:cs typeface="Meiryo"/>
              <a:sym typeface="Meiryo"/>
            </a:endParaRPr>
          </a:p>
          <a:p>
            <a:pPr marL="0" lvl="0" indent="0" rtl="0">
              <a:lnSpc>
                <a:spcPct val="115000"/>
              </a:lnSpc>
              <a:spcBef>
                <a:spcPts val="0"/>
              </a:spcBef>
              <a:buClr>
                <a:schemeClr val="dk1"/>
              </a:buClr>
              <a:buSzPct val="78571"/>
              <a:buFont typeface="Arial"/>
              <a:buNone/>
            </a:pPr>
            <a:r>
              <a:rPr lang="ja" sz="1400" dirty="0" smtClean="0">
                <a:latin typeface="Meiryo"/>
                <a:ea typeface="Meiryo"/>
                <a:cs typeface="Meiryo"/>
                <a:sym typeface="Meiryo"/>
              </a:rPr>
              <a:t>元テクニカルライタ</a:t>
            </a:r>
          </a:p>
          <a:p>
            <a:pPr marL="0" lvl="0" indent="0" rtl="0">
              <a:lnSpc>
                <a:spcPct val="115000"/>
              </a:lnSpc>
              <a:spcBef>
                <a:spcPts val="0"/>
              </a:spcBef>
              <a:buClr>
                <a:schemeClr val="dk1"/>
              </a:buClr>
              <a:buSzPct val="78571"/>
              <a:buFont typeface="Arial"/>
              <a:buNone/>
            </a:pPr>
            <a:r>
              <a:rPr lang="ja" sz="1400" dirty="0" smtClean="0">
                <a:latin typeface="Meiryo"/>
                <a:ea typeface="Meiryo"/>
                <a:cs typeface="Meiryo"/>
                <a:sym typeface="Meiryo"/>
              </a:rPr>
              <a:t>CEDEC運営委員</a:t>
            </a:r>
            <a:endParaRPr lang="en-US" altLang="ja" sz="1400" dirty="0">
              <a:latin typeface="Meiryo"/>
              <a:ea typeface="Meiryo"/>
              <a:cs typeface="Meiryo"/>
              <a:sym typeface="Meiryo"/>
            </a:endParaRPr>
          </a:p>
          <a:p>
            <a:pPr marL="0" lvl="0" indent="0" rtl="0">
              <a:lnSpc>
                <a:spcPct val="115000"/>
              </a:lnSpc>
              <a:spcBef>
                <a:spcPts val="0"/>
              </a:spcBef>
              <a:buClr>
                <a:schemeClr val="dk1"/>
              </a:buClr>
              <a:buSzPct val="78571"/>
              <a:buFont typeface="Arial"/>
              <a:buNone/>
            </a:pPr>
            <a:r>
              <a:rPr lang="ja" sz="1400" dirty="0" smtClean="0">
                <a:latin typeface="Meiryo"/>
                <a:ea typeface="Meiryo"/>
                <a:cs typeface="Meiryo"/>
                <a:sym typeface="Meiryo"/>
              </a:rPr>
              <a:t>スポンサープログラムWGリーダー</a:t>
            </a:r>
            <a:endParaRPr lang="en-US" altLang="ja" sz="1400" dirty="0" smtClean="0">
              <a:latin typeface="Meiryo"/>
              <a:ea typeface="Meiryo"/>
              <a:cs typeface="Meiryo"/>
              <a:sym typeface="Meiryo"/>
            </a:endParaRPr>
          </a:p>
        </p:txBody>
      </p:sp>
      <p:pic>
        <p:nvPicPr>
          <p:cNvPr id="1027" name="Picture 3" descr="C:\Users\kodaka.WEBTECH\Desktop\小高と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988" y="771550"/>
            <a:ext cx="4610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522386" y="3939902"/>
            <a:ext cx="3499676" cy="738664"/>
          </a:xfrm>
          <a:prstGeom prst="rect">
            <a:avLst/>
          </a:prstGeom>
          <a:noFill/>
        </p:spPr>
        <p:txBody>
          <a:bodyPr wrap="none" rtlCol="0">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写真は、</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GameBusiness.jp</a:t>
            </a:r>
            <a:b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OPTPiX</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はこうして生まれた</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ウェブテクノロジ</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設立物語（前編</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）」より</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www.gamebusiness.jp/article.php?id=9350</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3</a:t>
            </a:fld>
            <a:endParaRPr kumimoji="1" lang="ja-JP" altLang="en-US"/>
          </a:p>
        </p:txBody>
      </p:sp>
    </p:spTree>
    <p:extLst>
      <p:ext uri="{BB962C8B-B14F-4D97-AF65-F5344CB8AC3E}">
        <p14:creationId xmlns:p14="http://schemas.microsoft.com/office/powerpoint/2010/main" val="854379714"/>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3</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57" name="Shape 257"/>
          <p:cNvSpPr txBox="1">
            <a:spLocks noGrp="1"/>
          </p:cNvSpPr>
          <p:nvPr>
            <p:ph idx="1"/>
          </p:nvPr>
        </p:nvSpPr>
        <p:spPr>
          <a:xfrm>
            <a:off x="214313" y="750094"/>
            <a:ext cx="8572500" cy="1087190"/>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a:latin typeface="Meiryo"/>
                <a:ea typeface="Meiryo"/>
                <a:cs typeface="Meiryo"/>
                <a:sym typeface="Meiryo"/>
              </a:rPr>
              <a:t>機種に</a:t>
            </a:r>
            <a:r>
              <a:rPr lang="ja" sz="1800" dirty="0" smtClean="0">
                <a:latin typeface="Meiryo"/>
                <a:ea typeface="Meiryo"/>
                <a:cs typeface="Meiryo"/>
                <a:sym typeface="Meiryo"/>
              </a:rPr>
              <a:t>よる</a:t>
            </a:r>
            <a:r>
              <a:rPr lang="ja" altLang="en-US" sz="1800" dirty="0" smtClean="0">
                <a:latin typeface="Meiryo"/>
                <a:ea typeface="Meiryo"/>
                <a:cs typeface="Meiryo"/>
                <a:sym typeface="Meiryo"/>
              </a:rPr>
              <a:t>描画性能差</a:t>
            </a:r>
            <a:endParaRPr sz="11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Multi</a:t>
            </a:r>
            <a:r>
              <a:rPr lang="en-US" altLang="ja" sz="1100" dirty="0">
                <a:latin typeface="Meiryo"/>
                <a:ea typeface="Meiryo"/>
                <a:cs typeface="Meiryo"/>
                <a:sym typeface="Meiryo"/>
              </a:rPr>
              <a:t> </a:t>
            </a:r>
            <a:r>
              <a:rPr lang="en-US" altLang="ja" sz="1100" dirty="0" smtClean="0">
                <a:latin typeface="Meiryo"/>
                <a:ea typeface="Meiryo"/>
                <a:cs typeface="Meiryo"/>
                <a:sym typeface="Meiryo"/>
              </a:rPr>
              <a:t>(</a:t>
            </a:r>
            <a:r>
              <a:rPr lang="ja-JP" altLang="en-US" sz="1100" dirty="0" smtClean="0">
                <a:solidFill>
                  <a:srgbClr val="333333"/>
                </a:solidFill>
                <a:latin typeface="Meiryo"/>
                <a:ea typeface="Meiryo"/>
                <a:cs typeface="Meiryo"/>
                <a:sym typeface="Meiryo"/>
              </a:rPr>
              <a:t>ゲーム風</a:t>
            </a:r>
            <a:r>
              <a:rPr lang="ja" altLang="ja-JP" sz="1100" dirty="0" smtClean="0">
                <a:solidFill>
                  <a:srgbClr val="333333"/>
                </a:solidFill>
                <a:latin typeface="Meiryo"/>
                <a:ea typeface="Meiryo"/>
                <a:cs typeface="Meiryo"/>
                <a:sym typeface="Meiryo"/>
              </a:rPr>
              <a:t>アプリ</a:t>
            </a:r>
            <a:r>
              <a:rPr lang="en-US" altLang="ja" sz="1100" dirty="0" smtClean="0">
                <a:solidFill>
                  <a:srgbClr val="333333"/>
                </a:solidFill>
                <a:latin typeface="Meiryo"/>
                <a:ea typeface="Meiryo"/>
                <a:cs typeface="Meiryo"/>
                <a:sym typeface="Meiryo"/>
              </a:rPr>
              <a:t>; </a:t>
            </a:r>
            <a:r>
              <a:rPr lang="ja" sz="1100" b="1" dirty="0" smtClean="0">
                <a:solidFill>
                  <a:srgbClr val="333333"/>
                </a:solidFill>
                <a:latin typeface="Meiryo"/>
                <a:ea typeface="Meiryo"/>
                <a:cs typeface="Meiryo"/>
                <a:sym typeface="Meiryo"/>
              </a:rPr>
              <a:t>テクスチャ1枚</a:t>
            </a:r>
            <a:r>
              <a:rPr lang="en-US" altLang="ja" sz="1100" dirty="0">
                <a:solidFill>
                  <a:srgbClr val="333333"/>
                </a:solidFill>
                <a:latin typeface="Meiryo"/>
                <a:ea typeface="Meiryo"/>
                <a:cs typeface="Meiryo"/>
                <a:sym typeface="Meiryo"/>
              </a:rPr>
              <a:t>)</a:t>
            </a:r>
            <a:endParaRPr lang="ja" sz="1100" dirty="0">
              <a:solidFill>
                <a:srgbClr val="333333"/>
              </a:solidFill>
              <a:latin typeface="Meiryo"/>
              <a:ea typeface="Meiryo"/>
              <a:cs typeface="Meiryo"/>
              <a:sym typeface="Meiryo"/>
            </a:endParaRPr>
          </a:p>
          <a:p>
            <a:pPr marL="457200" lvl="0" indent="-298450" rtl="0">
              <a:lnSpc>
                <a:spcPct val="115000"/>
              </a:lnSpc>
              <a:spcBef>
                <a:spcPts val="0"/>
              </a:spcBef>
              <a:buClr>
                <a:srgbClr val="333333"/>
              </a:buClr>
              <a:buSzPct val="100000"/>
              <a:buFont typeface="Arial"/>
              <a:buChar char="●"/>
            </a:pPr>
            <a:r>
              <a:rPr lang="ja" sz="1100" dirty="0">
                <a:solidFill>
                  <a:srgbClr val="333333"/>
                </a:solidFill>
                <a:latin typeface="Meiryo"/>
                <a:ea typeface="Meiryo"/>
                <a:cs typeface="Meiryo"/>
                <a:sym typeface="Meiryo"/>
              </a:rPr>
              <a:t>テスト結果：</a:t>
            </a:r>
          </a:p>
          <a:p>
            <a:pPr marL="0" lvl="0" indent="0" rtl="0">
              <a:lnSpc>
                <a:spcPct val="115000"/>
              </a:lnSpc>
              <a:spcBef>
                <a:spcPts val="0"/>
              </a:spcBef>
              <a:buNone/>
            </a:pPr>
            <a:endParaRPr sz="1100" b="1" dirty="0">
              <a:solidFill>
                <a:srgbClr val="FF0000"/>
              </a:solidFill>
              <a:latin typeface="Meiryo"/>
              <a:ea typeface="Meiryo"/>
              <a:cs typeface="Meiryo"/>
              <a:sym typeface="Meiryo"/>
            </a:endParaRPr>
          </a:p>
        </p:txBody>
      </p:sp>
      <p:graphicFrame>
        <p:nvGraphicFramePr>
          <p:cNvPr id="258" name="Shape 258"/>
          <p:cNvGraphicFramePr/>
          <p:nvPr>
            <p:extLst>
              <p:ext uri="{D42A27DB-BD31-4B8C-83A1-F6EECF244321}">
                <p14:modId xmlns:p14="http://schemas.microsoft.com/office/powerpoint/2010/main" val="2741826807"/>
              </p:ext>
            </p:extLst>
          </p:nvPr>
        </p:nvGraphicFramePr>
        <p:xfrm>
          <a:off x="110177" y="1563638"/>
          <a:ext cx="4029775" cy="2078556"/>
        </p:xfrm>
        <a:graphic>
          <a:graphicData uri="http://schemas.openxmlformats.org/drawingml/2006/table">
            <a:tbl>
              <a:tblPr>
                <a:noFill/>
              </a:tblPr>
              <a:tblGrid>
                <a:gridCol w="725325"/>
                <a:gridCol w="893200"/>
                <a:gridCol w="906125"/>
                <a:gridCol w="902575"/>
                <a:gridCol w="602550"/>
              </a:tblGrid>
              <a:tr h="384650">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(バッチなし)</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(バッチあり)</a:t>
                      </a:r>
                    </a:p>
                  </a:txBody>
                  <a:tcPr marL="91425" marR="91425" marT="91425" marB="91425"/>
                </a:tc>
                <a:tc>
                  <a:txBody>
                    <a:bodyPr/>
                    <a:lstStyle/>
                    <a:p>
                      <a:pPr lvl="0" rtl="0">
                        <a:spcBef>
                          <a:spcPts val="0"/>
                        </a:spcBef>
                        <a:buNone/>
                      </a:pPr>
                      <a:r>
                        <a:rPr lang="ja" sz="800">
                          <a:solidFill>
                            <a:srgbClr val="333333"/>
                          </a:solidFill>
                          <a:latin typeface="Meiryo"/>
                          <a:ea typeface="Meiryo"/>
                          <a:cs typeface="Meiryo"/>
                          <a:sym typeface="Meiryo"/>
                        </a:rPr>
                        <a:t>Cocos2d-x v3</a:t>
                      </a:r>
                    </a:p>
                    <a:p>
                      <a:pPr lvl="0" rtl="0">
                        <a:spcBef>
                          <a:spcPts val="0"/>
                        </a:spcBef>
                        <a:buNone/>
                      </a:pPr>
                      <a:r>
                        <a:rPr lang="ja" sz="800">
                          <a:solidFill>
                            <a:srgbClr val="333333"/>
                          </a:solidFill>
                          <a:latin typeface="Meiryo"/>
                          <a:ea typeface="Meiryo"/>
                          <a:cs typeface="Meiryo"/>
                          <a:sym typeface="Meiryo"/>
                        </a:rPr>
                        <a:t>(自動バッチ)</a:t>
                      </a:r>
                    </a:p>
                  </a:txBody>
                  <a:tcPr marL="91425" marR="91425" marT="91425" marB="91425"/>
                </a:tc>
                <a:tc>
                  <a:txBody>
                    <a:bodyPr/>
                    <a:lstStyle/>
                    <a:p>
                      <a:pPr lvl="0" rtl="0">
                        <a:spcBef>
                          <a:spcPts val="0"/>
                        </a:spcBef>
                        <a:buNone/>
                      </a:pPr>
                      <a:r>
                        <a:rPr lang="ja" sz="800">
                          <a:latin typeface="Meiryo"/>
                          <a:ea typeface="Meiryo"/>
                          <a:cs typeface="Meiryo"/>
                          <a:sym typeface="Meiryo"/>
                        </a:rPr>
                        <a:t>Unity</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49個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49個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50個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32個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4S</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135個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189個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125個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83個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233個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292個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200個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135個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Xperia arc</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27個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24個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36個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31個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85個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236個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107個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102個</a:t>
                      </a:r>
                    </a:p>
                  </a:txBody>
                  <a:tcPr marL="91425" marR="91425" marT="91425" marB="91425"/>
                </a:tc>
              </a:tr>
            </a:tbl>
          </a:graphicData>
        </a:graphic>
      </p:graphicFrame>
      <p:pic>
        <p:nvPicPr>
          <p:cNvPr id="1027" name="Picture 3" descr="C:\Users\kodaka.WEBTECH\Desktop\Multi1Tex-gr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176" y="1548750"/>
            <a:ext cx="48463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39</a:t>
            </a:fld>
            <a:endParaRPr lang="ja-JP" altLang="en-US" dirty="0"/>
          </a:p>
        </p:txBody>
      </p:sp>
    </p:spTree>
    <p:extLst>
      <p:ext uri="{BB962C8B-B14F-4D97-AF65-F5344CB8AC3E}">
        <p14:creationId xmlns:p14="http://schemas.microsoft.com/office/powerpoint/2010/main" val="2813996631"/>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r>
              <a:rPr lang="ja" sz="2400" b="0" dirty="0" smtClean="0">
                <a:latin typeface="Meiryo"/>
                <a:ea typeface="Meiryo"/>
                <a:cs typeface="Meiryo"/>
                <a:sym typeface="Meiryo"/>
              </a:rPr>
              <a:t>(</a:t>
            </a:r>
            <a:r>
              <a:rPr lang="en-US" altLang="ja" sz="2400" b="0" dirty="0" smtClean="0">
                <a:latin typeface="Meiryo"/>
                <a:ea typeface="Meiryo"/>
                <a:cs typeface="Meiryo"/>
                <a:sym typeface="Meiryo"/>
              </a:rPr>
              <a:t>Part 3</a:t>
            </a:r>
            <a:r>
              <a:rPr lang="ja" sz="2400" b="0" dirty="0" smtClean="0">
                <a:latin typeface="Meiryo"/>
                <a:ea typeface="Meiryo"/>
                <a:cs typeface="Meiryo"/>
                <a:sym typeface="Meiryo"/>
              </a:rPr>
              <a:t>)</a:t>
            </a:r>
            <a:endParaRPr lang="ja" sz="2400" b="0" dirty="0">
              <a:latin typeface="Meiryo"/>
              <a:ea typeface="Meiryo"/>
              <a:cs typeface="Meiryo"/>
              <a:sym typeface="Meiryo"/>
            </a:endParaRPr>
          </a:p>
        </p:txBody>
      </p:sp>
      <p:sp>
        <p:nvSpPr>
          <p:cNvPr id="265" name="Shape 265"/>
          <p:cNvSpPr txBox="1">
            <a:spLocks noGrp="1"/>
          </p:cNvSpPr>
          <p:nvPr>
            <p:ph idx="1"/>
          </p:nvPr>
        </p:nvSpPr>
        <p:spPr>
          <a:xfrm>
            <a:off x="214313" y="750094"/>
            <a:ext cx="8572500" cy="1281859"/>
          </a:xfrm>
          <a:prstGeom prst="rect">
            <a:avLst/>
          </a:prstGeom>
        </p:spPr>
        <p:txBody>
          <a:bodyPr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a:latin typeface="Meiryo"/>
                <a:ea typeface="Meiryo"/>
                <a:cs typeface="Meiryo"/>
                <a:sym typeface="Meiryo"/>
              </a:rPr>
              <a:t>機種に</a:t>
            </a:r>
            <a:r>
              <a:rPr lang="ja" sz="1800" dirty="0" smtClean="0">
                <a:latin typeface="Meiryo"/>
                <a:ea typeface="Meiryo"/>
                <a:cs typeface="Meiryo"/>
                <a:sym typeface="Meiryo"/>
              </a:rPr>
              <a:t>よる</a:t>
            </a:r>
            <a:r>
              <a:rPr lang="ja" altLang="en-US" sz="1800" dirty="0" smtClean="0">
                <a:latin typeface="Meiryo"/>
                <a:ea typeface="Meiryo"/>
                <a:cs typeface="Meiryo"/>
                <a:sym typeface="Meiryo"/>
              </a:rPr>
              <a:t>描画性能差</a:t>
            </a:r>
            <a:endParaRPr sz="1100" dirty="0">
              <a:solidFill>
                <a:srgbClr val="000000"/>
              </a:solidFill>
              <a:latin typeface="Meiryo"/>
              <a:ea typeface="Meiryo"/>
              <a:cs typeface="Meiryo"/>
              <a:sym typeface="Meiryo"/>
            </a:endParaRPr>
          </a:p>
          <a:p>
            <a:pPr marL="457200" lvl="0" indent="-298450">
              <a:lnSpc>
                <a:spcPct val="115000"/>
              </a:lnSpc>
              <a:spcBef>
                <a:spcPts val="0"/>
              </a:spcBef>
              <a:buClr>
                <a:srgbClr val="333333"/>
              </a:buClr>
              <a:buSzPct val="100000"/>
              <a:buFont typeface="Arial"/>
              <a:buChar char="●"/>
            </a:pPr>
            <a:r>
              <a:rPr lang="ja" altLang="ja-JP" sz="1100" dirty="0">
                <a:latin typeface="Meiryo"/>
                <a:ea typeface="Meiryo"/>
                <a:cs typeface="Meiryo"/>
                <a:sym typeface="Meiryo"/>
              </a:rPr>
              <a:t>使用アプリ: Multi</a:t>
            </a:r>
            <a:r>
              <a:rPr lang="en-US" altLang="ja" sz="1100" dirty="0">
                <a:latin typeface="Meiryo"/>
                <a:ea typeface="Meiryo"/>
                <a:cs typeface="Meiryo"/>
                <a:sym typeface="Meiryo"/>
              </a:rPr>
              <a:t> </a:t>
            </a:r>
            <a:r>
              <a:rPr lang="en-US" altLang="ja" sz="1100" dirty="0" smtClean="0">
                <a:latin typeface="Meiryo"/>
                <a:ea typeface="Meiryo"/>
                <a:cs typeface="Meiryo"/>
                <a:sym typeface="Meiryo"/>
              </a:rPr>
              <a:t>(</a:t>
            </a:r>
            <a:r>
              <a:rPr lang="ja-JP" altLang="en-US" sz="1100" dirty="0" smtClean="0">
                <a:solidFill>
                  <a:srgbClr val="333333"/>
                </a:solidFill>
                <a:latin typeface="Meiryo"/>
                <a:ea typeface="Meiryo"/>
                <a:cs typeface="Meiryo"/>
                <a:sym typeface="Meiryo"/>
              </a:rPr>
              <a:t>ゲーム風</a:t>
            </a:r>
            <a:r>
              <a:rPr lang="ja" altLang="ja-JP" sz="1100" dirty="0" smtClean="0">
                <a:solidFill>
                  <a:srgbClr val="333333"/>
                </a:solidFill>
                <a:latin typeface="Meiryo"/>
                <a:ea typeface="Meiryo"/>
                <a:cs typeface="Meiryo"/>
                <a:sym typeface="Meiryo"/>
              </a:rPr>
              <a:t>アプリ</a:t>
            </a:r>
            <a:r>
              <a:rPr lang="en-US" altLang="ja" sz="1100" dirty="0">
                <a:solidFill>
                  <a:srgbClr val="333333"/>
                </a:solidFill>
                <a:latin typeface="Meiryo"/>
                <a:ea typeface="Meiryo"/>
                <a:cs typeface="Meiryo"/>
                <a:sym typeface="Meiryo"/>
              </a:rPr>
              <a:t>; </a:t>
            </a:r>
            <a:r>
              <a:rPr lang="ja" altLang="ja-JP" sz="1100" b="1" dirty="0" smtClean="0">
                <a:solidFill>
                  <a:srgbClr val="333333"/>
                </a:solidFill>
                <a:latin typeface="Meiryo"/>
                <a:ea typeface="Meiryo"/>
                <a:cs typeface="Meiryo"/>
                <a:sym typeface="Meiryo"/>
              </a:rPr>
              <a:t>テクスチャ</a:t>
            </a:r>
            <a:r>
              <a:rPr lang="en-US" altLang="ja" sz="1100" b="1" dirty="0" smtClean="0">
                <a:solidFill>
                  <a:srgbClr val="333333"/>
                </a:solidFill>
                <a:latin typeface="Meiryo"/>
                <a:ea typeface="Meiryo"/>
                <a:cs typeface="Meiryo"/>
                <a:sym typeface="Meiryo"/>
              </a:rPr>
              <a:t>2</a:t>
            </a:r>
            <a:r>
              <a:rPr lang="ja" altLang="ja-JP" sz="1100" b="1" dirty="0" smtClean="0">
                <a:solidFill>
                  <a:srgbClr val="333333"/>
                </a:solidFill>
                <a:latin typeface="Meiryo"/>
                <a:ea typeface="Meiryo"/>
                <a:cs typeface="Meiryo"/>
                <a:sym typeface="Meiryo"/>
              </a:rPr>
              <a:t>枚</a:t>
            </a:r>
            <a:r>
              <a:rPr lang="ja" altLang="ja-JP" sz="1100" dirty="0">
                <a:solidFill>
                  <a:srgbClr val="333333"/>
                </a:solidFill>
                <a:latin typeface="Meiryo"/>
                <a:ea typeface="Meiryo"/>
                <a:cs typeface="Meiryo"/>
                <a:sym typeface="Meiryo"/>
              </a:rPr>
              <a:t>)</a:t>
            </a:r>
          </a:p>
          <a:p>
            <a:pPr marL="457200" lvl="0" indent="-298450" rtl="0">
              <a:lnSpc>
                <a:spcPct val="115000"/>
              </a:lnSpc>
              <a:spcBef>
                <a:spcPts val="0"/>
              </a:spcBef>
              <a:buClr>
                <a:srgbClr val="333333"/>
              </a:buClr>
              <a:buSzPct val="100000"/>
              <a:buFont typeface="Arial"/>
              <a:buChar char="●"/>
            </a:pPr>
            <a:r>
              <a:rPr lang="ja" sz="1100" dirty="0" smtClean="0">
                <a:solidFill>
                  <a:srgbClr val="333333"/>
                </a:solidFill>
                <a:latin typeface="Meiryo"/>
                <a:ea typeface="Meiryo"/>
                <a:cs typeface="Meiryo"/>
                <a:sym typeface="Meiryo"/>
              </a:rPr>
              <a:t>テスト</a:t>
            </a:r>
            <a:r>
              <a:rPr lang="ja" sz="1100" dirty="0">
                <a:solidFill>
                  <a:srgbClr val="333333"/>
                </a:solidFill>
                <a:latin typeface="Meiryo"/>
                <a:ea typeface="Meiryo"/>
                <a:cs typeface="Meiryo"/>
                <a:sym typeface="Meiryo"/>
              </a:rPr>
              <a:t>結果：</a:t>
            </a:r>
          </a:p>
          <a:p>
            <a:pPr marL="0" lvl="0" indent="0" rtl="0">
              <a:lnSpc>
                <a:spcPct val="115000"/>
              </a:lnSpc>
              <a:spcBef>
                <a:spcPts val="0"/>
              </a:spcBef>
              <a:buNone/>
            </a:pPr>
            <a:endParaRPr sz="1100" b="1" dirty="0">
              <a:solidFill>
                <a:srgbClr val="333333"/>
              </a:solidFill>
              <a:latin typeface="Meiryo"/>
              <a:ea typeface="Meiryo"/>
              <a:cs typeface="Meiryo"/>
              <a:sym typeface="Meiryo"/>
            </a:endParaRPr>
          </a:p>
          <a:p>
            <a:pPr marL="0" lvl="0" indent="0" rtl="0">
              <a:lnSpc>
                <a:spcPct val="115000"/>
              </a:lnSpc>
              <a:spcBef>
                <a:spcPts val="0"/>
              </a:spcBef>
              <a:buNone/>
            </a:pPr>
            <a:endParaRPr sz="1100" dirty="0">
              <a:latin typeface="Meiryo"/>
              <a:ea typeface="Meiryo"/>
              <a:cs typeface="Meiryo"/>
              <a:sym typeface="Meiryo"/>
            </a:endParaRPr>
          </a:p>
        </p:txBody>
      </p:sp>
      <p:graphicFrame>
        <p:nvGraphicFramePr>
          <p:cNvPr id="266" name="Shape 266"/>
          <p:cNvGraphicFramePr/>
          <p:nvPr>
            <p:extLst>
              <p:ext uri="{D42A27DB-BD31-4B8C-83A1-F6EECF244321}">
                <p14:modId xmlns:p14="http://schemas.microsoft.com/office/powerpoint/2010/main" val="4136328355"/>
              </p:ext>
            </p:extLst>
          </p:nvPr>
        </p:nvGraphicFramePr>
        <p:xfrm>
          <a:off x="110177" y="1563638"/>
          <a:ext cx="4029775" cy="2078556"/>
        </p:xfrm>
        <a:graphic>
          <a:graphicData uri="http://schemas.openxmlformats.org/drawingml/2006/table">
            <a:tbl>
              <a:tblPr>
                <a:noFill/>
              </a:tblPr>
              <a:tblGrid>
                <a:gridCol w="725325"/>
                <a:gridCol w="893200"/>
                <a:gridCol w="906125"/>
                <a:gridCol w="902575"/>
                <a:gridCol w="602550"/>
              </a:tblGrid>
              <a:tr h="384650">
                <a:tc>
                  <a:txBody>
                    <a:bodyPr/>
                    <a:lstStyle/>
                    <a:p>
                      <a:pPr marL="0" lvl="0" indent="0"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(バッチなし)</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rtl="0">
                        <a:lnSpc>
                          <a:spcPct val="115000"/>
                        </a:lnSpc>
                        <a:spcBef>
                          <a:spcPts val="0"/>
                        </a:spcBef>
                        <a:buNone/>
                      </a:pPr>
                      <a:r>
                        <a:rPr lang="ja" sz="800" dirty="0">
                          <a:solidFill>
                            <a:srgbClr val="333333"/>
                          </a:solidFill>
                          <a:latin typeface="Meiryo"/>
                          <a:ea typeface="Meiryo"/>
                          <a:cs typeface="Meiryo"/>
                          <a:sym typeface="Meiryo"/>
                        </a:rPr>
                        <a:t>(バッチあり)</a:t>
                      </a:r>
                    </a:p>
                  </a:txBody>
                  <a:tcPr marL="91425" marR="91425" marT="91425" marB="91425"/>
                </a:tc>
                <a:tc>
                  <a:txBody>
                    <a:bodyPr/>
                    <a:lstStyle/>
                    <a:p>
                      <a:pPr lvl="0" rtl="0">
                        <a:spcBef>
                          <a:spcPts val="0"/>
                        </a:spcBef>
                        <a:buNone/>
                      </a:pPr>
                      <a:r>
                        <a:rPr lang="ja" sz="800" dirty="0">
                          <a:solidFill>
                            <a:srgbClr val="333333"/>
                          </a:solidFill>
                          <a:latin typeface="Meiryo"/>
                          <a:ea typeface="Meiryo"/>
                          <a:cs typeface="Meiryo"/>
                          <a:sym typeface="Meiryo"/>
                        </a:rPr>
                        <a:t>Cocos2d-x v3</a:t>
                      </a:r>
                    </a:p>
                    <a:p>
                      <a:pPr lvl="0" rtl="0">
                        <a:spcBef>
                          <a:spcPts val="0"/>
                        </a:spcBef>
                        <a:buNone/>
                      </a:pPr>
                      <a:r>
                        <a:rPr lang="ja" sz="800" dirty="0">
                          <a:solidFill>
                            <a:srgbClr val="333333"/>
                          </a:solidFill>
                          <a:latin typeface="Meiryo"/>
                          <a:ea typeface="Meiryo"/>
                          <a:cs typeface="Meiryo"/>
                          <a:sym typeface="Meiryo"/>
                        </a:rPr>
                        <a:t>(自動バッチ)</a:t>
                      </a:r>
                    </a:p>
                  </a:txBody>
                  <a:tcPr marL="91425" marR="91425" marT="91425" marB="91425"/>
                </a:tc>
                <a:tc>
                  <a:txBody>
                    <a:bodyPr/>
                    <a:lstStyle/>
                    <a:p>
                      <a:pPr lvl="0" rtl="0">
                        <a:spcBef>
                          <a:spcPts val="0"/>
                        </a:spcBef>
                        <a:buNone/>
                      </a:pPr>
                      <a:r>
                        <a:rPr lang="ja" sz="800">
                          <a:latin typeface="Meiryo"/>
                          <a:ea typeface="Meiryo"/>
                          <a:cs typeface="Meiryo"/>
                          <a:sym typeface="Meiryo"/>
                        </a:rPr>
                        <a:t>Unity</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48個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48個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45個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31個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4S</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132個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178個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122個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76個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iPhone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224個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275個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194個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125個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Xperia arc</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27個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24個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36個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30個</a:t>
                      </a:r>
                    </a:p>
                  </a:txBody>
                  <a:tcPr marL="91425" marR="91425" marT="91425" marB="91425"/>
                </a:tc>
              </a:tr>
              <a:tr h="0">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Nexus 5</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84個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226個</a:t>
                      </a:r>
                    </a:p>
                  </a:txBody>
                  <a:tcPr marL="91425" marR="91425" marT="91425" marB="91425"/>
                </a:tc>
                <a:tc>
                  <a:txBody>
                    <a:bodyPr/>
                    <a:lstStyle/>
                    <a:p>
                      <a:pPr marL="0" lvl="0" indent="0" rtl="0">
                        <a:lnSpc>
                          <a:spcPct val="115000"/>
                        </a:lnSpc>
                        <a:spcBef>
                          <a:spcPts val="0"/>
                        </a:spcBef>
                        <a:buNone/>
                      </a:pPr>
                      <a:r>
                        <a:rPr lang="ja" sz="800">
                          <a:solidFill>
                            <a:srgbClr val="333333"/>
                          </a:solidFill>
                          <a:latin typeface="Meiryo"/>
                          <a:ea typeface="Meiryo"/>
                          <a:cs typeface="Meiryo"/>
                          <a:sym typeface="Meiryo"/>
                        </a:rPr>
                        <a:t>99個</a:t>
                      </a:r>
                    </a:p>
                  </a:txBody>
                  <a:tcPr marL="91425" marR="91425" marT="91425" marB="91425"/>
                </a:tc>
                <a:tc>
                  <a:txBody>
                    <a:bodyPr/>
                    <a:lstStyle/>
                    <a:p>
                      <a:pPr marL="0" lvl="0" indent="0" rtl="0">
                        <a:lnSpc>
                          <a:spcPct val="115000"/>
                        </a:lnSpc>
                        <a:spcBef>
                          <a:spcPts val="0"/>
                        </a:spcBef>
                        <a:buNone/>
                      </a:pPr>
                      <a:r>
                        <a:rPr lang="ja" sz="800" dirty="0">
                          <a:solidFill>
                            <a:srgbClr val="333333"/>
                          </a:solidFill>
                          <a:latin typeface="Meiryo"/>
                          <a:ea typeface="Meiryo"/>
                          <a:cs typeface="Meiryo"/>
                          <a:sym typeface="Meiryo"/>
                        </a:rPr>
                        <a:t>76個</a:t>
                      </a:r>
                    </a:p>
                  </a:txBody>
                  <a:tcPr marL="91425" marR="91425" marT="91425" marB="91425"/>
                </a:tc>
              </a:tr>
            </a:tbl>
          </a:graphicData>
        </a:graphic>
      </p:graphicFrame>
      <p:pic>
        <p:nvPicPr>
          <p:cNvPr id="2051" name="Picture 3" descr="C:\Users\kodaka.WEBTECH\Desktop\Multi2Tex-gr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176" y="1563638"/>
            <a:ext cx="48463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40</a:t>
            </a:fld>
            <a:endParaRPr lang="ja-JP" altLang="en-US" dirty="0"/>
          </a:p>
        </p:txBody>
      </p:sp>
    </p:spTree>
    <p:extLst>
      <p:ext uri="{BB962C8B-B14F-4D97-AF65-F5344CB8AC3E}">
        <p14:creationId xmlns:p14="http://schemas.microsoft.com/office/powerpoint/2010/main" val="73377628"/>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1347614"/>
            <a:ext cx="3394720" cy="3099792"/>
          </a:xfrm>
        </p:spPr>
        <p:txBody>
          <a:bodyPr/>
          <a:lstStyle/>
          <a:p>
            <a:pPr>
              <a:buFont typeface="Wingdings" charset="2"/>
              <a:buChar char="l"/>
            </a:pPr>
            <a:r>
              <a:rPr lang="ja-JP" altLang="en-US" sz="1600" dirty="0">
                <a:latin typeface="Meiryo"/>
                <a:ea typeface="Meiryo"/>
                <a:cs typeface="Meiryo"/>
                <a:sym typeface="Meiryo"/>
              </a:rPr>
              <a:t>スマホ</a:t>
            </a:r>
            <a:r>
              <a:rPr lang="ja-JP" altLang="en-US" sz="1600" dirty="0"/>
              <a:t>世代間の性能差</a:t>
            </a:r>
            <a:r>
              <a:rPr lang="ja-JP" altLang="en-US" sz="1600" dirty="0" smtClean="0"/>
              <a:t>は結構大きい</a:t>
            </a:r>
            <a:endParaRPr lang="en-US" altLang="ja-JP" sz="1600" dirty="0" smtClean="0"/>
          </a:p>
          <a:p>
            <a:pPr>
              <a:buFont typeface="Wingdings" charset="2"/>
              <a:buChar char="l"/>
            </a:pPr>
            <a:endParaRPr kumimoji="1" lang="en-US" altLang="ja-JP" sz="1600" dirty="0" smtClean="0"/>
          </a:p>
          <a:p>
            <a:pPr>
              <a:buFont typeface="Wingdings" charset="2"/>
              <a:buChar char="l"/>
            </a:pPr>
            <a:r>
              <a:rPr lang="en-US" altLang="ja-JP" sz="1600" dirty="0" smtClean="0"/>
              <a:t>Cocos2d-x</a:t>
            </a:r>
            <a:r>
              <a:rPr lang="ja-JP" altLang="en-US" sz="1600" dirty="0" smtClean="0"/>
              <a:t>に比べると、</a:t>
            </a:r>
            <a:r>
              <a:rPr lang="en-US" altLang="ja-JP" sz="1600" dirty="0" smtClean="0"/>
              <a:t/>
            </a:r>
            <a:br>
              <a:rPr lang="en-US" altLang="ja-JP" sz="1600" dirty="0" smtClean="0"/>
            </a:br>
            <a:r>
              <a:rPr kumimoji="1" lang="en-US" altLang="ja-JP" sz="1600" dirty="0" smtClean="0"/>
              <a:t>Unity</a:t>
            </a:r>
            <a:r>
              <a:rPr kumimoji="1" lang="ja-JP" altLang="en-US" sz="1600" dirty="0" smtClean="0"/>
              <a:t>はテクスチャの枚数がパフォーマンスにより影響を与える</a:t>
            </a:r>
            <a:endParaRPr kumimoji="1" lang="ja-JP" altLang="en-US" sz="1600" dirty="0"/>
          </a:p>
        </p:txBody>
      </p:sp>
      <p:sp>
        <p:nvSpPr>
          <p:cNvPr id="4" name="Shape 212"/>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a:spcBef>
                <a:spcPts val="0"/>
              </a:spcBef>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a:t>
            </a:r>
            <a:r>
              <a:rPr lang="ja" sz="2400" b="0" dirty="0" smtClean="0">
                <a:latin typeface="Meiryo"/>
                <a:ea typeface="Meiryo"/>
                <a:cs typeface="Meiryo"/>
                <a:sym typeface="Meiryo"/>
              </a:rPr>
              <a:t>比較</a:t>
            </a:r>
            <a:r>
              <a:rPr lang="ja" altLang="ja-JP" sz="2400" dirty="0">
                <a:latin typeface="Meiryo"/>
                <a:ea typeface="Meiryo"/>
                <a:cs typeface="Meiryo"/>
                <a:sym typeface="Meiryo"/>
              </a:rPr>
              <a:t>(</a:t>
            </a:r>
            <a:r>
              <a:rPr lang="en-US" altLang="ja" sz="2400" dirty="0">
                <a:latin typeface="Meiryo"/>
                <a:ea typeface="Meiryo"/>
                <a:cs typeface="Meiryo"/>
                <a:sym typeface="Meiryo"/>
              </a:rPr>
              <a:t>Part </a:t>
            </a:r>
            <a:r>
              <a:rPr lang="en-US" altLang="ja" sz="2400" dirty="0" smtClean="0">
                <a:latin typeface="Meiryo"/>
                <a:ea typeface="Meiryo"/>
                <a:cs typeface="Meiryo"/>
                <a:sym typeface="Meiryo"/>
              </a:rPr>
              <a:t>3</a:t>
            </a:r>
            <a:r>
              <a:rPr lang="ja" altLang="ja-JP" sz="2400" dirty="0" smtClean="0">
                <a:latin typeface="Meiryo"/>
                <a:ea typeface="Meiryo"/>
                <a:cs typeface="Meiryo"/>
                <a:sym typeface="Meiryo"/>
              </a:rPr>
              <a:t>)</a:t>
            </a:r>
            <a:endParaRPr lang="ja" sz="2400" b="0" dirty="0">
              <a:latin typeface="Meiryo"/>
              <a:ea typeface="Meiryo"/>
              <a:cs typeface="Meiryo"/>
              <a:sym typeface="Meiryo"/>
            </a:endParaRPr>
          </a:p>
        </p:txBody>
      </p:sp>
      <p:pic>
        <p:nvPicPr>
          <p:cNvPr id="6" name="Picture 3" descr="C:\Users\kodaka.WEBTECH\Desktop\Multi2Tex-gr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176" y="1563638"/>
            <a:ext cx="48463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41</a:t>
            </a:fld>
            <a:endParaRPr kumimoji="1" lang="ja-JP" altLang="en-US"/>
          </a:p>
        </p:txBody>
      </p:sp>
    </p:spTree>
    <p:extLst>
      <p:ext uri="{BB962C8B-B14F-4D97-AF65-F5344CB8AC3E}">
        <p14:creationId xmlns:p14="http://schemas.microsoft.com/office/powerpoint/2010/main" val="2702004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00025" y="88970"/>
            <a:ext cx="8229600" cy="553968"/>
          </a:xfrm>
          <a:prstGeom prst="rect">
            <a:avLst/>
          </a:prstGeom>
        </p:spPr>
        <p:txBody>
          <a:bodyPr lIns="91425" tIns="91425" rIns="91425" bIns="91425" anchor="b" anchorCtr="0">
            <a:spAutoFit/>
          </a:bodyPr>
          <a:lstStyle/>
          <a:p>
            <a:pPr lvl="0" rtl="0">
              <a:spcBef>
                <a:spcPts val="0"/>
              </a:spcBef>
              <a:buNone/>
            </a:pPr>
            <a:r>
              <a:rPr lang="ja-JP" altLang="en-US" sz="2400" b="0" dirty="0" smtClean="0">
                <a:latin typeface="Meiryo"/>
                <a:ea typeface="Meiryo"/>
                <a:cs typeface="Meiryo"/>
                <a:sym typeface="Meiryo"/>
              </a:rPr>
              <a:t>スプライト</a:t>
            </a:r>
            <a:r>
              <a:rPr lang="ja" sz="2400" b="0" dirty="0" smtClean="0">
                <a:latin typeface="Meiryo"/>
                <a:ea typeface="Meiryo"/>
                <a:cs typeface="Meiryo"/>
                <a:sym typeface="Meiryo"/>
              </a:rPr>
              <a:t>描画</a:t>
            </a:r>
            <a:r>
              <a:rPr lang="ja" sz="2400" b="0" dirty="0">
                <a:latin typeface="Meiryo"/>
                <a:ea typeface="Meiryo"/>
                <a:cs typeface="Meiryo"/>
                <a:sym typeface="Meiryo"/>
              </a:rPr>
              <a:t>性能比較</a:t>
            </a:r>
          </a:p>
        </p:txBody>
      </p:sp>
      <p:sp>
        <p:nvSpPr>
          <p:cNvPr id="273" name="Shape 273"/>
          <p:cNvSpPr txBox="1">
            <a:spLocks noGrp="1"/>
          </p:cNvSpPr>
          <p:nvPr>
            <p:ph idx="1"/>
          </p:nvPr>
        </p:nvSpPr>
        <p:spPr>
          <a:xfrm>
            <a:off x="214313" y="750094"/>
            <a:ext cx="8390135" cy="3346655"/>
          </a:xfrm>
          <a:prstGeom prst="rect">
            <a:avLst/>
          </a:prstGeom>
        </p:spPr>
        <p:txBody>
          <a:bodyPr wrap="square" lIns="91425" tIns="91425" rIns="91425" bIns="91425" anchor="t" anchorCtr="0">
            <a:spAutoFit/>
          </a:bodyPr>
          <a:lstStyle/>
          <a:p>
            <a:pPr marL="0" lvl="0" indent="0" rtl="0">
              <a:lnSpc>
                <a:spcPct val="115000"/>
              </a:lnSpc>
              <a:spcBef>
                <a:spcPts val="0"/>
              </a:spcBef>
              <a:buClr>
                <a:schemeClr val="dk1"/>
              </a:buClr>
              <a:buSzPct val="61111"/>
              <a:buFont typeface="Arial"/>
              <a:buNone/>
            </a:pPr>
            <a:r>
              <a:rPr lang="ja" sz="1800" dirty="0">
                <a:latin typeface="Meiryo"/>
                <a:ea typeface="Meiryo"/>
                <a:cs typeface="Meiryo"/>
                <a:sym typeface="Meiryo"/>
              </a:rPr>
              <a:t>手戻りしない</a:t>
            </a:r>
            <a:r>
              <a:rPr lang="ja" sz="1800" dirty="0" smtClean="0">
                <a:latin typeface="Meiryo"/>
                <a:ea typeface="Meiryo"/>
                <a:cs typeface="Meiryo"/>
                <a:sym typeface="Meiryo"/>
              </a:rPr>
              <a:t>ため</a:t>
            </a:r>
            <a:r>
              <a:rPr lang="ja-JP" altLang="en-US" sz="1800" dirty="0">
                <a:latin typeface="Meiryo"/>
                <a:ea typeface="Meiryo"/>
                <a:cs typeface="Meiryo"/>
                <a:sym typeface="Meiryo"/>
              </a:rPr>
              <a:t>に</a:t>
            </a:r>
            <a:endParaRPr lang="ja-JP" altLang="en-US" sz="1800" dirty="0" smtClean="0">
              <a:latin typeface="Meiryo"/>
              <a:ea typeface="Meiryo"/>
              <a:cs typeface="Meiryo"/>
              <a:sym typeface="Meiryo"/>
            </a:endParaRPr>
          </a:p>
          <a:p>
            <a:pPr marL="0" lvl="0" indent="0" rtl="0">
              <a:lnSpc>
                <a:spcPct val="115000"/>
              </a:lnSpc>
              <a:spcBef>
                <a:spcPts val="0"/>
              </a:spcBef>
              <a:buClr>
                <a:schemeClr val="dk1"/>
              </a:buClr>
              <a:buSzPct val="61111"/>
              <a:buFont typeface="Arial"/>
              <a:buNone/>
            </a:pPr>
            <a:endParaRPr lang="ja" sz="1100" dirty="0">
              <a:solidFill>
                <a:srgbClr val="333333"/>
              </a:solidFill>
              <a:latin typeface="Meiryo"/>
              <a:ea typeface="Meiryo"/>
              <a:cs typeface="Meiryo"/>
              <a:sym typeface="Meiryo"/>
            </a:endParaRPr>
          </a:p>
          <a:p>
            <a:pPr marL="180975" indent="-180975">
              <a:lnSpc>
                <a:spcPct val="115000"/>
              </a:lnSpc>
              <a:spcBef>
                <a:spcPts val="0"/>
              </a:spcBef>
              <a:buClr>
                <a:srgbClr val="333333"/>
              </a:buClr>
              <a:buSzPct val="100000"/>
              <a:buFont typeface="Wingdings" panose="05000000000000000000" pitchFamily="2" charset="2"/>
              <a:buChar char="l"/>
            </a:pPr>
            <a:r>
              <a:rPr lang="ja-JP" altLang="en-US" sz="1500" dirty="0" smtClean="0">
                <a:solidFill>
                  <a:srgbClr val="333333"/>
                </a:solidFill>
                <a:latin typeface="Meiryo"/>
                <a:ea typeface="Meiryo"/>
                <a:cs typeface="Meiryo"/>
                <a:sym typeface="Meiryo"/>
              </a:rPr>
              <a:t>スマホの</a:t>
            </a:r>
            <a:r>
              <a:rPr lang="ja" sz="1500" dirty="0" smtClean="0">
                <a:solidFill>
                  <a:srgbClr val="333333"/>
                </a:solidFill>
                <a:latin typeface="Meiryo"/>
                <a:ea typeface="Meiryo"/>
                <a:cs typeface="Meiryo"/>
                <a:sym typeface="Meiryo"/>
              </a:rPr>
              <a:t>世代</a:t>
            </a:r>
            <a:r>
              <a:rPr lang="ja" sz="1500" dirty="0">
                <a:solidFill>
                  <a:srgbClr val="333333"/>
                </a:solidFill>
                <a:latin typeface="Meiryo"/>
                <a:ea typeface="Meiryo"/>
                <a:cs typeface="Meiryo"/>
                <a:sym typeface="Meiryo"/>
              </a:rPr>
              <a:t>による</a:t>
            </a:r>
            <a:r>
              <a:rPr lang="ja" sz="1500" dirty="0" smtClean="0">
                <a:solidFill>
                  <a:srgbClr val="333333"/>
                </a:solidFill>
                <a:latin typeface="Meiryo"/>
                <a:ea typeface="Meiryo"/>
                <a:cs typeface="Meiryo"/>
                <a:sym typeface="Meiryo"/>
              </a:rPr>
              <a:t>性能差</a:t>
            </a:r>
            <a:r>
              <a:rPr lang="ja-JP" altLang="en-US" sz="1500" dirty="0" smtClean="0">
                <a:solidFill>
                  <a:srgbClr val="333333"/>
                </a:solidFill>
                <a:latin typeface="Meiryo"/>
                <a:ea typeface="Meiryo"/>
                <a:cs typeface="Meiryo"/>
                <a:sym typeface="Meiryo"/>
              </a:rPr>
              <a:t>はわりと</a:t>
            </a:r>
            <a:r>
              <a:rPr lang="ja" sz="1500" dirty="0" smtClean="0">
                <a:solidFill>
                  <a:srgbClr val="333333"/>
                </a:solidFill>
                <a:latin typeface="Meiryo"/>
                <a:ea typeface="Meiryo"/>
                <a:cs typeface="Meiryo"/>
                <a:sym typeface="Meiryo"/>
              </a:rPr>
              <a:t>大きい</a:t>
            </a:r>
            <a:endParaRPr lang="en-US" altLang="ja" sz="1500" dirty="0" smtClean="0">
              <a:solidFill>
                <a:srgbClr val="333333"/>
              </a:solidFill>
              <a:latin typeface="Meiryo"/>
              <a:ea typeface="Meiryo"/>
              <a:cs typeface="Meiryo"/>
              <a:sym typeface="Meiryo"/>
            </a:endParaRPr>
          </a:p>
          <a:p>
            <a:pPr marL="180975" indent="-180975">
              <a:lnSpc>
                <a:spcPct val="115000"/>
              </a:lnSpc>
              <a:spcBef>
                <a:spcPts val="0"/>
              </a:spcBef>
              <a:buClr>
                <a:srgbClr val="333333"/>
              </a:buClr>
              <a:buSzPct val="100000"/>
              <a:buFont typeface="Wingdings" panose="05000000000000000000" pitchFamily="2" charset="2"/>
              <a:buChar char="l"/>
            </a:pPr>
            <a:r>
              <a:rPr lang="ja" altLang="ja-JP" sz="1500" dirty="0">
                <a:solidFill>
                  <a:srgbClr val="333333"/>
                </a:solidFill>
                <a:latin typeface="Meiryo"/>
                <a:ea typeface="Meiryo"/>
                <a:cs typeface="Meiryo"/>
                <a:sym typeface="Meiryo"/>
              </a:rPr>
              <a:t>スマホの性能は、今後もしばらく向上が予想される</a:t>
            </a:r>
            <a:r>
              <a:rPr lang="ja-JP" altLang="en-US" sz="1500" dirty="0">
                <a:solidFill>
                  <a:srgbClr val="333333"/>
                </a:solidFill>
                <a:latin typeface="Meiryo"/>
                <a:ea typeface="Meiryo"/>
                <a:cs typeface="Meiryo"/>
                <a:sym typeface="Meiryo"/>
              </a:rPr>
              <a:t>ので、</a:t>
            </a:r>
            <a:r>
              <a:rPr lang="ja" altLang="ja-JP" sz="1500" dirty="0">
                <a:solidFill>
                  <a:srgbClr val="333333"/>
                </a:solidFill>
                <a:latin typeface="Meiryo"/>
                <a:ea typeface="Meiryo"/>
                <a:cs typeface="Meiryo"/>
                <a:sym typeface="Meiryo"/>
              </a:rPr>
              <a:t>リリース時点の状況を予測して、どこまで古い機種をサポートするのかを良く検討した方が</a:t>
            </a:r>
            <a:r>
              <a:rPr lang="ja" altLang="ja-JP" sz="1500" dirty="0" smtClean="0">
                <a:solidFill>
                  <a:srgbClr val="333333"/>
                </a:solidFill>
                <a:latin typeface="Meiryo"/>
                <a:ea typeface="Meiryo"/>
                <a:cs typeface="Meiryo"/>
                <a:sym typeface="Meiryo"/>
              </a:rPr>
              <a:t>良い</a:t>
            </a:r>
            <a:endParaRPr lang="en-US" altLang="ja" sz="1500" dirty="0" smtClean="0">
              <a:solidFill>
                <a:srgbClr val="333333"/>
              </a:solidFill>
              <a:latin typeface="Meiryo"/>
              <a:ea typeface="Meiryo"/>
              <a:cs typeface="Meiryo"/>
              <a:sym typeface="Meiryo"/>
            </a:endParaRPr>
          </a:p>
          <a:p>
            <a:pPr marL="180975" indent="-180975">
              <a:lnSpc>
                <a:spcPct val="115000"/>
              </a:lnSpc>
              <a:spcBef>
                <a:spcPts val="0"/>
              </a:spcBef>
              <a:buClr>
                <a:srgbClr val="333333"/>
              </a:buClr>
              <a:buSzPct val="100000"/>
              <a:buFont typeface="Wingdings" panose="05000000000000000000" pitchFamily="2" charset="2"/>
              <a:buChar char="l"/>
            </a:pPr>
            <a:r>
              <a:rPr lang="en-US" altLang="ja" sz="1500" dirty="0" smtClean="0">
                <a:solidFill>
                  <a:srgbClr val="333333"/>
                </a:solidFill>
                <a:latin typeface="Meiryo"/>
                <a:ea typeface="Meiryo"/>
                <a:cs typeface="Meiryo"/>
                <a:sym typeface="Meiryo"/>
              </a:rPr>
              <a:t>Cocos2d-x</a:t>
            </a:r>
            <a:r>
              <a:rPr lang="ja-JP" altLang="en-US" sz="1500" dirty="0" smtClean="0">
                <a:solidFill>
                  <a:srgbClr val="333333"/>
                </a:solidFill>
                <a:latin typeface="Meiryo"/>
                <a:ea typeface="Meiryo"/>
                <a:cs typeface="Meiryo"/>
                <a:sym typeface="Meiryo"/>
              </a:rPr>
              <a:t>のほうがパフォーマンスが安定している。</a:t>
            </a:r>
            <a:r>
              <a:rPr lang="en-US" altLang="ja-JP" sz="1500" dirty="0" smtClean="0">
                <a:solidFill>
                  <a:srgbClr val="333333"/>
                </a:solidFill>
                <a:latin typeface="Meiryo"/>
                <a:ea typeface="Meiryo"/>
                <a:cs typeface="Meiryo"/>
                <a:sym typeface="Meiryo"/>
              </a:rPr>
              <a:t>Unity</a:t>
            </a:r>
            <a:r>
              <a:rPr lang="ja-JP" altLang="en-US" sz="1500" dirty="0" smtClean="0">
                <a:solidFill>
                  <a:srgbClr val="333333"/>
                </a:solidFill>
                <a:latin typeface="Meiryo"/>
                <a:ea typeface="Meiryo"/>
                <a:cs typeface="Meiryo"/>
                <a:sym typeface="Meiryo"/>
              </a:rPr>
              <a:t>は扱うテクスチャの枚数が増えるとパフォーマンスがより落ちる傾向にある、ただ本来</a:t>
            </a:r>
            <a:r>
              <a:rPr lang="en-US" altLang="ja-JP" sz="1500" dirty="0" smtClean="0">
                <a:solidFill>
                  <a:srgbClr val="333333"/>
                </a:solidFill>
                <a:latin typeface="Meiryo"/>
                <a:ea typeface="Meiryo"/>
                <a:cs typeface="Meiryo"/>
                <a:sym typeface="Meiryo"/>
              </a:rPr>
              <a:t>3D</a:t>
            </a:r>
            <a:r>
              <a:rPr lang="ja-JP" altLang="en-US" sz="1500" dirty="0" smtClean="0">
                <a:solidFill>
                  <a:srgbClr val="333333"/>
                </a:solidFill>
                <a:latin typeface="Meiryo"/>
                <a:ea typeface="Meiryo"/>
                <a:cs typeface="Meiryo"/>
                <a:sym typeface="Meiryo"/>
              </a:rPr>
              <a:t>エンジンであることを加味すれば十分健闘している</a:t>
            </a:r>
            <a:endParaRPr lang="ja" sz="1500" dirty="0">
              <a:solidFill>
                <a:srgbClr val="333333"/>
              </a:solidFill>
              <a:latin typeface="Meiryo"/>
              <a:ea typeface="Meiryo"/>
              <a:cs typeface="Meiryo"/>
              <a:sym typeface="Meiryo"/>
            </a:endParaRPr>
          </a:p>
          <a:p>
            <a:pPr marL="180975" indent="-180975">
              <a:lnSpc>
                <a:spcPct val="115000"/>
              </a:lnSpc>
              <a:spcBef>
                <a:spcPts val="0"/>
              </a:spcBef>
              <a:buClr>
                <a:srgbClr val="333333"/>
              </a:buClr>
              <a:buSzPct val="100000"/>
              <a:buFont typeface="Wingdings" panose="05000000000000000000" pitchFamily="2" charset="2"/>
              <a:buChar char="l"/>
            </a:pPr>
            <a:r>
              <a:rPr lang="ja-JP" altLang="en-US" sz="1500" dirty="0" smtClean="0">
                <a:solidFill>
                  <a:srgbClr val="333333"/>
                </a:solidFill>
                <a:latin typeface="Meiryo"/>
                <a:ea typeface="Meiryo"/>
                <a:cs typeface="Meiryo"/>
                <a:sym typeface="Meiryo"/>
              </a:rPr>
              <a:t>パフォーマンスが決定的に重要な場合は</a:t>
            </a:r>
            <a:r>
              <a:rPr lang="en-US" altLang="ja-JP" sz="1500" dirty="0" smtClean="0">
                <a:solidFill>
                  <a:srgbClr val="333333"/>
                </a:solidFill>
                <a:latin typeface="Meiryo"/>
                <a:ea typeface="Meiryo"/>
                <a:cs typeface="Meiryo"/>
                <a:sym typeface="Meiryo"/>
              </a:rPr>
              <a:t>Cocos2d-x</a:t>
            </a:r>
            <a:r>
              <a:rPr lang="ja-JP" altLang="en-US" sz="1500" dirty="0" smtClean="0">
                <a:solidFill>
                  <a:srgbClr val="333333"/>
                </a:solidFill>
                <a:latin typeface="Meiryo"/>
                <a:ea typeface="Meiryo"/>
                <a:cs typeface="Meiryo"/>
                <a:sym typeface="Meiryo"/>
              </a:rPr>
              <a:t>を、そうでなければ開発のしやすさ優先でエンジンを選ぶのが良さそう</a:t>
            </a:r>
            <a:endParaRPr lang="ja" sz="1500" dirty="0">
              <a:solidFill>
                <a:srgbClr val="333333"/>
              </a:solidFill>
              <a:latin typeface="Meiryo"/>
              <a:ea typeface="Meiryo"/>
              <a:cs typeface="Meiryo"/>
              <a:sym typeface="Meiryo"/>
            </a:endParaRPr>
          </a:p>
          <a:p>
            <a:pPr marL="180975" indent="-180975">
              <a:lnSpc>
                <a:spcPct val="115000"/>
              </a:lnSpc>
              <a:spcBef>
                <a:spcPts val="0"/>
              </a:spcBef>
              <a:buClr>
                <a:srgbClr val="333333"/>
              </a:buClr>
              <a:buSzPct val="100000"/>
              <a:buFont typeface="Wingdings" panose="05000000000000000000" pitchFamily="2" charset="2"/>
              <a:buChar char="l"/>
            </a:pPr>
            <a:r>
              <a:rPr lang="ja" sz="1500" dirty="0">
                <a:solidFill>
                  <a:srgbClr val="333333"/>
                </a:solidFill>
                <a:latin typeface="Meiryo"/>
                <a:ea typeface="Meiryo"/>
                <a:cs typeface="Meiryo"/>
                <a:sym typeface="Meiryo"/>
              </a:rPr>
              <a:t>iPhoneで先行して開発していると、Androidで性能が出ない場合が</a:t>
            </a:r>
            <a:r>
              <a:rPr lang="ja" sz="1500" dirty="0" smtClean="0">
                <a:solidFill>
                  <a:srgbClr val="333333"/>
                </a:solidFill>
                <a:latin typeface="Meiryo"/>
                <a:ea typeface="Meiryo"/>
                <a:cs typeface="Meiryo"/>
                <a:sym typeface="Meiryo"/>
              </a:rPr>
              <a:t>ある</a:t>
            </a:r>
            <a:r>
              <a:rPr lang="ja" altLang="ja-JP" sz="1500" dirty="0" smtClean="0">
                <a:solidFill>
                  <a:srgbClr val="333333"/>
                </a:solidFill>
                <a:latin typeface="Meiryo"/>
                <a:ea typeface="Meiryo"/>
                <a:cs typeface="Meiryo"/>
                <a:sym typeface="Meiryo"/>
              </a:rPr>
              <a:t>。</a:t>
            </a:r>
            <a:r>
              <a:rPr lang="ja" sz="1500" dirty="0">
                <a:solidFill>
                  <a:srgbClr val="333333"/>
                </a:solidFill>
                <a:latin typeface="Meiryo"/>
                <a:ea typeface="Meiryo"/>
                <a:cs typeface="Meiryo"/>
                <a:sym typeface="Meiryo"/>
              </a:rPr>
              <a:t/>
            </a:r>
            <a:br>
              <a:rPr lang="ja" sz="1500" dirty="0">
                <a:solidFill>
                  <a:srgbClr val="333333"/>
                </a:solidFill>
                <a:latin typeface="Meiryo"/>
                <a:ea typeface="Meiryo"/>
                <a:cs typeface="Meiryo"/>
                <a:sym typeface="Meiryo"/>
              </a:rPr>
            </a:br>
            <a:r>
              <a:rPr lang="ja" sz="1500" dirty="0">
                <a:solidFill>
                  <a:srgbClr val="333333"/>
                </a:solidFill>
                <a:latin typeface="Meiryo"/>
                <a:ea typeface="Meiryo"/>
                <a:cs typeface="Meiryo"/>
                <a:sym typeface="Meiryo"/>
              </a:rPr>
              <a:t>定期的に、ターゲット範囲</a:t>
            </a:r>
            <a:r>
              <a:rPr lang="ja" sz="1500" dirty="0" smtClean="0">
                <a:solidFill>
                  <a:srgbClr val="333333"/>
                </a:solidFill>
                <a:latin typeface="Meiryo"/>
                <a:ea typeface="Meiryo"/>
                <a:cs typeface="Meiryo"/>
                <a:sym typeface="Meiryo"/>
              </a:rPr>
              <a:t>の</a:t>
            </a:r>
            <a:r>
              <a:rPr lang="ja-JP" altLang="en-US" sz="1500" dirty="0" smtClean="0">
                <a:solidFill>
                  <a:srgbClr val="333333"/>
                </a:solidFill>
                <a:latin typeface="Meiryo"/>
                <a:ea typeface="Meiryo"/>
                <a:cs typeface="Meiryo"/>
                <a:sym typeface="Meiryo"/>
              </a:rPr>
              <a:t>底辺の</a:t>
            </a:r>
            <a:r>
              <a:rPr lang="ja" sz="1500" dirty="0" smtClean="0">
                <a:solidFill>
                  <a:srgbClr val="333333"/>
                </a:solidFill>
                <a:latin typeface="Meiryo"/>
                <a:ea typeface="Meiryo"/>
                <a:cs typeface="Meiryo"/>
                <a:sym typeface="Meiryo"/>
              </a:rPr>
              <a:t>機種</a:t>
            </a:r>
            <a:r>
              <a:rPr lang="ja" sz="1500" dirty="0">
                <a:solidFill>
                  <a:srgbClr val="333333"/>
                </a:solidFill>
                <a:latin typeface="Meiryo"/>
                <a:ea typeface="Meiryo"/>
                <a:cs typeface="Meiryo"/>
                <a:sym typeface="Meiryo"/>
              </a:rPr>
              <a:t>でパフォーマンスを確認しておく</a:t>
            </a:r>
          </a:p>
        </p:txBody>
      </p:sp>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42</a:t>
            </a:fld>
            <a:endParaRPr lang="ja-JP" altLang="en-US" dirty="0"/>
          </a:p>
        </p:txBody>
      </p:sp>
    </p:spTree>
    <p:extLst>
      <p:ext uri="{BB962C8B-B14F-4D97-AF65-F5344CB8AC3E}">
        <p14:creationId xmlns:p14="http://schemas.microsoft.com/office/powerpoint/2010/main" val="7213448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3">
                                            <p:txEl>
                                              <p:pRg st="2" end="2"/>
                                            </p:txEl>
                                          </p:spTgt>
                                        </p:tgtEl>
                                        <p:attrNameLst>
                                          <p:attrName>style.visibility</p:attrName>
                                        </p:attrNameLst>
                                      </p:cBhvr>
                                      <p:to>
                                        <p:strVal val="visible"/>
                                      </p:to>
                                    </p:set>
                                    <p:animEffect transition="in" filter="fade">
                                      <p:cBhvr>
                                        <p:cTn id="10" dur="500"/>
                                        <p:tgtEl>
                                          <p:spTgt spid="27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3">
                                            <p:txEl>
                                              <p:pRg st="3" end="3"/>
                                            </p:txEl>
                                          </p:spTgt>
                                        </p:tgtEl>
                                        <p:attrNameLst>
                                          <p:attrName>style.visibility</p:attrName>
                                        </p:attrNameLst>
                                      </p:cBhvr>
                                      <p:to>
                                        <p:strVal val="visible"/>
                                      </p:to>
                                    </p:set>
                                    <p:animEffect transition="in" filter="fade">
                                      <p:cBhvr>
                                        <p:cTn id="13" dur="500"/>
                                        <p:tgtEl>
                                          <p:spTgt spid="27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3">
                                            <p:txEl>
                                              <p:pRg st="4" end="4"/>
                                            </p:txEl>
                                          </p:spTgt>
                                        </p:tgtEl>
                                        <p:attrNameLst>
                                          <p:attrName>style.visibility</p:attrName>
                                        </p:attrNameLst>
                                      </p:cBhvr>
                                      <p:to>
                                        <p:strVal val="visible"/>
                                      </p:to>
                                    </p:set>
                                    <p:animEffect transition="in" filter="fade">
                                      <p:cBhvr>
                                        <p:cTn id="16" dur="500"/>
                                        <p:tgtEl>
                                          <p:spTgt spid="27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3">
                                            <p:txEl>
                                              <p:pRg st="5" end="5"/>
                                            </p:txEl>
                                          </p:spTgt>
                                        </p:tgtEl>
                                        <p:attrNameLst>
                                          <p:attrName>style.visibility</p:attrName>
                                        </p:attrNameLst>
                                      </p:cBhvr>
                                      <p:to>
                                        <p:strVal val="visible"/>
                                      </p:to>
                                    </p:set>
                                    <p:animEffect transition="in" filter="fade">
                                      <p:cBhvr>
                                        <p:cTn id="19" dur="500"/>
                                        <p:tgtEl>
                                          <p:spTgt spid="27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73">
                                            <p:txEl>
                                              <p:pRg st="6" end="6"/>
                                            </p:txEl>
                                          </p:spTgt>
                                        </p:tgtEl>
                                        <p:attrNameLst>
                                          <p:attrName>style.visibility</p:attrName>
                                        </p:attrNameLst>
                                      </p:cBhvr>
                                      <p:to>
                                        <p:strVal val="visible"/>
                                      </p:to>
                                    </p:set>
                                    <p:animEffect transition="in" filter="fade">
                                      <p:cBhvr>
                                        <p:cTn id="22" dur="500"/>
                                        <p:tgtEl>
                                          <p:spTgt spid="2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p:cNvSpPr>
            <a:spLocks noGrp="1"/>
          </p:cNvSpPr>
          <p:nvPr>
            <p:ph type="title"/>
          </p:nvPr>
        </p:nvSpPr>
        <p:spPr/>
        <p:txBody>
          <a:bodyPr/>
          <a:lstStyle/>
          <a:p>
            <a:pPr algn="l"/>
            <a:r>
              <a:rPr lang="ja-JP" altLang="en-US" sz="2400" dirty="0" smtClean="0"/>
              <a:t>ドローコールとは？</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43</a:t>
            </a:fld>
            <a:endParaRPr kumimoji="1" lang="ja-JP" altLang="en-US"/>
          </a:p>
        </p:txBody>
      </p:sp>
      <p:sp>
        <p:nvSpPr>
          <p:cNvPr id="6" name="テキスト ボックス 5"/>
          <p:cNvSpPr txBox="1"/>
          <p:nvPr/>
        </p:nvSpPr>
        <p:spPr>
          <a:xfrm>
            <a:off x="323528" y="915566"/>
            <a:ext cx="8496944" cy="1938992"/>
          </a:xfrm>
          <a:prstGeom prst="rect">
            <a:avLst/>
          </a:prstGeom>
          <a:noFill/>
        </p:spPr>
        <p:txBody>
          <a:bodyPr wrap="square" rtlCol="0">
            <a:spAutoFit/>
          </a:bodyPr>
          <a:lstStyle/>
          <a:p>
            <a:pPr marL="271463" indent="-271463">
              <a:buFont typeface="Arial" pitchFamily="34" charset="0"/>
              <a:buChar char="•"/>
            </a:pPr>
            <a:r>
              <a:rPr lang="en-US" altLang="ja-JP" sz="2400" dirty="0" smtClean="0"/>
              <a:t>GPU </a:t>
            </a:r>
            <a:r>
              <a:rPr lang="ja-JP" altLang="en-US" sz="2400" dirty="0" smtClean="0"/>
              <a:t>に対して描画開始を命令すること</a:t>
            </a:r>
            <a:endParaRPr lang="en-US" altLang="ja-JP" sz="2400" dirty="0" smtClean="0"/>
          </a:p>
          <a:p>
            <a:pPr marL="271463" indent="-271463"/>
            <a:endParaRPr lang="en-US" altLang="ja-JP" sz="2400" dirty="0" smtClean="0"/>
          </a:p>
          <a:p>
            <a:pPr marL="271463" indent="-271463">
              <a:buFont typeface="Arial" pitchFamily="34" charset="0"/>
              <a:buChar char="•"/>
            </a:pPr>
            <a:r>
              <a:rPr lang="ja-JP" altLang="en-US" sz="2400" dirty="0" smtClean="0"/>
              <a:t>この呼び出し回数が多ければ、多いほど描画負荷が上がる</a:t>
            </a:r>
            <a:endParaRPr lang="en-US" altLang="ja-JP" sz="2400" dirty="0" smtClean="0"/>
          </a:p>
          <a:p>
            <a:pPr marL="271463" indent="-271463">
              <a:buFont typeface="Arial" pitchFamily="34" charset="0"/>
              <a:buChar char="•"/>
            </a:pPr>
            <a:endParaRPr lang="en-US" altLang="ja-JP" sz="2400" dirty="0"/>
          </a:p>
          <a:p>
            <a:pPr marL="271463" indent="-271463">
              <a:buFont typeface="Arial" pitchFamily="34" charset="0"/>
              <a:buChar char="•"/>
            </a:pPr>
            <a:r>
              <a:rPr lang="ja-JP" altLang="en-US" sz="2400" dirty="0"/>
              <a:t>バッチング</a:t>
            </a:r>
            <a:r>
              <a:rPr lang="ja-JP" altLang="en-US" sz="2400" dirty="0" smtClean="0"/>
              <a:t>を活用すること</a:t>
            </a:r>
            <a:r>
              <a:rPr lang="ja-JP" altLang="en-US" sz="2400" dirty="0"/>
              <a:t>で</a:t>
            </a:r>
            <a:r>
              <a:rPr lang="ja-JP" altLang="en-US" sz="2400" dirty="0" smtClean="0"/>
              <a:t>、ドローコールを減らすことができる</a:t>
            </a:r>
            <a:endParaRPr lang="en-US" altLang="ja-JP" sz="2400" dirty="0" smtClean="0"/>
          </a:p>
        </p:txBody>
      </p:sp>
    </p:spTree>
    <p:extLst>
      <p:ext uri="{BB962C8B-B14F-4D97-AF65-F5344CB8AC3E}">
        <p14:creationId xmlns:p14="http://schemas.microsoft.com/office/powerpoint/2010/main" val="31405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647857" y="1100420"/>
            <a:ext cx="3924143" cy="2643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5"/>
          <p:cNvSpPr>
            <a:spLocks noGrp="1"/>
          </p:cNvSpPr>
          <p:nvPr>
            <p:ph type="title"/>
          </p:nvPr>
        </p:nvSpPr>
        <p:spPr/>
        <p:txBody>
          <a:bodyPr/>
          <a:lstStyle/>
          <a:p>
            <a:pPr algn="l"/>
            <a:r>
              <a:rPr lang="ja-JP" altLang="en-US" sz="2400" dirty="0" smtClean="0"/>
              <a:t>ドローコールが増える要因</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44</a:t>
            </a:fld>
            <a:endParaRPr kumimoji="1" lang="ja-JP" altLang="en-US"/>
          </a:p>
        </p:txBody>
      </p:sp>
      <p:sp>
        <p:nvSpPr>
          <p:cNvPr id="7" name="テキスト ボックス 6"/>
          <p:cNvSpPr txBox="1"/>
          <p:nvPr/>
        </p:nvSpPr>
        <p:spPr>
          <a:xfrm>
            <a:off x="204975" y="648454"/>
            <a:ext cx="7093609" cy="369332"/>
          </a:xfrm>
          <a:prstGeom prst="rect">
            <a:avLst/>
          </a:prstGeom>
          <a:noFill/>
        </p:spPr>
        <p:txBody>
          <a:bodyPr wrap="none" rtlCol="0">
            <a:spAutoFit/>
          </a:bodyPr>
          <a:lstStyle/>
          <a:p>
            <a:r>
              <a:rPr lang="en-US" altLang="ja-JP" dirty="0" smtClean="0">
                <a:latin typeface="Meiryo" pitchFamily="50" charset="-128"/>
                <a:ea typeface="Meiryo" pitchFamily="50" charset="-128"/>
                <a:cs typeface="Meiryo" pitchFamily="50" charset="-128"/>
              </a:rPr>
              <a:t>GPU</a:t>
            </a:r>
            <a:r>
              <a:rPr lang="ja-JP" altLang="en-US" dirty="0" smtClean="0">
                <a:latin typeface="Meiryo" pitchFamily="50" charset="-128"/>
                <a:ea typeface="Meiryo" pitchFamily="50" charset="-128"/>
                <a:cs typeface="Meiryo" pitchFamily="50" charset="-128"/>
              </a:rPr>
              <a:t>ステートの変更</a:t>
            </a:r>
            <a:r>
              <a:rPr lang="en-US" altLang="ja-JP" dirty="0" smtClean="0">
                <a:latin typeface="Meiryo" pitchFamily="50" charset="-128"/>
                <a:ea typeface="Meiryo" pitchFamily="50" charset="-128"/>
                <a:cs typeface="Meiryo" pitchFamily="50" charset="-128"/>
              </a:rPr>
              <a:t>(</a:t>
            </a:r>
            <a:r>
              <a:rPr lang="ja-JP" altLang="en-US" dirty="0" smtClean="0">
                <a:latin typeface="Meiryo" pitchFamily="50" charset="-128"/>
                <a:ea typeface="Meiryo" pitchFamily="50" charset="-128"/>
                <a:cs typeface="Meiryo" pitchFamily="50" charset="-128"/>
              </a:rPr>
              <a:t>テクスチャやシェーダの変更</a:t>
            </a:r>
            <a:r>
              <a:rPr lang="en-US" altLang="ja-JP" dirty="0" smtClean="0">
                <a:latin typeface="Meiryo" pitchFamily="50" charset="-128"/>
                <a:ea typeface="Meiryo" pitchFamily="50" charset="-128"/>
                <a:cs typeface="Meiryo" pitchFamily="50" charset="-128"/>
              </a:rPr>
              <a:t>)</a:t>
            </a:r>
            <a:r>
              <a:rPr lang="ja-JP" altLang="en-US" dirty="0" smtClean="0">
                <a:latin typeface="Meiryo" pitchFamily="50" charset="-128"/>
                <a:ea typeface="Meiryo" pitchFamily="50" charset="-128"/>
                <a:cs typeface="Meiryo" pitchFamily="50" charset="-128"/>
              </a:rPr>
              <a:t>によって増える</a:t>
            </a:r>
            <a:endParaRPr kumimoji="1" lang="ja-JP" altLang="en-US" dirty="0">
              <a:latin typeface="Meiryo" pitchFamily="50" charset="-128"/>
              <a:ea typeface="Meiryo" pitchFamily="50" charset="-128"/>
              <a:cs typeface="Meiryo" pitchFamily="50" charset="-128"/>
            </a:endParaRPr>
          </a:p>
        </p:txBody>
      </p:sp>
      <p:sp>
        <p:nvSpPr>
          <p:cNvPr id="8" name="正方形/長方形 7"/>
          <p:cNvSpPr/>
          <p:nvPr/>
        </p:nvSpPr>
        <p:spPr>
          <a:xfrm>
            <a:off x="899592" y="1347614"/>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9" name="正方形/長方形 8"/>
          <p:cNvSpPr/>
          <p:nvPr/>
        </p:nvSpPr>
        <p:spPr>
          <a:xfrm>
            <a:off x="1763689" y="1779662"/>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0" name="正方形/長方形 9"/>
          <p:cNvSpPr/>
          <p:nvPr/>
        </p:nvSpPr>
        <p:spPr>
          <a:xfrm>
            <a:off x="5580113" y="1275606"/>
            <a:ext cx="1080120" cy="100811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1" name="正方形/長方形 10"/>
          <p:cNvSpPr/>
          <p:nvPr/>
        </p:nvSpPr>
        <p:spPr>
          <a:xfrm>
            <a:off x="5580113" y="2355726"/>
            <a:ext cx="1080120" cy="1008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2" name="正方形/長方形 11"/>
          <p:cNvSpPr/>
          <p:nvPr/>
        </p:nvSpPr>
        <p:spPr>
          <a:xfrm>
            <a:off x="2627785" y="2211710"/>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3" name="正方形/長方形 12"/>
          <p:cNvSpPr/>
          <p:nvPr/>
        </p:nvSpPr>
        <p:spPr>
          <a:xfrm>
            <a:off x="3491881" y="2643758"/>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14" name="直線矢印コネクタ 13"/>
          <p:cNvCxnSpPr>
            <a:stCxn id="10" idx="1"/>
          </p:cNvCxnSpPr>
          <p:nvPr/>
        </p:nvCxnSpPr>
        <p:spPr>
          <a:xfrm flipH="1" flipV="1">
            <a:off x="1763689" y="1563638"/>
            <a:ext cx="3816424"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直線矢印コネクタ 16"/>
          <p:cNvCxnSpPr>
            <a:stCxn id="11" idx="1"/>
            <a:endCxn id="13" idx="3"/>
          </p:cNvCxnSpPr>
          <p:nvPr/>
        </p:nvCxnSpPr>
        <p:spPr>
          <a:xfrm flipH="1">
            <a:off x="4355977" y="2859782"/>
            <a:ext cx="1224136"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図形 33"/>
          <p:cNvCxnSpPr>
            <a:stCxn id="8" idx="2"/>
          </p:cNvCxnSpPr>
          <p:nvPr/>
        </p:nvCxnSpPr>
        <p:spPr>
          <a:xfrm rot="16200000" flipH="1">
            <a:off x="1403649" y="2139702"/>
            <a:ext cx="288032"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図形 34"/>
          <p:cNvCxnSpPr/>
          <p:nvPr/>
        </p:nvCxnSpPr>
        <p:spPr>
          <a:xfrm rot="16200000" flipH="1">
            <a:off x="2231741" y="2607754"/>
            <a:ext cx="360040"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0" name="図形 35"/>
          <p:cNvCxnSpPr/>
          <p:nvPr/>
        </p:nvCxnSpPr>
        <p:spPr>
          <a:xfrm rot="16200000" flipH="1">
            <a:off x="3095837" y="3039802"/>
            <a:ext cx="360040"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21" name="テキスト ボックス 20"/>
          <p:cNvSpPr txBox="1"/>
          <p:nvPr/>
        </p:nvSpPr>
        <p:spPr>
          <a:xfrm>
            <a:off x="899593" y="2499742"/>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1763689" y="3003798"/>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2555777" y="3435846"/>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899592" y="1347614"/>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5" name="テキスト ボックス 24"/>
          <p:cNvSpPr txBox="1"/>
          <p:nvPr/>
        </p:nvSpPr>
        <p:spPr>
          <a:xfrm>
            <a:off x="1763688" y="1779662"/>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6" name="テキスト ボックス 25"/>
          <p:cNvSpPr txBox="1"/>
          <p:nvPr/>
        </p:nvSpPr>
        <p:spPr>
          <a:xfrm>
            <a:off x="2627784" y="2211710"/>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3</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7" name="テキスト ボックス 26"/>
          <p:cNvSpPr txBox="1"/>
          <p:nvPr/>
        </p:nvSpPr>
        <p:spPr>
          <a:xfrm>
            <a:off x="3491880" y="2643758"/>
            <a:ext cx="327334" cy="369332"/>
          </a:xfrm>
          <a:prstGeom prst="rect">
            <a:avLst/>
          </a:prstGeom>
          <a:noFill/>
        </p:spPr>
        <p:txBody>
          <a:bodyPr wrap="none" rtlCol="0">
            <a:spAutoFit/>
          </a:bodyPr>
          <a:lstStyle/>
          <a:p>
            <a:r>
              <a:rPr lang="en-US" altLang="ja-JP" dirty="0" smtClean="0">
                <a:solidFill>
                  <a:srgbClr val="FFFF00"/>
                </a:solidFill>
                <a:latin typeface="Meiryo" pitchFamily="50" charset="-128"/>
                <a:ea typeface="Meiryo" pitchFamily="50" charset="-128"/>
                <a:cs typeface="Meiryo" pitchFamily="50" charset="-128"/>
              </a:rPr>
              <a:t>4</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8" name="テキスト ボックス 27"/>
          <p:cNvSpPr txBox="1"/>
          <p:nvPr/>
        </p:nvSpPr>
        <p:spPr>
          <a:xfrm>
            <a:off x="1619913" y="3883098"/>
            <a:ext cx="1980029" cy="400110"/>
          </a:xfrm>
          <a:prstGeom prst="rect">
            <a:avLst/>
          </a:prstGeom>
          <a:noFill/>
        </p:spPr>
        <p:txBody>
          <a:bodyPr wrap="none" rtlCol="0">
            <a:spAutoFit/>
          </a:bodyPr>
          <a:lstStyle/>
          <a:p>
            <a:r>
              <a:rPr lang="ja-JP" altLang="en-US" sz="2000" dirty="0" smtClean="0">
                <a:solidFill>
                  <a:srgbClr val="FF0000"/>
                </a:solidFill>
                <a:latin typeface="Meiryo" pitchFamily="50" charset="-128"/>
                <a:ea typeface="Meiryo" pitchFamily="50" charset="-128"/>
                <a:cs typeface="Meiryo" pitchFamily="50" charset="-128"/>
              </a:rPr>
              <a:t>ドローコール４</a:t>
            </a:r>
            <a:endParaRPr kumimoji="1" lang="ja-JP" altLang="en-US" sz="2000" dirty="0">
              <a:solidFill>
                <a:srgbClr val="FF0000"/>
              </a:solidFill>
              <a:latin typeface="Meiryo" pitchFamily="50" charset="-128"/>
              <a:ea typeface="Meiryo" pitchFamily="50" charset="-128"/>
              <a:cs typeface="Meiryo"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77" y="1380758"/>
            <a:ext cx="775607" cy="775607"/>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836" y="1391858"/>
            <a:ext cx="775607" cy="775607"/>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029" y="2246455"/>
            <a:ext cx="775607" cy="775607"/>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69" y="2552441"/>
            <a:ext cx="545607" cy="545607"/>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909" y="1944211"/>
            <a:ext cx="545607" cy="545607"/>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434" y="2807519"/>
            <a:ext cx="545607" cy="545607"/>
          </a:xfrm>
          <a:prstGeom prst="rect">
            <a:avLst/>
          </a:prstGeom>
        </p:spPr>
      </p:pic>
      <p:sp>
        <p:nvSpPr>
          <p:cNvPr id="3" name="テキスト ボックス 2"/>
          <p:cNvSpPr txBox="1"/>
          <p:nvPr/>
        </p:nvSpPr>
        <p:spPr>
          <a:xfrm>
            <a:off x="6787821" y="1587223"/>
            <a:ext cx="1495922"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kumimoji="1" lang="en-US" altLang="ja-JP" dirty="0" smtClean="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6787821" y="2676856"/>
            <a:ext cx="149432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cxnSp>
        <p:nvCxnSpPr>
          <p:cNvPr id="37" name="直線矢印コネクタ 36"/>
          <p:cNvCxnSpPr/>
          <p:nvPr/>
        </p:nvCxnSpPr>
        <p:spPr>
          <a:xfrm flipH="1">
            <a:off x="3502160" y="1851670"/>
            <a:ext cx="2077955"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 name="テキスト ボックス 1"/>
          <p:cNvSpPr txBox="1"/>
          <p:nvPr/>
        </p:nvSpPr>
        <p:spPr>
          <a:xfrm>
            <a:off x="1041471" y="1074986"/>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A-1</a:t>
            </a:r>
            <a:endParaRPr kumimoji="1" lang="ja-JP" altLang="en-US"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920909" y="1512163"/>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B-1</a:t>
            </a:r>
            <a:endParaRPr kumimoji="1" lang="ja-JP" altLang="en-US"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3645596" y="2375471"/>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B-2</a:t>
            </a:r>
            <a:endParaRPr kumimoji="1" lang="ja-JP" altLang="en-US" dirty="0">
              <a:latin typeface="メイリオ" panose="020B0604030504040204" pitchFamily="50" charset="-128"/>
              <a:ea typeface="メイリオ" panose="020B0604030504040204" pitchFamily="50" charset="-128"/>
            </a:endParaRPr>
          </a:p>
        </p:txBody>
      </p:sp>
      <p:cxnSp>
        <p:nvCxnSpPr>
          <p:cNvPr id="16" name="直線矢印コネクタ 15"/>
          <p:cNvCxnSpPr/>
          <p:nvPr/>
        </p:nvCxnSpPr>
        <p:spPr>
          <a:xfrm flipH="1" flipV="1">
            <a:off x="2627785" y="1995686"/>
            <a:ext cx="2952328"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テキスト ボックス 37"/>
          <p:cNvSpPr txBox="1"/>
          <p:nvPr/>
        </p:nvSpPr>
        <p:spPr>
          <a:xfrm>
            <a:off x="2759338" y="1945745"/>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2418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647857" y="1100420"/>
            <a:ext cx="3924143" cy="2643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p:cNvSpPr>
            <a:spLocks noGrp="1"/>
          </p:cNvSpPr>
          <p:nvPr>
            <p:ph type="title"/>
          </p:nvPr>
        </p:nvSpPr>
        <p:spPr/>
        <p:txBody>
          <a:bodyPr/>
          <a:lstStyle/>
          <a:p>
            <a:pPr algn="l"/>
            <a:r>
              <a:rPr kumimoji="1" lang="ja-JP" altLang="en-US" sz="2400" dirty="0" smtClean="0"/>
              <a:t>バッチングとは？</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45</a:t>
            </a:fld>
            <a:endParaRPr kumimoji="1" lang="ja-JP" altLang="en-US"/>
          </a:p>
        </p:txBody>
      </p:sp>
      <p:sp>
        <p:nvSpPr>
          <p:cNvPr id="5" name="テキスト ボックス 4"/>
          <p:cNvSpPr txBox="1"/>
          <p:nvPr/>
        </p:nvSpPr>
        <p:spPr>
          <a:xfrm>
            <a:off x="200025" y="638292"/>
            <a:ext cx="5955476" cy="369332"/>
          </a:xfrm>
          <a:prstGeom prst="rect">
            <a:avLst/>
          </a:prstGeom>
          <a:noFill/>
        </p:spPr>
        <p:txBody>
          <a:bodyPr wrap="none" rtlCol="0">
            <a:spAutoFit/>
          </a:bodyPr>
          <a:lstStyle/>
          <a:p>
            <a:r>
              <a:rPr lang="ja-JP" altLang="en-US" dirty="0" smtClean="0">
                <a:latin typeface="Meiryo" pitchFamily="50" charset="-128"/>
                <a:ea typeface="Meiryo" pitchFamily="50" charset="-128"/>
                <a:cs typeface="Meiryo" pitchFamily="50" charset="-128"/>
              </a:rPr>
              <a:t>同じテクスチャを使ったものを一度にまとめて描画する</a:t>
            </a:r>
            <a:endParaRPr kumimoji="1" lang="ja-JP" altLang="en-US" dirty="0">
              <a:latin typeface="Meiryo" pitchFamily="50" charset="-128"/>
              <a:ea typeface="Meiryo" pitchFamily="50" charset="-128"/>
              <a:cs typeface="Meiryo" pitchFamily="50" charset="-128"/>
            </a:endParaRPr>
          </a:p>
        </p:txBody>
      </p:sp>
      <p:sp>
        <p:nvSpPr>
          <p:cNvPr id="6" name="正方形/長方形 5"/>
          <p:cNvSpPr/>
          <p:nvPr/>
        </p:nvSpPr>
        <p:spPr>
          <a:xfrm>
            <a:off x="899592" y="1347614"/>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7" name="正方形/長方形 6"/>
          <p:cNvSpPr/>
          <p:nvPr/>
        </p:nvSpPr>
        <p:spPr>
          <a:xfrm>
            <a:off x="1763689" y="1779662"/>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 name="正方形/長方形 7"/>
          <p:cNvSpPr/>
          <p:nvPr/>
        </p:nvSpPr>
        <p:spPr>
          <a:xfrm>
            <a:off x="5580113" y="1275606"/>
            <a:ext cx="1080120" cy="100811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p:cNvSpPr/>
          <p:nvPr/>
        </p:nvSpPr>
        <p:spPr>
          <a:xfrm>
            <a:off x="5580113" y="2355726"/>
            <a:ext cx="1080120" cy="1008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 name="正方形/長方形 9"/>
          <p:cNvSpPr/>
          <p:nvPr/>
        </p:nvSpPr>
        <p:spPr>
          <a:xfrm>
            <a:off x="2627785" y="2211710"/>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1" name="正方形/長方形 10"/>
          <p:cNvSpPr/>
          <p:nvPr/>
        </p:nvSpPr>
        <p:spPr>
          <a:xfrm>
            <a:off x="3491881" y="2643758"/>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12" name="直線矢印コネクタ 11"/>
          <p:cNvCxnSpPr>
            <a:stCxn id="8" idx="1"/>
          </p:cNvCxnSpPr>
          <p:nvPr/>
        </p:nvCxnSpPr>
        <p:spPr>
          <a:xfrm flipH="1" flipV="1">
            <a:off x="1763689" y="1563638"/>
            <a:ext cx="3816424"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直線矢印コネクタ 12"/>
          <p:cNvCxnSpPr/>
          <p:nvPr/>
        </p:nvCxnSpPr>
        <p:spPr>
          <a:xfrm flipH="1">
            <a:off x="3502160" y="1851670"/>
            <a:ext cx="2077955"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直線矢印コネクタ 13"/>
          <p:cNvCxnSpPr/>
          <p:nvPr/>
        </p:nvCxnSpPr>
        <p:spPr>
          <a:xfrm flipH="1" flipV="1">
            <a:off x="2627785" y="1995686"/>
            <a:ext cx="2952328"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直線矢印コネクタ 14"/>
          <p:cNvCxnSpPr>
            <a:stCxn id="9" idx="1"/>
            <a:endCxn id="11" idx="3"/>
          </p:cNvCxnSpPr>
          <p:nvPr/>
        </p:nvCxnSpPr>
        <p:spPr>
          <a:xfrm flipH="1">
            <a:off x="4355977" y="2859782"/>
            <a:ext cx="1224136"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図形 34"/>
          <p:cNvCxnSpPr>
            <a:endCxn id="7" idx="2"/>
          </p:cNvCxnSpPr>
          <p:nvPr/>
        </p:nvCxnSpPr>
        <p:spPr>
          <a:xfrm rot="10800000">
            <a:off x="2195738" y="2643758"/>
            <a:ext cx="432047" cy="36004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7" name="テキスト ボックス 16"/>
          <p:cNvSpPr txBox="1"/>
          <p:nvPr/>
        </p:nvSpPr>
        <p:spPr>
          <a:xfrm>
            <a:off x="1763689" y="3003798"/>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899592" y="1347614"/>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0" name="テキスト ボックス 19"/>
          <p:cNvSpPr txBox="1"/>
          <p:nvPr/>
        </p:nvSpPr>
        <p:spPr>
          <a:xfrm>
            <a:off x="1763688" y="1779662"/>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1" name="テキスト ボックス 20"/>
          <p:cNvSpPr txBox="1"/>
          <p:nvPr/>
        </p:nvSpPr>
        <p:spPr>
          <a:xfrm>
            <a:off x="2627784" y="2211710"/>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2" name="テキスト ボックス 21"/>
          <p:cNvSpPr txBox="1"/>
          <p:nvPr/>
        </p:nvSpPr>
        <p:spPr>
          <a:xfrm>
            <a:off x="3491880" y="2643758"/>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77" y="1380758"/>
            <a:ext cx="775607" cy="775607"/>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836" y="1391858"/>
            <a:ext cx="775607" cy="775607"/>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029" y="2246455"/>
            <a:ext cx="775607" cy="775607"/>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69" y="2552441"/>
            <a:ext cx="545607" cy="545607"/>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909" y="1944211"/>
            <a:ext cx="545607" cy="54560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434" y="2807519"/>
            <a:ext cx="545607" cy="545607"/>
          </a:xfrm>
          <a:prstGeom prst="rect">
            <a:avLst/>
          </a:prstGeom>
        </p:spPr>
      </p:pic>
      <p:sp>
        <p:nvSpPr>
          <p:cNvPr id="31" name="テキスト ボックス 30"/>
          <p:cNvSpPr txBox="1"/>
          <p:nvPr/>
        </p:nvSpPr>
        <p:spPr>
          <a:xfrm>
            <a:off x="6787821" y="1587223"/>
            <a:ext cx="1495922"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kumimoji="1" lang="en-US" altLang="ja-JP" dirty="0" smtClean="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787821" y="2676856"/>
            <a:ext cx="149432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619913" y="3883098"/>
            <a:ext cx="1882247" cy="400110"/>
          </a:xfrm>
          <a:prstGeom prst="rect">
            <a:avLst/>
          </a:prstGeom>
          <a:noFill/>
        </p:spPr>
        <p:txBody>
          <a:bodyPr wrap="none" rtlCol="0">
            <a:spAutoFit/>
          </a:bodyPr>
          <a:lstStyle/>
          <a:p>
            <a:r>
              <a:rPr lang="ja-JP" altLang="en-US" sz="2000" dirty="0" smtClean="0">
                <a:solidFill>
                  <a:srgbClr val="FF0000"/>
                </a:solidFill>
                <a:latin typeface="Meiryo" pitchFamily="50" charset="-128"/>
                <a:ea typeface="Meiryo" pitchFamily="50" charset="-128"/>
                <a:cs typeface="Meiryo" pitchFamily="50" charset="-128"/>
              </a:rPr>
              <a:t>ドローコール</a:t>
            </a:r>
            <a:r>
              <a:rPr lang="en-US" altLang="ja-JP" sz="2000" dirty="0" smtClean="0">
                <a:solidFill>
                  <a:srgbClr val="FF0000"/>
                </a:solidFill>
                <a:latin typeface="Meiryo" pitchFamily="50" charset="-128"/>
                <a:ea typeface="Meiryo" pitchFamily="50" charset="-128"/>
                <a:cs typeface="Meiryo" pitchFamily="50" charset="-128"/>
              </a:rPr>
              <a:t>2</a:t>
            </a:r>
            <a:endParaRPr kumimoji="1" lang="ja-JP" altLang="en-US" sz="2000" dirty="0">
              <a:solidFill>
                <a:srgbClr val="FF0000"/>
              </a:solidFill>
              <a:latin typeface="Meiryo" pitchFamily="50" charset="-128"/>
              <a:ea typeface="Meiryo" pitchFamily="50" charset="-128"/>
              <a:cs typeface="Meiryo" pitchFamily="50" charset="-128"/>
            </a:endParaRPr>
          </a:p>
        </p:txBody>
      </p:sp>
      <p:sp>
        <p:nvSpPr>
          <p:cNvPr id="34" name="テキスト ボックス 33"/>
          <p:cNvSpPr txBox="1"/>
          <p:nvPr/>
        </p:nvSpPr>
        <p:spPr>
          <a:xfrm>
            <a:off x="1041471" y="1074986"/>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A-1</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759338" y="1945745"/>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A-2</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1920909" y="1512163"/>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B-1</a:t>
            </a:r>
            <a:endParaRPr kumimoji="1" lang="ja-JP" altLang="en-US"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3645596" y="2375471"/>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184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47857" y="1100420"/>
            <a:ext cx="3924143" cy="2643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p:cNvSpPr>
            <a:spLocks noGrp="1"/>
          </p:cNvSpPr>
          <p:nvPr>
            <p:ph type="title"/>
          </p:nvPr>
        </p:nvSpPr>
        <p:spPr/>
        <p:txBody>
          <a:bodyPr/>
          <a:lstStyle/>
          <a:p>
            <a:pPr algn="l"/>
            <a:r>
              <a:rPr lang="ja-JP" altLang="en-US" sz="2400" dirty="0" smtClean="0"/>
              <a:t>バッチングと描画順序の関係</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46</a:t>
            </a:fld>
            <a:endParaRPr kumimoji="1" lang="ja-JP" altLang="en-US"/>
          </a:p>
        </p:txBody>
      </p:sp>
      <p:sp>
        <p:nvSpPr>
          <p:cNvPr id="5" name="テキスト ボックス 4"/>
          <p:cNvSpPr txBox="1"/>
          <p:nvPr/>
        </p:nvSpPr>
        <p:spPr>
          <a:xfrm>
            <a:off x="197090" y="638625"/>
            <a:ext cx="5493812" cy="369332"/>
          </a:xfrm>
          <a:prstGeom prst="rect">
            <a:avLst/>
          </a:prstGeom>
          <a:noFill/>
        </p:spPr>
        <p:txBody>
          <a:bodyPr wrap="none" rtlCol="0">
            <a:spAutoFit/>
          </a:bodyPr>
          <a:lstStyle/>
          <a:p>
            <a:r>
              <a:rPr lang="ja-JP" altLang="en-US" dirty="0" smtClean="0">
                <a:latin typeface="Meiryo" pitchFamily="50" charset="-128"/>
                <a:ea typeface="Meiryo" pitchFamily="50" charset="-128"/>
                <a:cs typeface="Meiryo" pitchFamily="50" charset="-128"/>
              </a:rPr>
              <a:t>重なっている状態でバッチングすると描画順が狂う</a:t>
            </a:r>
            <a:endParaRPr lang="ja-JP" altLang="en-US" dirty="0">
              <a:latin typeface="Meiryo" pitchFamily="50" charset="-128"/>
              <a:ea typeface="Meiryo" pitchFamily="50" charset="-128"/>
              <a:cs typeface="Meiryo" pitchFamily="50" charset="-128"/>
            </a:endParaRPr>
          </a:p>
        </p:txBody>
      </p:sp>
      <p:sp>
        <p:nvSpPr>
          <p:cNvPr id="6" name="正方形/長方形 5"/>
          <p:cNvSpPr/>
          <p:nvPr/>
        </p:nvSpPr>
        <p:spPr>
          <a:xfrm>
            <a:off x="899592" y="1347614"/>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7" name="正方形/長方形 6"/>
          <p:cNvSpPr/>
          <p:nvPr/>
        </p:nvSpPr>
        <p:spPr>
          <a:xfrm>
            <a:off x="5580113" y="1275606"/>
            <a:ext cx="1080120" cy="100811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正方形/長方形 7"/>
          <p:cNvSpPr/>
          <p:nvPr/>
        </p:nvSpPr>
        <p:spPr>
          <a:xfrm>
            <a:off x="5580113" y="2355726"/>
            <a:ext cx="1080120" cy="1008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p:cNvSpPr/>
          <p:nvPr/>
        </p:nvSpPr>
        <p:spPr>
          <a:xfrm>
            <a:off x="2195736" y="2211710"/>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10" name="直線矢印コネクタ 9"/>
          <p:cNvCxnSpPr>
            <a:stCxn id="7" idx="1"/>
          </p:cNvCxnSpPr>
          <p:nvPr/>
        </p:nvCxnSpPr>
        <p:spPr>
          <a:xfrm flipH="1" flipV="1">
            <a:off x="1763689" y="1563638"/>
            <a:ext cx="3816424"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直線矢印コネクタ 12"/>
          <p:cNvCxnSpPr>
            <a:stCxn id="8" idx="1"/>
            <a:endCxn id="22" idx="3"/>
          </p:cNvCxnSpPr>
          <p:nvPr/>
        </p:nvCxnSpPr>
        <p:spPr>
          <a:xfrm flipH="1">
            <a:off x="3707904" y="2859782"/>
            <a:ext cx="1872209"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図形 34"/>
          <p:cNvCxnSpPr/>
          <p:nvPr/>
        </p:nvCxnSpPr>
        <p:spPr>
          <a:xfrm rot="10800000">
            <a:off x="1763688" y="2643758"/>
            <a:ext cx="432047" cy="36004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5" name="テキスト ボックス 14"/>
          <p:cNvSpPr txBox="1"/>
          <p:nvPr/>
        </p:nvSpPr>
        <p:spPr>
          <a:xfrm>
            <a:off x="1547664" y="3003798"/>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899592" y="1347614"/>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71" y="1391857"/>
            <a:ext cx="775607" cy="775607"/>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654" y="2255956"/>
            <a:ext cx="775607" cy="775607"/>
          </a:xfrm>
          <a:prstGeom prst="rect">
            <a:avLst/>
          </a:prstGeom>
        </p:spPr>
      </p:pic>
      <p:sp>
        <p:nvSpPr>
          <p:cNvPr id="18" name="正方形/長方形 17"/>
          <p:cNvSpPr/>
          <p:nvPr/>
        </p:nvSpPr>
        <p:spPr>
          <a:xfrm>
            <a:off x="1547664" y="1779662"/>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9" name="テキスト ボックス 18"/>
          <p:cNvSpPr txBox="1"/>
          <p:nvPr/>
        </p:nvSpPr>
        <p:spPr>
          <a:xfrm>
            <a:off x="1547663" y="1779662"/>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0" name="テキスト ボックス 19"/>
          <p:cNvSpPr txBox="1"/>
          <p:nvPr/>
        </p:nvSpPr>
        <p:spPr>
          <a:xfrm>
            <a:off x="2339752" y="2211710"/>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526" y="1943232"/>
            <a:ext cx="545607" cy="545607"/>
          </a:xfrm>
          <a:prstGeom prst="rect">
            <a:avLst/>
          </a:prstGeom>
        </p:spPr>
      </p:pic>
      <p:sp>
        <p:nvSpPr>
          <p:cNvPr id="21" name="正方形/長方形 20"/>
          <p:cNvSpPr/>
          <p:nvPr/>
        </p:nvSpPr>
        <p:spPr>
          <a:xfrm>
            <a:off x="2195736" y="2211710"/>
            <a:ext cx="864097" cy="86409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2" name="正方形/長方形 21"/>
          <p:cNvSpPr/>
          <p:nvPr/>
        </p:nvSpPr>
        <p:spPr>
          <a:xfrm>
            <a:off x="2843808" y="2643758"/>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3" name="テキスト ボックス 22"/>
          <p:cNvSpPr txBox="1"/>
          <p:nvPr/>
        </p:nvSpPr>
        <p:spPr>
          <a:xfrm>
            <a:off x="2843807" y="2643758"/>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77" y="1380758"/>
            <a:ext cx="775607" cy="775607"/>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69" y="2552441"/>
            <a:ext cx="545607" cy="54560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562" y="2795892"/>
            <a:ext cx="545607" cy="545607"/>
          </a:xfrm>
          <a:prstGeom prst="rect">
            <a:avLst/>
          </a:prstGeom>
        </p:spPr>
      </p:pic>
      <p:sp>
        <p:nvSpPr>
          <p:cNvPr id="31" name="テキスト ボックス 30"/>
          <p:cNvSpPr txBox="1"/>
          <p:nvPr/>
        </p:nvSpPr>
        <p:spPr>
          <a:xfrm>
            <a:off x="6787821" y="1587223"/>
            <a:ext cx="1495922"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kumimoji="1" lang="en-US" altLang="ja-JP" dirty="0" smtClean="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787821" y="2676856"/>
            <a:ext cx="149432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619913" y="3883098"/>
            <a:ext cx="1882247" cy="400110"/>
          </a:xfrm>
          <a:prstGeom prst="rect">
            <a:avLst/>
          </a:prstGeom>
          <a:noFill/>
        </p:spPr>
        <p:txBody>
          <a:bodyPr wrap="none" rtlCol="0">
            <a:spAutoFit/>
          </a:bodyPr>
          <a:lstStyle/>
          <a:p>
            <a:r>
              <a:rPr lang="ja-JP" altLang="en-US" sz="2000" dirty="0" smtClean="0">
                <a:solidFill>
                  <a:srgbClr val="FF0000"/>
                </a:solidFill>
                <a:latin typeface="Meiryo" pitchFamily="50" charset="-128"/>
                <a:ea typeface="Meiryo" pitchFamily="50" charset="-128"/>
                <a:cs typeface="Meiryo" pitchFamily="50" charset="-128"/>
              </a:rPr>
              <a:t>ドローコール</a:t>
            </a:r>
            <a:r>
              <a:rPr lang="en-US" altLang="ja-JP" sz="2000" dirty="0" smtClean="0">
                <a:solidFill>
                  <a:srgbClr val="FF0000"/>
                </a:solidFill>
                <a:latin typeface="Meiryo" pitchFamily="50" charset="-128"/>
                <a:ea typeface="Meiryo" pitchFamily="50" charset="-128"/>
                <a:cs typeface="Meiryo" pitchFamily="50" charset="-128"/>
              </a:rPr>
              <a:t>2</a:t>
            </a:r>
            <a:endParaRPr kumimoji="1" lang="ja-JP" altLang="en-US" sz="2000" dirty="0">
              <a:solidFill>
                <a:srgbClr val="FF0000"/>
              </a:solidFill>
              <a:latin typeface="Meiryo" pitchFamily="50" charset="-128"/>
              <a:ea typeface="Meiryo" pitchFamily="50" charset="-128"/>
              <a:cs typeface="Meiryo" pitchFamily="50" charset="-128"/>
            </a:endParaRPr>
          </a:p>
        </p:txBody>
      </p:sp>
      <p:cxnSp>
        <p:nvCxnSpPr>
          <p:cNvPr id="35" name="直線矢印コネクタ 34"/>
          <p:cNvCxnSpPr/>
          <p:nvPr/>
        </p:nvCxnSpPr>
        <p:spPr>
          <a:xfrm flipH="1">
            <a:off x="3059832" y="1851670"/>
            <a:ext cx="2520283"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4" name="直線矢印コネクタ 33"/>
          <p:cNvCxnSpPr/>
          <p:nvPr/>
        </p:nvCxnSpPr>
        <p:spPr>
          <a:xfrm flipH="1" flipV="1">
            <a:off x="2411760" y="1995686"/>
            <a:ext cx="3168353"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6" name="テキスト ボックス 35"/>
          <p:cNvSpPr txBox="1"/>
          <p:nvPr/>
        </p:nvSpPr>
        <p:spPr>
          <a:xfrm>
            <a:off x="1041471" y="1074986"/>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A-1</a:t>
            </a:r>
            <a:endParaRPr kumimoji="1" lang="ja-JP" altLang="en-US"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2511998" y="1945507"/>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A-2</a:t>
            </a:r>
            <a:endParaRPr kumimoji="1" lang="ja-JP" altLang="en-US"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1821790" y="1517415"/>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B-1</a:t>
            </a:r>
            <a:endParaRPr kumimoji="1" lang="ja-JP" altLang="en-US"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131841" y="2384814"/>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7210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47857" y="1100420"/>
            <a:ext cx="3924143" cy="2643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5"/>
          <p:cNvSpPr>
            <a:spLocks noGrp="1"/>
          </p:cNvSpPr>
          <p:nvPr>
            <p:ph type="title"/>
          </p:nvPr>
        </p:nvSpPr>
        <p:spPr/>
        <p:txBody>
          <a:bodyPr/>
          <a:lstStyle/>
          <a:p>
            <a:pPr algn="l"/>
            <a:r>
              <a:rPr lang="ja-JP" altLang="en-US" sz="2400" dirty="0" smtClean="0"/>
              <a:t>バッチングと描画順序の関係</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47</a:t>
            </a:fld>
            <a:endParaRPr kumimoji="1" lang="ja-JP" altLang="en-US"/>
          </a:p>
        </p:txBody>
      </p:sp>
      <p:sp>
        <p:nvSpPr>
          <p:cNvPr id="5" name="テキスト ボックス 4"/>
          <p:cNvSpPr txBox="1"/>
          <p:nvPr/>
        </p:nvSpPr>
        <p:spPr>
          <a:xfrm>
            <a:off x="200025" y="639168"/>
            <a:ext cx="4108817" cy="369332"/>
          </a:xfrm>
          <a:prstGeom prst="rect">
            <a:avLst/>
          </a:prstGeom>
          <a:noFill/>
        </p:spPr>
        <p:txBody>
          <a:bodyPr wrap="none" rtlCol="0">
            <a:spAutoFit/>
          </a:bodyPr>
          <a:lstStyle/>
          <a:p>
            <a:r>
              <a:rPr lang="ja-JP" altLang="en-US" dirty="0" smtClean="0">
                <a:latin typeface="Meiryo" pitchFamily="50" charset="-128"/>
                <a:ea typeface="Meiryo" pitchFamily="50" charset="-128"/>
                <a:cs typeface="Meiryo" pitchFamily="50" charset="-128"/>
              </a:rPr>
              <a:t>描画順を守るためバッチングできない</a:t>
            </a:r>
            <a:endParaRPr lang="ja-JP" altLang="en-US" dirty="0">
              <a:latin typeface="Meiryo" pitchFamily="50" charset="-128"/>
              <a:ea typeface="Meiryo" pitchFamily="50" charset="-128"/>
              <a:cs typeface="Meiryo" pitchFamily="50" charset="-128"/>
            </a:endParaRPr>
          </a:p>
        </p:txBody>
      </p:sp>
      <p:sp>
        <p:nvSpPr>
          <p:cNvPr id="6" name="正方形/長方形 5"/>
          <p:cNvSpPr/>
          <p:nvPr/>
        </p:nvSpPr>
        <p:spPr>
          <a:xfrm>
            <a:off x="899592" y="1347614"/>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71" y="1391857"/>
            <a:ext cx="775607" cy="775607"/>
          </a:xfrm>
          <a:prstGeom prst="rect">
            <a:avLst/>
          </a:prstGeom>
        </p:spPr>
      </p:pic>
      <p:sp>
        <p:nvSpPr>
          <p:cNvPr id="7" name="正方形/長方形 6"/>
          <p:cNvSpPr/>
          <p:nvPr/>
        </p:nvSpPr>
        <p:spPr>
          <a:xfrm>
            <a:off x="1547664" y="1779662"/>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 name="正方形/長方形 7"/>
          <p:cNvSpPr/>
          <p:nvPr/>
        </p:nvSpPr>
        <p:spPr>
          <a:xfrm>
            <a:off x="5580113" y="1275606"/>
            <a:ext cx="1080120" cy="100811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p:cNvSpPr/>
          <p:nvPr/>
        </p:nvSpPr>
        <p:spPr>
          <a:xfrm>
            <a:off x="5580113" y="2355726"/>
            <a:ext cx="1080120" cy="1008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526" y="1943232"/>
            <a:ext cx="545607" cy="545607"/>
          </a:xfrm>
          <a:prstGeom prst="rect">
            <a:avLst/>
          </a:prstGeom>
        </p:spPr>
      </p:pic>
      <p:sp>
        <p:nvSpPr>
          <p:cNvPr id="10" name="正方形/長方形 9"/>
          <p:cNvSpPr/>
          <p:nvPr/>
        </p:nvSpPr>
        <p:spPr>
          <a:xfrm>
            <a:off x="2195736" y="2211710"/>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654" y="2255956"/>
            <a:ext cx="775607" cy="775607"/>
          </a:xfrm>
          <a:prstGeom prst="rect">
            <a:avLst/>
          </a:prstGeom>
        </p:spPr>
      </p:pic>
      <p:sp>
        <p:nvSpPr>
          <p:cNvPr id="11" name="正方形/長方形 10"/>
          <p:cNvSpPr/>
          <p:nvPr/>
        </p:nvSpPr>
        <p:spPr>
          <a:xfrm>
            <a:off x="2843808" y="2643758"/>
            <a:ext cx="864096"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12" name="直線矢印コネクタ 11"/>
          <p:cNvCxnSpPr>
            <a:stCxn id="8" idx="1"/>
          </p:cNvCxnSpPr>
          <p:nvPr/>
        </p:nvCxnSpPr>
        <p:spPr>
          <a:xfrm flipH="1" flipV="1">
            <a:off x="1763689" y="1563638"/>
            <a:ext cx="3816424"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直線矢印コネクタ 12"/>
          <p:cNvCxnSpPr/>
          <p:nvPr/>
        </p:nvCxnSpPr>
        <p:spPr>
          <a:xfrm flipH="1">
            <a:off x="3059832" y="1851670"/>
            <a:ext cx="2520283"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直線矢印コネクタ 13"/>
          <p:cNvCxnSpPr/>
          <p:nvPr/>
        </p:nvCxnSpPr>
        <p:spPr>
          <a:xfrm flipH="1" flipV="1">
            <a:off x="2411760" y="1995686"/>
            <a:ext cx="3168353"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直線矢印コネクタ 14"/>
          <p:cNvCxnSpPr>
            <a:stCxn id="9" idx="1"/>
            <a:endCxn id="11" idx="3"/>
          </p:cNvCxnSpPr>
          <p:nvPr/>
        </p:nvCxnSpPr>
        <p:spPr>
          <a:xfrm flipH="1">
            <a:off x="3707904" y="2859782"/>
            <a:ext cx="1872209"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図形 41"/>
          <p:cNvCxnSpPr/>
          <p:nvPr/>
        </p:nvCxnSpPr>
        <p:spPr>
          <a:xfrm rot="16200000" flipH="1">
            <a:off x="1187624" y="2139702"/>
            <a:ext cx="288032"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7" name="図形 42"/>
          <p:cNvCxnSpPr/>
          <p:nvPr/>
        </p:nvCxnSpPr>
        <p:spPr>
          <a:xfrm rot="16200000" flipH="1">
            <a:off x="1799692" y="2607754"/>
            <a:ext cx="360040"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8" name="図形 43"/>
          <p:cNvCxnSpPr/>
          <p:nvPr/>
        </p:nvCxnSpPr>
        <p:spPr>
          <a:xfrm rot="16200000" flipH="1">
            <a:off x="2447764" y="3039802"/>
            <a:ext cx="360040" cy="432048"/>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9" name="テキスト ボックス 18"/>
          <p:cNvSpPr txBox="1"/>
          <p:nvPr/>
        </p:nvSpPr>
        <p:spPr>
          <a:xfrm>
            <a:off x="899593" y="2499742"/>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1547664" y="3003798"/>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2267744" y="3435846"/>
            <a:ext cx="543739" cy="307777"/>
          </a:xfrm>
          <a:prstGeom prst="rect">
            <a:avLst/>
          </a:prstGeom>
          <a:noFill/>
        </p:spPr>
        <p:txBody>
          <a:bodyPr wrap="none" rtlCol="0">
            <a:spAutoFit/>
          </a:bodyPr>
          <a:lstStyle/>
          <a:p>
            <a:r>
              <a:rPr lang="ja-JP" altLang="en-US" sz="1400" b="1" dirty="0" smtClean="0">
                <a:latin typeface="Meiryo UI" pitchFamily="50" charset="-128"/>
                <a:ea typeface="Meiryo UI" pitchFamily="50" charset="-128"/>
                <a:cs typeface="Meiryo UI" pitchFamily="50" charset="-128"/>
              </a:rPr>
              <a:t>変更</a:t>
            </a:r>
            <a:endParaRPr kumimoji="1" lang="ja-JP" altLang="en-US"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899592" y="1347614"/>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4" name="テキスト ボックス 23"/>
          <p:cNvSpPr txBox="1"/>
          <p:nvPr/>
        </p:nvSpPr>
        <p:spPr>
          <a:xfrm>
            <a:off x="1547663" y="1779662"/>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2</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5" name="テキスト ボックス 24"/>
          <p:cNvSpPr txBox="1"/>
          <p:nvPr/>
        </p:nvSpPr>
        <p:spPr>
          <a:xfrm>
            <a:off x="2195735" y="2211710"/>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3</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6" name="テキスト ボックス 25"/>
          <p:cNvSpPr txBox="1"/>
          <p:nvPr/>
        </p:nvSpPr>
        <p:spPr>
          <a:xfrm>
            <a:off x="2843807" y="2643758"/>
            <a:ext cx="327334" cy="369332"/>
          </a:xfrm>
          <a:prstGeom prst="rect">
            <a:avLst/>
          </a:prstGeom>
          <a:noFill/>
        </p:spPr>
        <p:txBody>
          <a:bodyPr wrap="none" rtlCol="0">
            <a:spAutoFit/>
          </a:bodyPr>
          <a:lstStyle/>
          <a:p>
            <a:r>
              <a:rPr lang="en-US" altLang="ja-JP" dirty="0" smtClean="0">
                <a:solidFill>
                  <a:srgbClr val="FFFF00"/>
                </a:solidFill>
                <a:latin typeface="Meiryo" pitchFamily="50" charset="-128"/>
                <a:ea typeface="Meiryo" pitchFamily="50" charset="-128"/>
                <a:cs typeface="Meiryo" pitchFamily="50" charset="-128"/>
              </a:rPr>
              <a:t>4</a:t>
            </a:r>
            <a:endParaRPr kumimoji="1" lang="ja-JP" altLang="en-US" dirty="0">
              <a:solidFill>
                <a:srgbClr val="FFFF00"/>
              </a:solidFill>
              <a:latin typeface="Meiryo" pitchFamily="50" charset="-128"/>
              <a:ea typeface="Meiryo" pitchFamily="50" charset="-128"/>
              <a:cs typeface="Meiryo" pitchFamily="50" charset="-128"/>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77" y="1380758"/>
            <a:ext cx="775607" cy="775607"/>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69" y="2552441"/>
            <a:ext cx="545607" cy="545607"/>
          </a:xfrm>
          <a:prstGeom prst="rect">
            <a:avLst/>
          </a:prstGeom>
        </p:spPr>
      </p:pic>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562" y="2795892"/>
            <a:ext cx="545607" cy="545607"/>
          </a:xfrm>
          <a:prstGeom prst="rect">
            <a:avLst/>
          </a:prstGeom>
        </p:spPr>
      </p:pic>
      <p:sp>
        <p:nvSpPr>
          <p:cNvPr id="42" name="テキスト ボックス 41"/>
          <p:cNvSpPr txBox="1"/>
          <p:nvPr/>
        </p:nvSpPr>
        <p:spPr>
          <a:xfrm>
            <a:off x="6787821" y="1587223"/>
            <a:ext cx="1495922"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kumimoji="1" lang="en-US" altLang="ja-JP" dirty="0" smtClean="0">
                <a:latin typeface="メイリオ" panose="020B0604030504040204" pitchFamily="50" charset="-128"/>
                <a:ea typeface="メイリオ" panose="020B0604030504040204" pitchFamily="50" charset="-128"/>
              </a:rPr>
              <a:t>A</a:t>
            </a:r>
            <a:endParaRPr kumimoji="1" lang="ja-JP" altLang="en-US"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6787821" y="2676856"/>
            <a:ext cx="149432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テクスチャ</a:t>
            </a:r>
            <a:r>
              <a:rPr lang="en-US" altLang="ja-JP" dirty="0">
                <a:latin typeface="メイリオ" panose="020B0604030504040204" pitchFamily="50" charset="-128"/>
                <a:ea typeface="メイリオ" panose="020B0604030504040204" pitchFamily="50" charset="-128"/>
              </a:rPr>
              <a:t>B</a:t>
            </a:r>
            <a:endParaRPr kumimoji="1" lang="ja-JP" altLang="en-US"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1619913" y="3883098"/>
            <a:ext cx="1980029" cy="400110"/>
          </a:xfrm>
          <a:prstGeom prst="rect">
            <a:avLst/>
          </a:prstGeom>
          <a:noFill/>
        </p:spPr>
        <p:txBody>
          <a:bodyPr wrap="none" rtlCol="0">
            <a:spAutoFit/>
          </a:bodyPr>
          <a:lstStyle/>
          <a:p>
            <a:r>
              <a:rPr lang="ja-JP" altLang="en-US" sz="2000" dirty="0" smtClean="0">
                <a:solidFill>
                  <a:srgbClr val="FF0000"/>
                </a:solidFill>
                <a:latin typeface="Meiryo" pitchFamily="50" charset="-128"/>
                <a:ea typeface="Meiryo" pitchFamily="50" charset="-128"/>
                <a:cs typeface="Meiryo" pitchFamily="50" charset="-128"/>
              </a:rPr>
              <a:t>ドローコール４</a:t>
            </a:r>
            <a:endParaRPr kumimoji="1" lang="ja-JP" altLang="en-US" sz="2000" dirty="0">
              <a:solidFill>
                <a:srgbClr val="FF0000"/>
              </a:solidFill>
              <a:latin typeface="Meiryo" pitchFamily="50" charset="-128"/>
              <a:ea typeface="Meiryo" pitchFamily="50" charset="-128"/>
              <a:cs typeface="Meiryo" pitchFamily="50" charset="-128"/>
            </a:endParaRPr>
          </a:p>
        </p:txBody>
      </p:sp>
      <p:sp>
        <p:nvSpPr>
          <p:cNvPr id="49" name="テキスト ボックス 48"/>
          <p:cNvSpPr txBox="1"/>
          <p:nvPr/>
        </p:nvSpPr>
        <p:spPr>
          <a:xfrm>
            <a:off x="1041471" y="1074986"/>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A-1</a:t>
            </a:r>
            <a:endParaRPr kumimoji="1" lang="ja-JP" altLang="en-US"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2511998" y="1945507"/>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A-2</a:t>
            </a:r>
            <a:endParaRPr kumimoji="1" lang="ja-JP" altLang="en-US"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1821790" y="1517415"/>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B-1</a:t>
            </a:r>
            <a:endParaRPr kumimoji="1" lang="ja-JP" altLang="en-US"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3131841" y="2384814"/>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7514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647857" y="1100420"/>
            <a:ext cx="3924143" cy="2643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flipV="1">
            <a:off x="2411760" y="1995686"/>
            <a:ext cx="3168353" cy="504056"/>
          </a:xfrm>
          <a:prstGeom prst="straightConnector1">
            <a:avLst/>
          </a:prstGeom>
          <a:ln>
            <a:solidFill>
              <a:schemeClr val="accent5"/>
            </a:solidFill>
            <a:tailEnd type="arrow"/>
          </a:ln>
        </p:spPr>
        <p:style>
          <a:lnRef idx="2">
            <a:schemeClr val="accent2"/>
          </a:lnRef>
          <a:fillRef idx="0">
            <a:schemeClr val="accent2"/>
          </a:fillRef>
          <a:effectRef idx="1">
            <a:schemeClr val="accent2"/>
          </a:effectRef>
          <a:fontRef idx="minor">
            <a:schemeClr val="tx1"/>
          </a:fontRef>
        </p:style>
      </p:cxnSp>
      <p:sp>
        <p:nvSpPr>
          <p:cNvPr id="3" name="タイトル 5"/>
          <p:cNvSpPr>
            <a:spLocks noGrp="1"/>
          </p:cNvSpPr>
          <p:nvPr>
            <p:ph type="title"/>
          </p:nvPr>
        </p:nvSpPr>
        <p:spPr/>
        <p:txBody>
          <a:bodyPr/>
          <a:lstStyle/>
          <a:p>
            <a:pPr algn="l"/>
            <a:r>
              <a:rPr kumimoji="1" lang="ja-JP" altLang="en-US" sz="2400" dirty="0" smtClean="0"/>
              <a:t>テクスチャのアトラス化</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48</a:t>
            </a:fld>
            <a:endParaRPr kumimoji="1" lang="ja-JP" altLang="en-US"/>
          </a:p>
        </p:txBody>
      </p:sp>
      <p:sp>
        <p:nvSpPr>
          <p:cNvPr id="5" name="テキスト ボックス 4"/>
          <p:cNvSpPr txBox="1"/>
          <p:nvPr/>
        </p:nvSpPr>
        <p:spPr>
          <a:xfrm>
            <a:off x="200025" y="647031"/>
            <a:ext cx="5724644" cy="369332"/>
          </a:xfrm>
          <a:prstGeom prst="rect">
            <a:avLst/>
          </a:prstGeom>
          <a:noFill/>
        </p:spPr>
        <p:txBody>
          <a:bodyPr wrap="none" rtlCol="0">
            <a:spAutoFit/>
          </a:bodyPr>
          <a:lstStyle/>
          <a:p>
            <a:r>
              <a:rPr lang="ja-JP" altLang="en-US" dirty="0" smtClean="0">
                <a:latin typeface="Meiryo" pitchFamily="50" charset="-128"/>
                <a:ea typeface="Meiryo" pitchFamily="50" charset="-128"/>
                <a:cs typeface="Meiryo" pitchFamily="50" charset="-128"/>
              </a:rPr>
              <a:t>バッチングできるようにテクスチャを１枚に合体する</a:t>
            </a:r>
            <a:endParaRPr lang="ja-JP" altLang="en-US" dirty="0">
              <a:latin typeface="Meiryo" pitchFamily="50" charset="-128"/>
              <a:ea typeface="Meiryo" pitchFamily="50" charset="-128"/>
              <a:cs typeface="Meiryo" pitchFamily="50" charset="-128"/>
            </a:endParaRPr>
          </a:p>
        </p:txBody>
      </p:sp>
      <p:sp>
        <p:nvSpPr>
          <p:cNvPr id="6" name="正方形/長方形 5"/>
          <p:cNvSpPr/>
          <p:nvPr/>
        </p:nvSpPr>
        <p:spPr>
          <a:xfrm>
            <a:off x="899592" y="1347614"/>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971" y="1391857"/>
            <a:ext cx="775607" cy="775607"/>
          </a:xfrm>
          <a:prstGeom prst="rect">
            <a:avLst/>
          </a:prstGeom>
        </p:spPr>
      </p:pic>
      <p:sp>
        <p:nvSpPr>
          <p:cNvPr id="7" name="正方形/長方形 6"/>
          <p:cNvSpPr/>
          <p:nvPr/>
        </p:nvSpPr>
        <p:spPr>
          <a:xfrm>
            <a:off x="1547664" y="1779662"/>
            <a:ext cx="864096"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8" name="正方形/長方形 7"/>
          <p:cNvSpPr/>
          <p:nvPr/>
        </p:nvSpPr>
        <p:spPr>
          <a:xfrm>
            <a:off x="5580113" y="1275606"/>
            <a:ext cx="1080120" cy="1008112"/>
          </a:xfrm>
          <a:prstGeom prst="rect">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正方形/長方形 8"/>
          <p:cNvSpPr/>
          <p:nvPr/>
        </p:nvSpPr>
        <p:spPr>
          <a:xfrm>
            <a:off x="5580112" y="2283718"/>
            <a:ext cx="1080120" cy="1008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526" y="1943232"/>
            <a:ext cx="545607" cy="545607"/>
          </a:xfrm>
          <a:prstGeom prst="rect">
            <a:avLst/>
          </a:prstGeom>
        </p:spPr>
      </p:pic>
      <p:sp>
        <p:nvSpPr>
          <p:cNvPr id="10" name="正方形/長方形 9"/>
          <p:cNvSpPr/>
          <p:nvPr/>
        </p:nvSpPr>
        <p:spPr>
          <a:xfrm>
            <a:off x="2195736" y="2211710"/>
            <a:ext cx="864097"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654" y="2255956"/>
            <a:ext cx="775607" cy="775607"/>
          </a:xfrm>
          <a:prstGeom prst="rect">
            <a:avLst/>
          </a:prstGeom>
        </p:spPr>
      </p:pic>
      <p:sp>
        <p:nvSpPr>
          <p:cNvPr id="11" name="正方形/長方形 10"/>
          <p:cNvSpPr/>
          <p:nvPr/>
        </p:nvSpPr>
        <p:spPr>
          <a:xfrm>
            <a:off x="2843808" y="2643758"/>
            <a:ext cx="864096" cy="86409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cxnSp>
        <p:nvCxnSpPr>
          <p:cNvPr id="12" name="直線矢印コネクタ 11"/>
          <p:cNvCxnSpPr>
            <a:stCxn id="8" idx="1"/>
          </p:cNvCxnSpPr>
          <p:nvPr/>
        </p:nvCxnSpPr>
        <p:spPr>
          <a:xfrm flipH="1" flipV="1">
            <a:off x="1763689" y="1563638"/>
            <a:ext cx="3816424"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直線矢印コネクタ 12"/>
          <p:cNvCxnSpPr/>
          <p:nvPr/>
        </p:nvCxnSpPr>
        <p:spPr>
          <a:xfrm flipH="1">
            <a:off x="3059832" y="1851670"/>
            <a:ext cx="2520283"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直線矢印コネクタ 14"/>
          <p:cNvCxnSpPr>
            <a:stCxn id="9" idx="1"/>
            <a:endCxn id="11" idx="3"/>
          </p:cNvCxnSpPr>
          <p:nvPr/>
        </p:nvCxnSpPr>
        <p:spPr>
          <a:xfrm flipH="1">
            <a:off x="3707904" y="2787774"/>
            <a:ext cx="1872208" cy="288032"/>
          </a:xfrm>
          <a:prstGeom prst="straightConnector1">
            <a:avLst/>
          </a:prstGeom>
          <a:ln>
            <a:solidFill>
              <a:schemeClr val="accent5"/>
            </a:solidFill>
            <a:tailEnd type="arrow"/>
          </a:ln>
        </p:spPr>
        <p:style>
          <a:lnRef idx="2">
            <a:schemeClr val="accent2"/>
          </a:lnRef>
          <a:fillRef idx="0">
            <a:schemeClr val="accent2"/>
          </a:fillRef>
          <a:effectRef idx="1">
            <a:schemeClr val="accent2"/>
          </a:effectRef>
          <a:fontRef idx="minor">
            <a:schemeClr val="tx1"/>
          </a:fontRef>
        </p:style>
      </p:cxnSp>
      <p:sp>
        <p:nvSpPr>
          <p:cNvPr id="17" name="テキスト ボックス 16"/>
          <p:cNvSpPr txBox="1"/>
          <p:nvPr/>
        </p:nvSpPr>
        <p:spPr>
          <a:xfrm>
            <a:off x="899592" y="1347614"/>
            <a:ext cx="327334" cy="369332"/>
          </a:xfrm>
          <a:prstGeom prst="rect">
            <a:avLst/>
          </a:prstGeom>
          <a:noFill/>
        </p:spPr>
        <p:txBody>
          <a:bodyPr wrap="none" rtlCol="0">
            <a:spAutoFit/>
          </a:bodyPr>
          <a:lstStyle/>
          <a:p>
            <a:r>
              <a:rPr kumimoji="1" lang="en-US" altLang="ja-JP" dirty="0" smtClean="0">
                <a:solidFill>
                  <a:srgbClr val="FFFF00"/>
                </a:solidFill>
                <a:latin typeface="Meiryo" pitchFamily="50" charset="-128"/>
                <a:ea typeface="Meiryo" pitchFamily="50" charset="-128"/>
                <a:cs typeface="Meiryo" pitchFamily="50" charset="-128"/>
              </a:rPr>
              <a:t>1</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18" name="テキスト ボックス 17"/>
          <p:cNvSpPr txBox="1"/>
          <p:nvPr/>
        </p:nvSpPr>
        <p:spPr>
          <a:xfrm>
            <a:off x="1547663" y="1779662"/>
            <a:ext cx="415498" cy="369332"/>
          </a:xfrm>
          <a:prstGeom prst="rect">
            <a:avLst/>
          </a:prstGeom>
          <a:noFill/>
        </p:spPr>
        <p:txBody>
          <a:bodyPr wrap="none" rtlCol="0">
            <a:spAutoFit/>
          </a:bodyPr>
          <a:lstStyle/>
          <a:p>
            <a:r>
              <a:rPr lang="ja-JP" altLang="en-US" dirty="0" smtClean="0">
                <a:solidFill>
                  <a:srgbClr val="FFFF00"/>
                </a:solidFill>
                <a:latin typeface="Meiryo" pitchFamily="50" charset="-128"/>
                <a:ea typeface="Meiryo" pitchFamily="50" charset="-128"/>
                <a:cs typeface="Meiryo" pitchFamily="50" charset="-128"/>
              </a:rPr>
              <a:t>１</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19" name="テキスト ボックス 18"/>
          <p:cNvSpPr txBox="1"/>
          <p:nvPr/>
        </p:nvSpPr>
        <p:spPr>
          <a:xfrm>
            <a:off x="2195735" y="2211710"/>
            <a:ext cx="415498" cy="369332"/>
          </a:xfrm>
          <a:prstGeom prst="rect">
            <a:avLst/>
          </a:prstGeom>
          <a:noFill/>
        </p:spPr>
        <p:txBody>
          <a:bodyPr wrap="none" rtlCol="0">
            <a:spAutoFit/>
          </a:bodyPr>
          <a:lstStyle/>
          <a:p>
            <a:r>
              <a:rPr kumimoji="1" lang="ja-JP" altLang="en-US" dirty="0" smtClean="0">
                <a:solidFill>
                  <a:srgbClr val="FFFF00"/>
                </a:solidFill>
                <a:latin typeface="Meiryo" pitchFamily="50" charset="-128"/>
                <a:ea typeface="Meiryo" pitchFamily="50" charset="-128"/>
                <a:cs typeface="Meiryo" pitchFamily="50" charset="-128"/>
              </a:rPr>
              <a:t>１</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0" name="テキスト ボックス 19"/>
          <p:cNvSpPr txBox="1"/>
          <p:nvPr/>
        </p:nvSpPr>
        <p:spPr>
          <a:xfrm>
            <a:off x="2843807" y="2643758"/>
            <a:ext cx="415498" cy="369332"/>
          </a:xfrm>
          <a:prstGeom prst="rect">
            <a:avLst/>
          </a:prstGeom>
          <a:noFill/>
        </p:spPr>
        <p:txBody>
          <a:bodyPr wrap="none" rtlCol="0">
            <a:spAutoFit/>
          </a:bodyPr>
          <a:lstStyle/>
          <a:p>
            <a:r>
              <a:rPr kumimoji="1" lang="ja-JP" altLang="en-US" dirty="0" smtClean="0">
                <a:solidFill>
                  <a:srgbClr val="FFFF00"/>
                </a:solidFill>
                <a:latin typeface="Meiryo" pitchFamily="50" charset="-128"/>
                <a:ea typeface="Meiryo" pitchFamily="50" charset="-128"/>
                <a:cs typeface="Meiryo" pitchFamily="50" charset="-128"/>
              </a:rPr>
              <a:t>１</a:t>
            </a:r>
            <a:endParaRPr kumimoji="1" lang="ja-JP" altLang="en-US" dirty="0">
              <a:solidFill>
                <a:srgbClr val="FFFF00"/>
              </a:solidFill>
              <a:latin typeface="Meiryo" pitchFamily="50" charset="-128"/>
              <a:ea typeface="Meiryo" pitchFamily="50" charset="-128"/>
              <a:cs typeface="Meiryo" pitchFamily="50" charset="-128"/>
            </a:endParaRPr>
          </a:p>
        </p:txBody>
      </p:sp>
      <p:sp>
        <p:nvSpPr>
          <p:cNvPr id="21" name="正方形/長方形 20"/>
          <p:cNvSpPr/>
          <p:nvPr/>
        </p:nvSpPr>
        <p:spPr>
          <a:xfrm>
            <a:off x="5580112" y="1275606"/>
            <a:ext cx="1080120"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77" y="1380758"/>
            <a:ext cx="775607" cy="775607"/>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69" y="2552441"/>
            <a:ext cx="545607" cy="545607"/>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562" y="2795892"/>
            <a:ext cx="545607" cy="545607"/>
          </a:xfrm>
          <a:prstGeom prst="rect">
            <a:avLst/>
          </a:prstGeom>
        </p:spPr>
      </p:pic>
      <p:sp>
        <p:nvSpPr>
          <p:cNvPr id="29" name="テキスト ボックス 28"/>
          <p:cNvSpPr txBox="1"/>
          <p:nvPr/>
        </p:nvSpPr>
        <p:spPr>
          <a:xfrm>
            <a:off x="6786219" y="2100123"/>
            <a:ext cx="1338828" cy="646331"/>
          </a:xfrm>
          <a:prstGeom prst="rect">
            <a:avLst/>
          </a:prstGeom>
          <a:noFill/>
        </p:spPr>
        <p:txBody>
          <a:bodyPr wrap="none" rtlCol="0">
            <a:spAutoFit/>
          </a:bodyPr>
          <a:lstStyle/>
          <a:p>
            <a:pPr algn="ctr"/>
            <a:r>
              <a:rPr kumimoji="1" lang="ja-JP" altLang="en-US" dirty="0" smtClean="0">
                <a:latin typeface="メイリオ" panose="020B0604030504040204" pitchFamily="50" charset="-128"/>
                <a:ea typeface="メイリオ" panose="020B0604030504040204" pitchFamily="50" charset="-128"/>
              </a:rPr>
              <a:t>テクスチャ</a:t>
            </a:r>
            <a:endParaRPr kumimoji="1" lang="en-US" altLang="ja-JP" dirty="0" smtClean="0">
              <a:latin typeface="メイリオ" panose="020B0604030504040204" pitchFamily="50" charset="-128"/>
              <a:ea typeface="メイリオ" panose="020B0604030504040204" pitchFamily="50" charset="-128"/>
            </a:endParaRPr>
          </a:p>
          <a:p>
            <a:pPr algn="ctr"/>
            <a:r>
              <a:rPr kumimoji="1" lang="en-US" altLang="ja-JP" dirty="0" smtClean="0">
                <a:latin typeface="メイリオ" panose="020B0604030504040204" pitchFamily="50" charset="-128"/>
                <a:ea typeface="メイリオ" panose="020B0604030504040204" pitchFamily="50" charset="-128"/>
              </a:rPr>
              <a:t>A+B</a:t>
            </a:r>
            <a:endParaRPr kumimoji="1" lang="ja-JP" altLang="en-US"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1619913" y="3883098"/>
            <a:ext cx="1882247" cy="400110"/>
          </a:xfrm>
          <a:prstGeom prst="rect">
            <a:avLst/>
          </a:prstGeom>
          <a:noFill/>
        </p:spPr>
        <p:txBody>
          <a:bodyPr wrap="none" rtlCol="0">
            <a:spAutoFit/>
          </a:bodyPr>
          <a:lstStyle/>
          <a:p>
            <a:r>
              <a:rPr lang="ja-JP" altLang="en-US" sz="2000" dirty="0" smtClean="0">
                <a:solidFill>
                  <a:srgbClr val="FF0000"/>
                </a:solidFill>
                <a:latin typeface="Meiryo" pitchFamily="50" charset="-128"/>
                <a:ea typeface="Meiryo" pitchFamily="50" charset="-128"/>
                <a:cs typeface="Meiryo" pitchFamily="50" charset="-128"/>
              </a:rPr>
              <a:t>ドローコール</a:t>
            </a:r>
            <a:r>
              <a:rPr lang="en-US" altLang="ja-JP" sz="2000" dirty="0" smtClean="0">
                <a:solidFill>
                  <a:srgbClr val="FF0000"/>
                </a:solidFill>
                <a:latin typeface="Meiryo" pitchFamily="50" charset="-128"/>
                <a:ea typeface="Meiryo" pitchFamily="50" charset="-128"/>
                <a:cs typeface="Meiryo" pitchFamily="50" charset="-128"/>
              </a:rPr>
              <a:t>1</a:t>
            </a:r>
          </a:p>
        </p:txBody>
      </p:sp>
      <p:sp>
        <p:nvSpPr>
          <p:cNvPr id="30" name="テキスト ボックス 29"/>
          <p:cNvSpPr txBox="1"/>
          <p:nvPr/>
        </p:nvSpPr>
        <p:spPr>
          <a:xfrm>
            <a:off x="1041471" y="1074986"/>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A-1</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511998" y="1945507"/>
            <a:ext cx="585417" cy="369332"/>
          </a:xfrm>
          <a:prstGeom prst="rect">
            <a:avLst/>
          </a:prstGeom>
          <a:noFill/>
        </p:spPr>
        <p:txBody>
          <a:bodyPr wrap="none" rtlCol="0">
            <a:spAutoFit/>
          </a:bodyPr>
          <a:lstStyle/>
          <a:p>
            <a:pPr algn="ctr"/>
            <a:r>
              <a:rPr kumimoji="1" lang="en-US" altLang="ja-JP" dirty="0" smtClean="0">
                <a:latin typeface="メイリオ" panose="020B0604030504040204" pitchFamily="50" charset="-128"/>
                <a:ea typeface="メイリオ" panose="020B0604030504040204" pitchFamily="50" charset="-128"/>
              </a:rPr>
              <a:t>A-2</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1821790" y="1517415"/>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B-1</a:t>
            </a:r>
            <a:endParaRPr kumimoji="1" lang="ja-JP" altLang="en-US"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131841" y="2384814"/>
            <a:ext cx="58381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B-2</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11718" y="4371950"/>
            <a:ext cx="8896786" cy="369332"/>
          </a:xfrm>
          <a:prstGeom prst="rect">
            <a:avLst/>
          </a:prstGeom>
          <a:noFill/>
        </p:spPr>
        <p:txBody>
          <a:bodyPr wrap="none" rtlCol="0">
            <a:spAutoFit/>
          </a:bodyPr>
          <a:lstStyle/>
          <a:p>
            <a:r>
              <a:rPr kumimoji="1" lang="en-US" altLang="ja-JP" dirty="0" smtClean="0"/>
              <a:t>※</a:t>
            </a:r>
            <a:r>
              <a:rPr kumimoji="1" lang="ja-JP" altLang="en-US" dirty="0" smtClean="0"/>
              <a:t>ただし、現実的には必ずしも一枚のテクスチャに全ての画像を収められるとは限らない</a:t>
            </a:r>
            <a:endParaRPr kumimoji="1" lang="ja-JP" altLang="en-US" dirty="0"/>
          </a:p>
        </p:txBody>
      </p:sp>
    </p:spTree>
    <p:extLst>
      <p:ext uri="{BB962C8B-B14F-4D97-AF65-F5344CB8AC3E}">
        <p14:creationId xmlns:p14="http://schemas.microsoft.com/office/powerpoint/2010/main" val="410947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49331"/>
            <a:ext cx="8229600" cy="615523"/>
          </a:xfrm>
          <a:prstGeom prst="rect">
            <a:avLst/>
          </a:prstGeom>
        </p:spPr>
        <p:txBody>
          <a:bodyPr lIns="91425" tIns="91425" rIns="91425" bIns="91425" anchor="b" anchorCtr="0">
            <a:spAutoFit/>
          </a:bodyPr>
          <a:lstStyle/>
          <a:p>
            <a:r>
              <a:rPr lang="ja" b="0" dirty="0">
                <a:latin typeface="Meiryo"/>
                <a:ea typeface="Meiryo"/>
                <a:cs typeface="Meiryo"/>
                <a:sym typeface="Meiryo"/>
              </a:rPr>
              <a:t>講演者</a:t>
            </a:r>
            <a:r>
              <a:rPr lang="ja" b="0" dirty="0" smtClean="0">
                <a:latin typeface="Meiryo"/>
                <a:ea typeface="Meiryo"/>
                <a:cs typeface="Meiryo"/>
                <a:sym typeface="Meiryo"/>
              </a:rPr>
              <a:t>紹介</a:t>
            </a:r>
            <a:r>
              <a:rPr lang="ja-JP" altLang="en-US" b="0" dirty="0" smtClean="0">
                <a:latin typeface="Meiryo"/>
                <a:ea typeface="Meiryo"/>
                <a:cs typeface="Meiryo"/>
                <a:sym typeface="Meiryo"/>
              </a:rPr>
              <a:t>　</a:t>
            </a:r>
            <a:r>
              <a:rPr lang="ja" altLang="ja-JP" dirty="0">
                <a:latin typeface="Meiryo"/>
                <a:ea typeface="Meiryo"/>
                <a:cs typeface="Meiryo"/>
                <a:sym typeface="Meiryo"/>
              </a:rPr>
              <a:t>小高　輝</a:t>
            </a:r>
            <a:r>
              <a:rPr lang="ja" altLang="ja-JP" dirty="0" smtClean="0">
                <a:latin typeface="Meiryo"/>
                <a:ea typeface="Meiryo"/>
                <a:cs typeface="Meiryo"/>
                <a:sym typeface="Meiryo"/>
              </a:rPr>
              <a:t>真</a:t>
            </a:r>
            <a:endParaRPr lang="ja" b="0" dirty="0">
              <a:latin typeface="Meiryo"/>
              <a:ea typeface="Meiryo"/>
              <a:cs typeface="Meiryo"/>
              <a:sym typeface="Meiryo"/>
            </a:endParaRPr>
          </a:p>
        </p:txBody>
      </p:sp>
      <p:pic>
        <p:nvPicPr>
          <p:cNvPr id="2051" name="Picture 3" descr="C:\Users\kodaka.WEBTECH\Desktop\PC-1500用PS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712" y="749597"/>
            <a:ext cx="4876800" cy="32623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odaka.WEBTECH\Desktop\PC-1500外観.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28092"/>
            <a:ext cx="48768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odaka.WEBTECH\Desktop\MIDI-FM基板.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57425"/>
            <a:ext cx="4876800" cy="28860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4</a:t>
            </a:fld>
            <a:endParaRPr kumimoji="1" lang="ja-JP" altLang="en-US"/>
          </a:p>
        </p:txBody>
      </p:sp>
    </p:spTree>
    <p:extLst>
      <p:ext uri="{BB962C8B-B14F-4D97-AF65-F5344CB8AC3E}">
        <p14:creationId xmlns:p14="http://schemas.microsoft.com/office/powerpoint/2010/main" val="2838540731"/>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p:cNvSpPr>
            <a:spLocks noGrp="1"/>
          </p:cNvSpPr>
          <p:nvPr>
            <p:ph type="title"/>
          </p:nvPr>
        </p:nvSpPr>
        <p:spPr/>
        <p:txBody>
          <a:bodyPr/>
          <a:lstStyle/>
          <a:p>
            <a:pPr algn="l"/>
            <a:r>
              <a:rPr kumimoji="1" lang="ja-JP" altLang="en-US" sz="2400" dirty="0" smtClean="0"/>
              <a:t>バッチングのまとめ</a:t>
            </a:r>
            <a:endParaRPr kumimoji="1" lang="ja-JP" altLang="en-US" sz="2400"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49</a:t>
            </a:fld>
            <a:endParaRPr kumimoji="1" lang="ja-JP" altLang="en-US"/>
          </a:p>
        </p:txBody>
      </p:sp>
      <p:sp>
        <p:nvSpPr>
          <p:cNvPr id="6" name="テキスト ボックス 5"/>
          <p:cNvSpPr txBox="1"/>
          <p:nvPr/>
        </p:nvSpPr>
        <p:spPr>
          <a:xfrm>
            <a:off x="304156" y="1059582"/>
            <a:ext cx="8496944" cy="2708434"/>
          </a:xfrm>
          <a:prstGeom prst="rect">
            <a:avLst/>
          </a:prstGeom>
          <a:noFill/>
        </p:spPr>
        <p:txBody>
          <a:bodyPr wrap="square" rtlCol="0">
            <a:spAutoFit/>
          </a:bodyPr>
          <a:lstStyle/>
          <a:p>
            <a:pPr marL="177800" indent="-177800">
              <a:buFont typeface="Arial" pitchFamily="34" charset="0"/>
              <a:buChar char="•"/>
            </a:pPr>
            <a:r>
              <a:rPr lang="en-US" altLang="ja-JP" sz="2400" dirty="0" smtClean="0"/>
              <a:t>Unity, Cocos2d-x Ver.3</a:t>
            </a:r>
            <a:r>
              <a:rPr lang="ja-JP" altLang="en-US" sz="2400" dirty="0" smtClean="0"/>
              <a:t>系では自動バッチングに対応している</a:t>
            </a:r>
            <a:endParaRPr lang="en-US" altLang="ja-JP" sz="2400" dirty="0" smtClean="0"/>
          </a:p>
          <a:p>
            <a:pPr marL="177800" indent="-177800">
              <a:buFont typeface="Arial" pitchFamily="34" charset="0"/>
              <a:buChar char="•"/>
            </a:pPr>
            <a:endParaRPr lang="en-US" altLang="ja-JP" sz="2400" dirty="0" smtClean="0"/>
          </a:p>
          <a:p>
            <a:pPr marL="177800" indent="-177800">
              <a:buFont typeface="Arial" pitchFamily="34" charset="0"/>
              <a:buChar char="•"/>
            </a:pPr>
            <a:r>
              <a:rPr lang="en-US" altLang="ja-JP" sz="2400" dirty="0" smtClean="0"/>
              <a:t>Cocos2d-x Ver.2</a:t>
            </a:r>
            <a:r>
              <a:rPr lang="ja-JP" altLang="en-US" sz="2400" dirty="0" smtClean="0"/>
              <a:t>系では手動でバッチングする必要がある</a:t>
            </a:r>
            <a:endParaRPr lang="en-US" altLang="ja-JP" sz="2400" dirty="0" smtClean="0"/>
          </a:p>
          <a:p>
            <a:pPr marL="177800" indent="-177800">
              <a:buFont typeface="Arial" pitchFamily="34" charset="0"/>
              <a:buChar char="•"/>
            </a:pPr>
            <a:endParaRPr lang="en-US" altLang="ja-JP" sz="2400" dirty="0" smtClean="0"/>
          </a:p>
          <a:p>
            <a:pPr marL="177800" indent="-177800">
              <a:buFont typeface="Arial" pitchFamily="34" charset="0"/>
              <a:buChar char="•"/>
            </a:pPr>
            <a:r>
              <a:rPr lang="ja-JP" altLang="en-US" sz="2400" dirty="0" smtClean="0"/>
              <a:t>自動、手動問わずバッチングを有効にする工夫が重要</a:t>
            </a:r>
          </a:p>
          <a:p>
            <a:pPr marL="177800" indent="-177800">
              <a:buFont typeface="Arial" pitchFamily="34" charset="0"/>
              <a:buChar char="•"/>
            </a:pPr>
            <a:endParaRPr lang="ja-JP" altLang="en-US" sz="2400" dirty="0"/>
          </a:p>
          <a:p>
            <a:pPr marL="177800" lvl="1" indent="-177800">
              <a:buFont typeface="Arial" pitchFamily="34" charset="0"/>
              <a:buChar char="•"/>
            </a:pPr>
            <a:r>
              <a:rPr lang="ja" altLang="ja-JP" sz="1400" dirty="0">
                <a:solidFill>
                  <a:srgbClr val="333333"/>
                </a:solidFill>
                <a:latin typeface="Meiryo"/>
                <a:ea typeface="Meiryo"/>
                <a:cs typeface="Meiryo"/>
                <a:sym typeface="Meiryo"/>
              </a:rPr>
              <a:t>参考</a:t>
            </a:r>
            <a:r>
              <a:rPr lang="ja" altLang="ja-JP" sz="1400" dirty="0" smtClean="0">
                <a:solidFill>
                  <a:srgbClr val="333333"/>
                </a:solidFill>
                <a:latin typeface="Meiryo"/>
                <a:ea typeface="Meiryo"/>
                <a:cs typeface="Meiryo"/>
                <a:sym typeface="Meiryo"/>
              </a:rPr>
              <a:t>情報</a:t>
            </a:r>
            <a:r>
              <a:rPr lang="en-US" altLang="ja" sz="1400" dirty="0">
                <a:solidFill>
                  <a:srgbClr val="333333"/>
                </a:solidFill>
                <a:latin typeface="Meiryo"/>
                <a:ea typeface="Meiryo"/>
                <a:cs typeface="Meiryo"/>
                <a:sym typeface="Meiryo"/>
              </a:rPr>
              <a:t/>
            </a:r>
            <a:br>
              <a:rPr lang="en-US" altLang="ja" sz="1400" dirty="0">
                <a:solidFill>
                  <a:srgbClr val="333333"/>
                </a:solidFill>
                <a:latin typeface="Meiryo"/>
                <a:ea typeface="Meiryo"/>
                <a:cs typeface="Meiryo"/>
                <a:sym typeface="Meiryo"/>
              </a:rPr>
            </a:br>
            <a:r>
              <a:rPr lang="ja" altLang="ja-JP" sz="1300" dirty="0" smtClean="0">
                <a:solidFill>
                  <a:srgbClr val="333333"/>
                </a:solidFill>
                <a:latin typeface="Meiryo"/>
                <a:ea typeface="Meiryo"/>
                <a:cs typeface="Meiryo"/>
                <a:sym typeface="Meiryo"/>
              </a:rPr>
              <a:t>http</a:t>
            </a:r>
            <a:r>
              <a:rPr lang="ja" altLang="ja-JP" sz="1300" dirty="0">
                <a:solidFill>
                  <a:srgbClr val="333333"/>
                </a:solidFill>
                <a:latin typeface="Meiryo"/>
                <a:ea typeface="Meiryo"/>
                <a:cs typeface="Meiryo"/>
                <a:sym typeface="Meiryo"/>
              </a:rPr>
              <a:t>://japan.unity3d.com/unite/unite2014/files/DAY1-1700-room3-WebTechnologyAndKLab.</a:t>
            </a:r>
            <a:r>
              <a:rPr lang="ja" altLang="ja-JP" sz="1300" dirty="0" smtClean="0">
                <a:solidFill>
                  <a:srgbClr val="333333"/>
                </a:solidFill>
                <a:latin typeface="Meiryo"/>
                <a:ea typeface="Meiryo"/>
                <a:cs typeface="Meiryo"/>
                <a:sym typeface="Meiryo"/>
              </a:rPr>
              <a:t>pdf</a:t>
            </a:r>
            <a:endParaRPr lang="ja" altLang="ja-JP" sz="1300" dirty="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31233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95536" y="26318"/>
            <a:ext cx="8229600" cy="615523"/>
          </a:xfrm>
          <a:prstGeom prst="rect">
            <a:avLst/>
          </a:prstGeom>
        </p:spPr>
        <p:txBody>
          <a:bodyPr lIns="91425" tIns="91425" rIns="91425" bIns="91425" anchor="b" anchorCtr="0">
            <a:spAutoFit/>
          </a:bodyPr>
          <a:lstStyle/>
          <a:p>
            <a:pPr>
              <a:spcBef>
                <a:spcPts val="0"/>
              </a:spcBef>
              <a:buNone/>
            </a:pPr>
            <a:r>
              <a:rPr lang="ja-JP" altLang="en-US" b="0" dirty="0" smtClean="0">
                <a:solidFill>
                  <a:srgbClr val="333333"/>
                </a:solidFill>
              </a:rPr>
              <a:t>第３部　</a:t>
            </a:r>
            <a:r>
              <a:rPr lang="en-US" altLang="ja-JP" b="0" dirty="0" smtClean="0">
                <a:solidFill>
                  <a:srgbClr val="333333"/>
                </a:solidFill>
              </a:rPr>
              <a:t>Tips</a:t>
            </a:r>
            <a:endParaRPr lang="ja" b="0" dirty="0">
              <a:solidFill>
                <a:srgbClr val="333333"/>
              </a:solidFill>
            </a:endParaRPr>
          </a:p>
        </p:txBody>
      </p:sp>
      <p:sp>
        <p:nvSpPr>
          <p:cNvPr id="285" name="Shape 285"/>
          <p:cNvSpPr txBox="1">
            <a:spLocks noGrp="1"/>
          </p:cNvSpPr>
          <p:nvPr>
            <p:ph type="body" idx="1"/>
          </p:nvPr>
        </p:nvSpPr>
        <p:spPr>
          <a:xfrm>
            <a:off x="457200" y="1200150"/>
            <a:ext cx="8219256" cy="3139291"/>
          </a:xfrm>
          <a:prstGeom prst="rect">
            <a:avLst/>
          </a:prstGeom>
        </p:spPr>
        <p:txBody>
          <a:bodyPr wrap="square" lIns="91425" tIns="91425" rIns="91425" bIns="91425" anchor="t" anchorCtr="0">
            <a:spAutoFit/>
          </a:bodyPr>
          <a:lstStyle/>
          <a:p>
            <a:pPr>
              <a:buNone/>
            </a:pPr>
            <a:r>
              <a:rPr lang="en-US" altLang="ja-JP" dirty="0">
                <a:latin typeface="Meiryo"/>
                <a:ea typeface="Meiryo"/>
                <a:cs typeface="Meiryo"/>
                <a:sym typeface="Meiryo"/>
              </a:rPr>
              <a:t>Tips - #01 </a:t>
            </a:r>
            <a:r>
              <a:rPr lang="ja-JP" altLang="en-US" dirty="0">
                <a:latin typeface="Meiryo"/>
                <a:ea typeface="Meiryo"/>
                <a:cs typeface="Meiryo"/>
                <a:sym typeface="Meiryo"/>
              </a:rPr>
              <a:t>適切な画像リソースの作り方</a:t>
            </a:r>
            <a:r>
              <a:rPr lang="en-US" altLang="ja-JP" dirty="0">
                <a:latin typeface="Meiryo"/>
                <a:ea typeface="Meiryo"/>
                <a:cs typeface="Meiryo"/>
                <a:sym typeface="Meiryo"/>
              </a:rPr>
              <a:t>(Unity</a:t>
            </a:r>
            <a:r>
              <a:rPr lang="ja-JP" altLang="en-US" dirty="0">
                <a:latin typeface="Meiryo"/>
                <a:ea typeface="Meiryo"/>
                <a:cs typeface="Meiryo"/>
                <a:sym typeface="Meiryo"/>
              </a:rPr>
              <a:t>編</a:t>
            </a:r>
            <a:r>
              <a:rPr lang="en-US" altLang="ja-JP" dirty="0">
                <a:latin typeface="Meiryo"/>
                <a:ea typeface="Meiryo"/>
                <a:cs typeface="Meiryo"/>
                <a:sym typeface="Meiryo"/>
              </a:rPr>
              <a:t>)</a:t>
            </a:r>
          </a:p>
          <a:p>
            <a:pPr>
              <a:buNone/>
            </a:pPr>
            <a:r>
              <a:rPr lang="en-US" altLang="ja-JP" dirty="0">
                <a:latin typeface="Meiryo"/>
                <a:ea typeface="Meiryo"/>
                <a:cs typeface="Meiryo"/>
                <a:sym typeface="Meiryo"/>
              </a:rPr>
              <a:t>Tips - #02 </a:t>
            </a:r>
            <a:r>
              <a:rPr lang="ja-JP" altLang="en-US" dirty="0">
                <a:latin typeface="Meiryo"/>
                <a:ea typeface="Meiryo"/>
                <a:cs typeface="Meiryo"/>
                <a:sym typeface="Meiryo"/>
              </a:rPr>
              <a:t>適切な画像リソースの作り方</a:t>
            </a:r>
            <a:r>
              <a:rPr lang="en-US" altLang="ja-JP" dirty="0">
                <a:latin typeface="Meiryo"/>
                <a:ea typeface="Meiryo"/>
                <a:cs typeface="Meiryo"/>
                <a:sym typeface="Meiryo"/>
              </a:rPr>
              <a:t>(Cocos2d-x</a:t>
            </a:r>
            <a:r>
              <a:rPr lang="ja-JP" altLang="en-US" dirty="0">
                <a:latin typeface="Meiryo"/>
                <a:ea typeface="Meiryo"/>
                <a:cs typeface="Meiryo"/>
                <a:sym typeface="Meiryo"/>
              </a:rPr>
              <a:t>編</a:t>
            </a:r>
            <a:r>
              <a:rPr lang="en-US" altLang="ja-JP" dirty="0">
                <a:latin typeface="Meiryo"/>
                <a:ea typeface="Meiryo"/>
                <a:cs typeface="Meiryo"/>
                <a:sym typeface="Meiryo"/>
              </a:rPr>
              <a:t>)</a:t>
            </a:r>
          </a:p>
          <a:p>
            <a:pPr>
              <a:buNone/>
            </a:pPr>
            <a:r>
              <a:rPr lang="en-US" altLang="ja-JP" dirty="0">
                <a:latin typeface="Meiryo"/>
                <a:ea typeface="Meiryo"/>
                <a:cs typeface="Meiryo"/>
                <a:sym typeface="Meiryo"/>
              </a:rPr>
              <a:t>Tips - #03 2D</a:t>
            </a:r>
            <a:r>
              <a:rPr lang="ja-JP" altLang="en-US" dirty="0">
                <a:latin typeface="Meiryo"/>
                <a:ea typeface="Meiryo"/>
                <a:cs typeface="Meiryo"/>
                <a:sym typeface="Meiryo"/>
              </a:rPr>
              <a:t>ゲームで</a:t>
            </a:r>
            <a:r>
              <a:rPr lang="en-US" altLang="ja-JP" dirty="0">
                <a:latin typeface="Meiryo"/>
                <a:ea typeface="Meiryo"/>
                <a:cs typeface="Meiryo"/>
                <a:sym typeface="Meiryo"/>
              </a:rPr>
              <a:t>PVRTC,ETC</a:t>
            </a:r>
            <a:r>
              <a:rPr lang="ja-JP" altLang="en-US" dirty="0">
                <a:latin typeface="Meiryo"/>
                <a:ea typeface="Meiryo"/>
                <a:cs typeface="Meiryo"/>
                <a:sym typeface="Meiryo"/>
              </a:rPr>
              <a:t>を使う場合の注意点</a:t>
            </a:r>
          </a:p>
          <a:p>
            <a:pPr>
              <a:buNone/>
            </a:pPr>
            <a:r>
              <a:rPr lang="en-US" altLang="ja-JP" dirty="0">
                <a:latin typeface="Meiryo"/>
                <a:ea typeface="Meiryo"/>
                <a:cs typeface="Meiryo"/>
                <a:sym typeface="Meiryo"/>
              </a:rPr>
              <a:t>Tips - #04  .</a:t>
            </a:r>
            <a:r>
              <a:rPr lang="en-US" altLang="ja-JP" dirty="0" err="1">
                <a:latin typeface="Meiryo"/>
                <a:ea typeface="Meiryo"/>
                <a:cs typeface="Meiryo"/>
                <a:sym typeface="Meiryo"/>
              </a:rPr>
              <a:t>pvr</a:t>
            </a:r>
            <a:r>
              <a:rPr lang="ja-JP" altLang="en-US" dirty="0">
                <a:latin typeface="Meiryo"/>
                <a:ea typeface="Meiryo"/>
                <a:cs typeface="Meiryo"/>
                <a:sym typeface="Meiryo"/>
              </a:rPr>
              <a:t>ファイルを</a:t>
            </a:r>
            <a:r>
              <a:rPr lang="en-US" altLang="ja-JP" dirty="0">
                <a:latin typeface="Meiryo"/>
                <a:ea typeface="Meiryo"/>
                <a:cs typeface="Meiryo"/>
                <a:sym typeface="Meiryo"/>
              </a:rPr>
              <a:t>Sprite</a:t>
            </a:r>
            <a:r>
              <a:rPr lang="ja-JP" altLang="en-US" dirty="0">
                <a:latin typeface="Meiryo"/>
                <a:ea typeface="Meiryo"/>
                <a:cs typeface="Meiryo"/>
                <a:sym typeface="Meiryo"/>
              </a:rPr>
              <a:t>として使う方法</a:t>
            </a:r>
            <a:r>
              <a:rPr lang="en-US" altLang="ja-JP" dirty="0">
                <a:latin typeface="Meiryo"/>
                <a:ea typeface="Meiryo"/>
                <a:cs typeface="Meiryo"/>
                <a:sym typeface="Meiryo"/>
              </a:rPr>
              <a:t>(Unity)</a:t>
            </a:r>
          </a:p>
          <a:p>
            <a:pPr>
              <a:buNone/>
            </a:pPr>
            <a:r>
              <a:rPr lang="en-US" altLang="ja-JP" dirty="0">
                <a:latin typeface="Meiryo"/>
                <a:ea typeface="Meiryo"/>
                <a:cs typeface="Meiryo"/>
                <a:sym typeface="Meiryo"/>
              </a:rPr>
              <a:t>Tips - #05  </a:t>
            </a:r>
            <a:r>
              <a:rPr lang="ja-JP" altLang="en-US" dirty="0">
                <a:latin typeface="Meiryo"/>
                <a:ea typeface="Meiryo"/>
                <a:cs typeface="Meiryo"/>
                <a:sym typeface="Meiryo"/>
              </a:rPr>
              <a:t>どの範囲の機種をサポートするべきか</a:t>
            </a:r>
          </a:p>
          <a:p>
            <a:pPr>
              <a:buNone/>
            </a:pPr>
            <a:r>
              <a:rPr lang="en-US" altLang="ja-JP" dirty="0">
                <a:latin typeface="Meiryo"/>
                <a:ea typeface="Meiryo"/>
                <a:cs typeface="Meiryo"/>
                <a:sym typeface="Meiryo"/>
              </a:rPr>
              <a:t>Tips - #06  Android</a:t>
            </a:r>
            <a:r>
              <a:rPr lang="ja-JP" altLang="en-US" dirty="0">
                <a:latin typeface="Meiryo"/>
                <a:ea typeface="Meiryo"/>
                <a:cs typeface="Meiryo"/>
                <a:sym typeface="Meiryo"/>
              </a:rPr>
              <a:t>の画面解像度</a:t>
            </a:r>
          </a:p>
          <a:p>
            <a:pPr>
              <a:buNone/>
            </a:pPr>
            <a:r>
              <a:rPr lang="en-US" altLang="ja-JP" dirty="0">
                <a:latin typeface="Meiryo"/>
                <a:ea typeface="Meiryo"/>
                <a:cs typeface="Meiryo"/>
                <a:sym typeface="Meiryo"/>
              </a:rPr>
              <a:t>Tips - #07 </a:t>
            </a:r>
            <a:r>
              <a:rPr lang="ja-JP" altLang="en-US" dirty="0">
                <a:latin typeface="Meiryo"/>
                <a:ea typeface="Meiryo"/>
                <a:cs typeface="Meiryo"/>
                <a:sym typeface="Meiryo"/>
              </a:rPr>
              <a:t>カタログスペックと実測値の乖離</a:t>
            </a:r>
          </a:p>
          <a:p>
            <a:pPr>
              <a:buNone/>
            </a:pPr>
            <a:r>
              <a:rPr lang="en-US" altLang="ja-JP" dirty="0">
                <a:latin typeface="Meiryo"/>
                <a:ea typeface="Meiryo"/>
                <a:cs typeface="Meiryo"/>
                <a:sym typeface="Meiryo"/>
              </a:rPr>
              <a:t>Tips - #08 </a:t>
            </a:r>
            <a:r>
              <a:rPr lang="ja-JP" altLang="en-US" dirty="0" smtClean="0">
                <a:latin typeface="Meiryo"/>
                <a:ea typeface="Meiryo"/>
                <a:cs typeface="Meiryo"/>
                <a:sym typeface="Meiryo"/>
              </a:rPr>
              <a:t>プロファイラ</a:t>
            </a:r>
            <a:endParaRPr lang="ja"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50</a:t>
            </a:fld>
            <a:endParaRPr kumimoji="1" lang="ja-JP" altLang="en-US"/>
          </a:p>
        </p:txBody>
      </p:sp>
    </p:spTree>
    <p:extLst>
      <p:ext uri="{BB962C8B-B14F-4D97-AF65-F5344CB8AC3E}">
        <p14:creationId xmlns:p14="http://schemas.microsoft.com/office/powerpoint/2010/main" val="6052108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500"/>
                                        <p:tgtEl>
                                          <p:spTgt spid="28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5">
                                            <p:txEl>
                                              <p:pRg st="1" end="1"/>
                                            </p:txEl>
                                          </p:spTgt>
                                        </p:tgtEl>
                                        <p:attrNameLst>
                                          <p:attrName>style.visibility</p:attrName>
                                        </p:attrNameLst>
                                      </p:cBhvr>
                                      <p:to>
                                        <p:strVal val="visible"/>
                                      </p:to>
                                    </p:set>
                                    <p:animEffect transition="in" filter="fade">
                                      <p:cBhvr>
                                        <p:cTn id="11" dur="500"/>
                                        <p:tgtEl>
                                          <p:spTgt spid="28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xEl>
                                              <p:pRg st="2" end="2"/>
                                            </p:txEl>
                                          </p:spTgt>
                                        </p:tgtEl>
                                        <p:attrNameLst>
                                          <p:attrName>style.visibility</p:attrName>
                                        </p:attrNameLst>
                                      </p:cBhvr>
                                      <p:to>
                                        <p:strVal val="visible"/>
                                      </p:to>
                                    </p:set>
                                    <p:animEffect transition="in" filter="fade">
                                      <p:cBhvr>
                                        <p:cTn id="15" dur="500"/>
                                        <p:tgtEl>
                                          <p:spTgt spid="28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5">
                                            <p:txEl>
                                              <p:pRg st="3" end="3"/>
                                            </p:txEl>
                                          </p:spTgt>
                                        </p:tgtEl>
                                        <p:attrNameLst>
                                          <p:attrName>style.visibility</p:attrName>
                                        </p:attrNameLst>
                                      </p:cBhvr>
                                      <p:to>
                                        <p:strVal val="visible"/>
                                      </p:to>
                                    </p:set>
                                    <p:animEffect transition="in" filter="fade">
                                      <p:cBhvr>
                                        <p:cTn id="19" dur="500"/>
                                        <p:tgtEl>
                                          <p:spTgt spid="28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5">
                                            <p:txEl>
                                              <p:pRg st="4" end="4"/>
                                            </p:txEl>
                                          </p:spTgt>
                                        </p:tgtEl>
                                        <p:attrNameLst>
                                          <p:attrName>style.visibility</p:attrName>
                                        </p:attrNameLst>
                                      </p:cBhvr>
                                      <p:to>
                                        <p:strVal val="visible"/>
                                      </p:to>
                                    </p:set>
                                    <p:animEffect transition="in" filter="fade">
                                      <p:cBhvr>
                                        <p:cTn id="23" dur="500"/>
                                        <p:tgtEl>
                                          <p:spTgt spid="28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5">
                                            <p:txEl>
                                              <p:pRg st="5" end="5"/>
                                            </p:txEl>
                                          </p:spTgt>
                                        </p:tgtEl>
                                        <p:attrNameLst>
                                          <p:attrName>style.visibility</p:attrName>
                                        </p:attrNameLst>
                                      </p:cBhvr>
                                      <p:to>
                                        <p:strVal val="visible"/>
                                      </p:to>
                                    </p:set>
                                    <p:animEffect transition="in" filter="fade">
                                      <p:cBhvr>
                                        <p:cTn id="27" dur="500"/>
                                        <p:tgtEl>
                                          <p:spTgt spid="285">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5">
                                            <p:txEl>
                                              <p:pRg st="6" end="6"/>
                                            </p:txEl>
                                          </p:spTgt>
                                        </p:tgtEl>
                                        <p:attrNameLst>
                                          <p:attrName>style.visibility</p:attrName>
                                        </p:attrNameLst>
                                      </p:cBhvr>
                                      <p:to>
                                        <p:strVal val="visible"/>
                                      </p:to>
                                    </p:set>
                                    <p:animEffect transition="in" filter="fade">
                                      <p:cBhvr>
                                        <p:cTn id="31" dur="500"/>
                                        <p:tgtEl>
                                          <p:spTgt spid="285">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5">
                                            <p:txEl>
                                              <p:pRg st="7" end="7"/>
                                            </p:txEl>
                                          </p:spTgt>
                                        </p:tgtEl>
                                        <p:attrNameLst>
                                          <p:attrName>style.visibility</p:attrName>
                                        </p:attrNameLst>
                                      </p:cBhvr>
                                      <p:to>
                                        <p:strVal val="visible"/>
                                      </p:to>
                                    </p:set>
                                    <p:animEffect transition="in" filter="fade">
                                      <p:cBhvr>
                                        <p:cTn id="35" dur="500"/>
                                        <p:tgtEl>
                                          <p:spTgt spid="2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pPr lvl="0"/>
            <a:r>
              <a:rPr lang="ja" sz="2000" b="0" dirty="0">
                <a:solidFill>
                  <a:srgbClr val="333333"/>
                </a:solidFill>
              </a:rPr>
              <a:t>Tips - #</a:t>
            </a:r>
            <a:r>
              <a:rPr lang="ja" sz="2000" b="0" dirty="0" smtClean="0">
                <a:solidFill>
                  <a:srgbClr val="333333"/>
                </a:solidFill>
              </a:rPr>
              <a:t>01</a:t>
            </a:r>
            <a:r>
              <a:rPr lang="ja-JP" altLang="en-US" sz="2000" b="0" dirty="0" smtClean="0">
                <a:solidFill>
                  <a:srgbClr val="333333"/>
                </a:solidFill>
              </a:rPr>
              <a:t> 適切な</a:t>
            </a:r>
            <a:r>
              <a:rPr lang="ja" sz="2000" b="0" dirty="0" smtClean="0">
                <a:latin typeface="Meiryo"/>
                <a:ea typeface="Meiryo"/>
                <a:cs typeface="Meiryo"/>
                <a:sym typeface="Meiryo"/>
              </a:rPr>
              <a:t>画像リソース</a:t>
            </a:r>
            <a:r>
              <a:rPr lang="ja-JP" altLang="en-US" sz="2000" dirty="0" smtClean="0">
                <a:latin typeface="Meiryo"/>
                <a:ea typeface="Meiryo"/>
                <a:cs typeface="Meiryo"/>
                <a:sym typeface="Meiryo"/>
              </a:rPr>
              <a:t>の作り方</a:t>
            </a:r>
            <a:r>
              <a:rPr lang="en-US" altLang="ja" sz="2000" dirty="0" smtClean="0">
                <a:latin typeface="Meiryo"/>
                <a:ea typeface="Meiryo"/>
                <a:cs typeface="Meiryo"/>
                <a:sym typeface="Meiryo"/>
              </a:rPr>
              <a:t>(</a:t>
            </a:r>
            <a:r>
              <a:rPr lang="en-US" altLang="ja-JP" sz="2000" dirty="0">
                <a:solidFill>
                  <a:srgbClr val="333333"/>
                </a:solidFill>
                <a:latin typeface="Meiryo"/>
                <a:ea typeface="Meiryo"/>
                <a:cs typeface="Meiryo"/>
                <a:sym typeface="Meiryo"/>
              </a:rPr>
              <a:t>Unity</a:t>
            </a:r>
            <a:r>
              <a:rPr lang="ja-JP" altLang="en-US" sz="2000" dirty="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2" name="Shape 352"/>
          <p:cNvSpPr txBox="1">
            <a:spLocks noGrp="1"/>
          </p:cNvSpPr>
          <p:nvPr>
            <p:ph type="body" idx="1"/>
          </p:nvPr>
        </p:nvSpPr>
        <p:spPr>
          <a:xfrm>
            <a:off x="457200" y="1890375"/>
            <a:ext cx="8229600" cy="609367"/>
          </a:xfrm>
          <a:prstGeom prst="rect">
            <a:avLst/>
          </a:prstGeom>
        </p:spPr>
        <p:txBody>
          <a:bodyPr lIns="91425" tIns="91425" rIns="91425" bIns="91425" anchor="t" anchorCtr="0">
            <a:spAutoFit/>
          </a:bodyPr>
          <a:lstStyle/>
          <a:p>
            <a:pPr marL="0" lvl="0" indent="0">
              <a:lnSpc>
                <a:spcPct val="115000"/>
              </a:lnSpc>
              <a:spcAft>
                <a:spcPts val="0"/>
              </a:spcAft>
              <a:buNone/>
            </a:pPr>
            <a:r>
              <a:rPr lang="en-US" altLang="ja-JP" dirty="0" smtClean="0">
                <a:solidFill>
                  <a:srgbClr val="333333"/>
                </a:solidFill>
                <a:latin typeface="Meiryo"/>
                <a:ea typeface="Meiryo"/>
                <a:cs typeface="Meiryo"/>
                <a:sym typeface="Meiryo"/>
              </a:rPr>
              <a:t>Unity</a:t>
            </a:r>
            <a:r>
              <a:rPr lang="ja-JP" altLang="en-US" dirty="0" smtClean="0">
                <a:solidFill>
                  <a:srgbClr val="333333"/>
                </a:solidFill>
                <a:latin typeface="Meiryo"/>
                <a:ea typeface="Meiryo"/>
                <a:cs typeface="Meiryo"/>
                <a:sym typeface="Meiryo"/>
              </a:rPr>
              <a:t> </a:t>
            </a:r>
            <a:r>
              <a:rPr lang="ja-JP" altLang="en-US" dirty="0">
                <a:solidFill>
                  <a:srgbClr val="333333"/>
                </a:solidFill>
                <a:latin typeface="Meiryo"/>
                <a:ea typeface="Meiryo"/>
                <a:cs typeface="Meiryo"/>
                <a:sym typeface="Meiryo"/>
              </a:rPr>
              <a:t>で</a:t>
            </a:r>
            <a:r>
              <a:rPr lang="ja-JP" altLang="en-US" dirty="0" smtClean="0">
                <a:solidFill>
                  <a:srgbClr val="333333"/>
                </a:solidFill>
                <a:latin typeface="Meiryo"/>
                <a:ea typeface="Meiryo"/>
                <a:cs typeface="Meiryo"/>
                <a:sym typeface="Meiryo"/>
              </a:rPr>
              <a:t>、描画</a:t>
            </a:r>
            <a:r>
              <a:rPr lang="ja" dirty="0" smtClean="0">
                <a:solidFill>
                  <a:srgbClr val="333333"/>
                </a:solidFill>
                <a:latin typeface="Meiryo"/>
                <a:ea typeface="Meiryo"/>
                <a:cs typeface="Meiryo"/>
                <a:sym typeface="Meiryo"/>
              </a:rPr>
              <a:t>性能</a:t>
            </a:r>
            <a:r>
              <a:rPr lang="ja-JP" altLang="en-US" dirty="0" smtClean="0">
                <a:solidFill>
                  <a:srgbClr val="333333"/>
                </a:solidFill>
                <a:latin typeface="Meiryo"/>
                <a:ea typeface="Meiryo"/>
                <a:cs typeface="Meiryo"/>
                <a:sym typeface="Meiryo"/>
              </a:rPr>
              <a:t>や</a:t>
            </a:r>
            <a:r>
              <a:rPr lang="ja" dirty="0" smtClean="0">
                <a:solidFill>
                  <a:srgbClr val="333333"/>
                </a:solidFill>
                <a:latin typeface="Meiryo"/>
                <a:ea typeface="Meiryo"/>
                <a:cs typeface="Meiryo"/>
                <a:sym typeface="Meiryo"/>
              </a:rPr>
              <a:t>画質</a:t>
            </a:r>
            <a:r>
              <a:rPr lang="ja" dirty="0">
                <a:solidFill>
                  <a:srgbClr val="333333"/>
                </a:solidFill>
                <a:latin typeface="Meiryo"/>
                <a:ea typeface="Meiryo"/>
                <a:cs typeface="Meiryo"/>
                <a:sym typeface="Meiryo"/>
              </a:rPr>
              <a:t>を向上させるための</a:t>
            </a:r>
            <a:r>
              <a:rPr lang="ja" dirty="0" smtClean="0">
                <a:solidFill>
                  <a:srgbClr val="333333"/>
                </a:solidFill>
                <a:latin typeface="Meiryo"/>
                <a:ea typeface="Meiryo"/>
                <a:cs typeface="Meiryo"/>
                <a:sym typeface="Meiryo"/>
              </a:rPr>
              <a:t>ノウハウ</a:t>
            </a:r>
            <a:endParaRPr lang="ja-JP" altLang="en-US" dirty="0" smtClean="0">
              <a:solidFill>
                <a:srgbClr val="333333"/>
              </a:solidFill>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51</a:t>
            </a:fld>
            <a:endParaRPr kumimoji="1" lang="ja-JP" altLang="en-US"/>
          </a:p>
        </p:txBody>
      </p:sp>
    </p:spTree>
    <p:extLst>
      <p:ext uri="{BB962C8B-B14F-4D97-AF65-F5344CB8AC3E}">
        <p14:creationId xmlns:p14="http://schemas.microsoft.com/office/powerpoint/2010/main" val="29769581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Effect transition="in" filter="fade">
                                      <p:cBhvr>
                                        <p:cTn id="7" dur="500"/>
                                        <p:tgtEl>
                                          <p:spTgt spid="3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5"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pPr lvl="0"/>
            <a:r>
              <a:rPr lang="ja" altLang="ja-JP" sz="2000" dirty="0">
                <a:solidFill>
                  <a:srgbClr val="333333"/>
                </a:solidFill>
              </a:rPr>
              <a:t>Tips - #01</a:t>
            </a:r>
            <a:r>
              <a:rPr lang="ja-JP" altLang="en-US" sz="2000" dirty="0">
                <a:solidFill>
                  <a:srgbClr val="333333"/>
                </a:solidFill>
              </a:rPr>
              <a:t> 適切な</a:t>
            </a:r>
            <a:r>
              <a:rPr lang="ja" altLang="ja-JP" sz="2000" dirty="0">
                <a:latin typeface="Meiryo"/>
                <a:ea typeface="Meiryo"/>
                <a:cs typeface="Meiryo"/>
                <a:sym typeface="Meiryo"/>
              </a:rPr>
              <a:t>画像リソース</a:t>
            </a:r>
            <a:r>
              <a:rPr lang="ja-JP" altLang="en-US" sz="2000" dirty="0">
                <a:latin typeface="Meiryo"/>
                <a:ea typeface="Meiryo"/>
                <a:cs typeface="Meiryo"/>
                <a:sym typeface="Meiryo"/>
              </a:rPr>
              <a:t>の作り方</a:t>
            </a:r>
            <a:r>
              <a:rPr lang="en-US" altLang="ja" sz="2000" dirty="0">
                <a:latin typeface="Meiryo"/>
                <a:ea typeface="Meiryo"/>
                <a:cs typeface="Meiryo"/>
                <a:sym typeface="Meiryo"/>
              </a:rPr>
              <a:t>(</a:t>
            </a:r>
            <a:r>
              <a:rPr lang="en-US" altLang="ja-JP" sz="2000" dirty="0">
                <a:solidFill>
                  <a:srgbClr val="333333"/>
                </a:solidFill>
                <a:latin typeface="Meiryo"/>
                <a:ea typeface="Meiryo"/>
                <a:cs typeface="Meiryo"/>
                <a:sym typeface="Meiryo"/>
              </a:rPr>
              <a:t>Unity</a:t>
            </a:r>
            <a:r>
              <a:rPr lang="ja-JP" altLang="en-US" sz="2000" dirty="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8" name="Shape 358"/>
          <p:cNvSpPr txBox="1">
            <a:spLocks noGrp="1"/>
          </p:cNvSpPr>
          <p:nvPr>
            <p:ph type="body" idx="1"/>
          </p:nvPr>
        </p:nvSpPr>
        <p:spPr>
          <a:xfrm>
            <a:off x="467544" y="771550"/>
            <a:ext cx="8229600" cy="3936432"/>
          </a:xfrm>
          <a:prstGeom prst="rect">
            <a:avLst/>
          </a:prstGeom>
        </p:spPr>
        <p:txBody>
          <a:bodyPr lIns="91425" tIns="91425" rIns="91425" bIns="91425" anchor="t" anchorCtr="0">
            <a:spAutoFit/>
          </a:bodyPr>
          <a:lstStyle/>
          <a:p>
            <a:pPr>
              <a:lnSpc>
                <a:spcPct val="115000"/>
              </a:lnSpc>
              <a:buClr>
                <a:srgbClr val="000000"/>
              </a:buClr>
              <a:buSzPct val="78571"/>
              <a:buFont typeface="Wingdings" panose="05000000000000000000" pitchFamily="2" charset="2"/>
              <a:buChar char="l"/>
            </a:pPr>
            <a:endParaRPr lang="ja-JP" altLang="en-US" sz="1400" dirty="0" smtClean="0">
              <a:solidFill>
                <a:srgbClr val="333333"/>
              </a:solidFill>
              <a:latin typeface="Meiryo"/>
              <a:ea typeface="Meiryo"/>
              <a:cs typeface="Meiryo"/>
              <a:sym typeface="Meiryo"/>
            </a:endParaRPr>
          </a:p>
          <a:p>
            <a:pPr marL="0" indent="0">
              <a:lnSpc>
                <a:spcPct val="115000"/>
              </a:lnSpc>
              <a:buClr>
                <a:srgbClr val="000000"/>
              </a:buClr>
              <a:buSzPct val="78571"/>
              <a:buNone/>
            </a:pPr>
            <a:r>
              <a:rPr lang="en-US" altLang="ja-JP" sz="1600" dirty="0" smtClean="0">
                <a:solidFill>
                  <a:srgbClr val="333333"/>
                </a:solidFill>
                <a:latin typeface="Meiryo"/>
                <a:ea typeface="Meiryo"/>
                <a:cs typeface="Meiryo"/>
                <a:sym typeface="Meiryo"/>
              </a:rPr>
              <a:t>Compressed</a:t>
            </a:r>
            <a:r>
              <a:rPr lang="en-US" altLang="ja-JP" sz="1600" dirty="0">
                <a:solidFill>
                  <a:srgbClr val="333333"/>
                </a:solidFill>
                <a:latin typeface="Meiryo"/>
                <a:ea typeface="Meiryo"/>
                <a:cs typeface="Meiryo"/>
                <a:sym typeface="Meiryo"/>
              </a:rPr>
              <a:t>(</a:t>
            </a:r>
            <a:r>
              <a:rPr lang="ja-JP" altLang="en-US" sz="1600" dirty="0" smtClean="0">
                <a:solidFill>
                  <a:srgbClr val="333333"/>
                </a:solidFill>
                <a:latin typeface="Meiryo"/>
                <a:ea typeface="Meiryo"/>
                <a:cs typeface="Meiryo"/>
                <a:sym typeface="Meiryo"/>
              </a:rPr>
              <a:t>デフォルト</a:t>
            </a:r>
            <a:r>
              <a:rPr lang="en-US" altLang="ja-JP" sz="1600" dirty="0" smtClean="0">
                <a:solidFill>
                  <a:srgbClr val="333333"/>
                </a:solidFill>
                <a:latin typeface="Meiryo"/>
                <a:ea typeface="Meiryo"/>
                <a:cs typeface="Meiryo"/>
                <a:sym typeface="Meiryo"/>
              </a:rPr>
              <a:t>)</a:t>
            </a:r>
            <a:endParaRPr lang="en-US" altLang="ja-JP" sz="14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Android</a:t>
            </a:r>
            <a:endParaRPr lang="en-US" altLang="ja-JP" sz="14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200" dirty="0">
                <a:solidFill>
                  <a:srgbClr val="333333"/>
                </a:solidFill>
                <a:latin typeface="Meiryo"/>
                <a:ea typeface="Meiryo"/>
                <a:cs typeface="Meiryo"/>
                <a:sym typeface="Meiryo"/>
              </a:rPr>
              <a:t>RGBA8888(PNG32, PSD</a:t>
            </a:r>
            <a:r>
              <a:rPr lang="en-US" altLang="ja-JP" sz="1200" dirty="0" smtClean="0">
                <a:solidFill>
                  <a:srgbClr val="333333"/>
                </a:solidFill>
                <a:latin typeface="Meiryo"/>
                <a:ea typeface="Meiryo"/>
                <a:cs typeface="Meiryo"/>
                <a:sym typeface="Meiryo"/>
              </a:rPr>
              <a:t>) → RGBA4444(16bpp)</a:t>
            </a:r>
            <a:endParaRPr lang="en-US" altLang="ja-JP" sz="12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200" dirty="0" smtClean="0">
                <a:solidFill>
                  <a:srgbClr val="333333"/>
                </a:solidFill>
                <a:latin typeface="Meiryo"/>
                <a:ea typeface="Meiryo"/>
                <a:cs typeface="Meiryo"/>
                <a:sym typeface="Meiryo"/>
              </a:rPr>
              <a:t>RGB888(PNG24</a:t>
            </a:r>
            <a:r>
              <a:rPr lang="en-US" altLang="ja-JP" sz="1200" dirty="0">
                <a:solidFill>
                  <a:srgbClr val="333333"/>
                </a:solidFill>
                <a:latin typeface="Meiryo"/>
                <a:ea typeface="Meiryo"/>
                <a:cs typeface="Meiryo"/>
                <a:sym typeface="Meiryo"/>
              </a:rPr>
              <a:t>) </a:t>
            </a:r>
            <a:r>
              <a:rPr lang="en-US" altLang="ja-JP" sz="1200" dirty="0" smtClean="0">
                <a:solidFill>
                  <a:srgbClr val="333333"/>
                </a:solidFill>
                <a:latin typeface="Meiryo"/>
                <a:ea typeface="Meiryo"/>
                <a:cs typeface="Meiryo"/>
                <a:sym typeface="Meiryo"/>
              </a:rPr>
              <a:t>	      → ETC(4bpp)</a:t>
            </a:r>
            <a:endParaRPr lang="en-US" altLang="ja-JP" sz="1200" dirty="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iOS</a:t>
            </a:r>
            <a:endParaRPr lang="en-US" altLang="ja-JP" sz="14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200" dirty="0" smtClean="0">
                <a:solidFill>
                  <a:srgbClr val="333333"/>
                </a:solidFill>
                <a:latin typeface="Meiryo"/>
                <a:ea typeface="Meiryo"/>
                <a:cs typeface="Meiryo"/>
                <a:sym typeface="Meiryo"/>
              </a:rPr>
              <a:t>RGBA8888(PNG32</a:t>
            </a:r>
            <a:r>
              <a:rPr lang="en-US" altLang="ja-JP" sz="1200" dirty="0">
                <a:solidFill>
                  <a:srgbClr val="333333"/>
                </a:solidFill>
                <a:latin typeface="Meiryo"/>
                <a:ea typeface="Meiryo"/>
                <a:cs typeface="Meiryo"/>
                <a:sym typeface="Meiryo"/>
              </a:rPr>
              <a:t>, PSD</a:t>
            </a:r>
            <a:r>
              <a:rPr lang="en-US" altLang="ja-JP" sz="1200" dirty="0" smtClean="0">
                <a:solidFill>
                  <a:srgbClr val="333333"/>
                </a:solidFill>
                <a:latin typeface="Meiryo"/>
                <a:ea typeface="Meiryo"/>
                <a:cs typeface="Meiryo"/>
                <a:sym typeface="Meiryo"/>
              </a:rPr>
              <a:t>) → PVRTC(4bpp)</a:t>
            </a:r>
          </a:p>
          <a:p>
            <a:pPr lvl="2">
              <a:lnSpc>
                <a:spcPct val="115000"/>
              </a:lnSpc>
              <a:buClr>
                <a:srgbClr val="000000"/>
              </a:buClr>
              <a:buSzPct val="78571"/>
              <a:buFont typeface="Wingdings" panose="05000000000000000000" pitchFamily="2" charset="2"/>
              <a:buChar char="l"/>
            </a:pPr>
            <a:r>
              <a:rPr lang="en-US" altLang="ja-JP" sz="1200" dirty="0">
                <a:solidFill>
                  <a:srgbClr val="333333"/>
                </a:solidFill>
                <a:latin typeface="Meiryo"/>
                <a:ea typeface="Meiryo"/>
                <a:cs typeface="Meiryo"/>
                <a:sym typeface="Meiryo"/>
              </a:rPr>
              <a:t>RGB888(PNG24) </a:t>
            </a:r>
            <a:r>
              <a:rPr lang="en-US" altLang="ja-JP" sz="1200" dirty="0" smtClean="0">
                <a:solidFill>
                  <a:srgbClr val="333333"/>
                </a:solidFill>
                <a:latin typeface="Meiryo"/>
                <a:ea typeface="Meiryo"/>
                <a:cs typeface="Meiryo"/>
                <a:sym typeface="Meiryo"/>
              </a:rPr>
              <a:t>	      → PVRTC(4bpp)</a:t>
            </a:r>
          </a:p>
          <a:p>
            <a:pPr marL="0" indent="0">
              <a:lnSpc>
                <a:spcPct val="115000"/>
              </a:lnSpc>
              <a:buClr>
                <a:srgbClr val="000000"/>
              </a:buClr>
              <a:buSzPct val="78571"/>
              <a:buNone/>
            </a:pPr>
            <a:r>
              <a:rPr lang="en-US" altLang="ja-JP" sz="1600" dirty="0" err="1" smtClean="0">
                <a:solidFill>
                  <a:srgbClr val="333333"/>
                </a:solidFill>
                <a:latin typeface="Meiryo"/>
                <a:ea typeface="Meiryo"/>
                <a:cs typeface="Meiryo"/>
                <a:sym typeface="Meiryo"/>
              </a:rPr>
              <a:t>TrueColor</a:t>
            </a:r>
            <a:endParaRPr lang="en-US" altLang="ja-JP" sz="16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Android, iOS</a:t>
            </a:r>
          </a:p>
          <a:p>
            <a:pPr lvl="2">
              <a:lnSpc>
                <a:spcPct val="115000"/>
              </a:lnSpc>
              <a:buClr>
                <a:srgbClr val="000000"/>
              </a:buClr>
              <a:buSzPct val="78571"/>
              <a:buFont typeface="Wingdings" panose="05000000000000000000" pitchFamily="2" charset="2"/>
              <a:buChar char="l"/>
            </a:pPr>
            <a:r>
              <a:rPr lang="en-US" altLang="ja-JP" sz="1200" dirty="0" smtClean="0">
                <a:solidFill>
                  <a:srgbClr val="333333"/>
                </a:solidFill>
                <a:latin typeface="Meiryo"/>
                <a:ea typeface="Meiryo"/>
                <a:cs typeface="Meiryo"/>
                <a:sym typeface="Meiryo"/>
              </a:rPr>
              <a:t>RGBA8888(PNG32</a:t>
            </a:r>
            <a:r>
              <a:rPr lang="en-US" altLang="ja-JP" sz="1200" dirty="0">
                <a:solidFill>
                  <a:srgbClr val="333333"/>
                </a:solidFill>
                <a:latin typeface="Meiryo"/>
                <a:ea typeface="Meiryo"/>
                <a:cs typeface="Meiryo"/>
                <a:sym typeface="Meiryo"/>
              </a:rPr>
              <a:t>, PSD) → </a:t>
            </a:r>
            <a:r>
              <a:rPr lang="en-US" altLang="ja-JP" sz="1200" dirty="0" smtClean="0">
                <a:solidFill>
                  <a:srgbClr val="333333"/>
                </a:solidFill>
                <a:latin typeface="Meiryo"/>
                <a:ea typeface="Meiryo"/>
                <a:cs typeface="Meiryo"/>
                <a:sym typeface="Meiryo"/>
              </a:rPr>
              <a:t>RGBA8888(32bpp)</a:t>
            </a:r>
            <a:endParaRPr lang="en-US" altLang="ja-JP" sz="12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200" dirty="0">
                <a:solidFill>
                  <a:srgbClr val="333333"/>
                </a:solidFill>
                <a:latin typeface="Meiryo"/>
                <a:ea typeface="Meiryo"/>
                <a:cs typeface="Meiryo"/>
                <a:sym typeface="Meiryo"/>
              </a:rPr>
              <a:t>RGB888(PNG24</a:t>
            </a:r>
            <a:r>
              <a:rPr lang="en-US" altLang="ja-JP" sz="1200" dirty="0" smtClean="0">
                <a:solidFill>
                  <a:srgbClr val="333333"/>
                </a:solidFill>
                <a:latin typeface="Meiryo"/>
                <a:ea typeface="Meiryo"/>
                <a:cs typeface="Meiryo"/>
                <a:sym typeface="Meiryo"/>
              </a:rPr>
              <a:t>)	      → RGB888(24bpp)</a:t>
            </a:r>
          </a:p>
          <a:p>
            <a:pPr marL="0" indent="0">
              <a:lnSpc>
                <a:spcPct val="115000"/>
              </a:lnSpc>
              <a:buClr>
                <a:srgbClr val="000000"/>
              </a:buClr>
              <a:buSzPct val="78571"/>
              <a:buNone/>
            </a:pPr>
            <a:r>
              <a:rPr lang="en-US" altLang="ja-JP" sz="1600" dirty="0">
                <a:solidFill>
                  <a:srgbClr val="333333"/>
                </a:solidFill>
                <a:latin typeface="Meiryo"/>
                <a:ea typeface="Meiryo"/>
                <a:cs typeface="Meiryo"/>
                <a:sym typeface="Meiryo"/>
              </a:rPr>
              <a:t>16bits</a:t>
            </a:r>
          </a:p>
          <a:p>
            <a:pPr lvl="1">
              <a:lnSpc>
                <a:spcPct val="115000"/>
              </a:lnSpc>
              <a:buClr>
                <a:srgbClr val="000000"/>
              </a:buClr>
              <a:buSzPct val="78571"/>
              <a:buFont typeface="Wingdings" panose="05000000000000000000" pitchFamily="2" charset="2"/>
              <a:buChar char="l"/>
            </a:pPr>
            <a:r>
              <a:rPr lang="en-US" altLang="ja-JP" sz="1400" dirty="0">
                <a:solidFill>
                  <a:srgbClr val="333333"/>
                </a:solidFill>
                <a:latin typeface="Meiryo"/>
                <a:ea typeface="Meiryo"/>
                <a:cs typeface="Meiryo"/>
                <a:sym typeface="Meiryo"/>
              </a:rPr>
              <a:t>Android, iOS</a:t>
            </a:r>
          </a:p>
          <a:p>
            <a:pPr lvl="2">
              <a:lnSpc>
                <a:spcPct val="115000"/>
              </a:lnSpc>
              <a:buClr>
                <a:srgbClr val="000000"/>
              </a:buClr>
              <a:buSzPct val="78571"/>
              <a:buFont typeface="Wingdings" panose="05000000000000000000" pitchFamily="2" charset="2"/>
              <a:buChar char="l"/>
            </a:pPr>
            <a:r>
              <a:rPr lang="en-US" altLang="ja-JP" sz="1200" dirty="0">
                <a:solidFill>
                  <a:srgbClr val="333333"/>
                </a:solidFill>
                <a:latin typeface="Meiryo"/>
                <a:ea typeface="Meiryo"/>
                <a:cs typeface="Meiryo"/>
                <a:sym typeface="Meiryo"/>
              </a:rPr>
              <a:t>RGBA8888(PNG32, PSD) → </a:t>
            </a:r>
            <a:r>
              <a:rPr lang="en-US" altLang="ja-JP" sz="1200" dirty="0" smtClean="0">
                <a:solidFill>
                  <a:srgbClr val="333333"/>
                </a:solidFill>
                <a:latin typeface="Meiryo"/>
                <a:ea typeface="Meiryo"/>
                <a:cs typeface="Meiryo"/>
                <a:sym typeface="Meiryo"/>
              </a:rPr>
              <a:t>RGBA4444(16bpp</a:t>
            </a:r>
            <a:r>
              <a:rPr lang="en-US" altLang="ja-JP" sz="1200" dirty="0">
                <a:solidFill>
                  <a:srgbClr val="333333"/>
                </a:solidFill>
                <a:latin typeface="Meiryo"/>
                <a:ea typeface="Meiryo"/>
                <a:cs typeface="Meiryo"/>
                <a:sym typeface="Meiryo"/>
              </a:rPr>
              <a:t>)</a:t>
            </a:r>
          </a:p>
          <a:p>
            <a:pPr lvl="2">
              <a:lnSpc>
                <a:spcPct val="115000"/>
              </a:lnSpc>
              <a:buClr>
                <a:srgbClr val="000000"/>
              </a:buClr>
              <a:buSzPct val="78571"/>
              <a:buFont typeface="Wingdings" panose="05000000000000000000" pitchFamily="2" charset="2"/>
              <a:buChar char="l"/>
            </a:pPr>
            <a:r>
              <a:rPr lang="en-US" altLang="ja-JP" sz="1200" dirty="0">
                <a:solidFill>
                  <a:srgbClr val="333333"/>
                </a:solidFill>
                <a:latin typeface="Meiryo"/>
                <a:ea typeface="Meiryo"/>
                <a:cs typeface="Meiryo"/>
                <a:sym typeface="Meiryo"/>
              </a:rPr>
              <a:t>RGB888(PNG24</a:t>
            </a:r>
            <a:r>
              <a:rPr lang="en-US" altLang="ja-JP" sz="1200" dirty="0" smtClean="0">
                <a:solidFill>
                  <a:srgbClr val="333333"/>
                </a:solidFill>
                <a:latin typeface="Meiryo"/>
                <a:ea typeface="Meiryo"/>
                <a:cs typeface="Meiryo"/>
                <a:sym typeface="Meiryo"/>
              </a:rPr>
              <a:t>)	      → RGB565(16bpp</a:t>
            </a:r>
            <a:r>
              <a:rPr lang="en-US" altLang="ja-JP" sz="1200" dirty="0">
                <a:solidFill>
                  <a:srgbClr val="333333"/>
                </a:solidFill>
                <a:latin typeface="Meiryo"/>
                <a:ea typeface="Meiryo"/>
                <a:cs typeface="Meiryo"/>
                <a:sym typeface="Meiryo"/>
              </a:rPr>
              <a:t>)</a:t>
            </a:r>
            <a:endParaRPr lang="en-US" altLang="ja-JP" sz="1800" dirty="0">
              <a:solidFill>
                <a:srgbClr val="333333"/>
              </a:solidFill>
              <a:latin typeface="Meiryo"/>
              <a:ea typeface="Meiryo"/>
              <a:cs typeface="Meiryo"/>
              <a:sym typeface="Meiryo"/>
            </a:endParaRPr>
          </a:p>
        </p:txBody>
      </p:sp>
      <p:sp>
        <p:nvSpPr>
          <p:cNvPr id="2" name="線吹き出し 1 (枠付き) 1"/>
          <p:cNvSpPr/>
          <p:nvPr/>
        </p:nvSpPr>
        <p:spPr>
          <a:xfrm>
            <a:off x="6444208" y="771550"/>
            <a:ext cx="2520280" cy="504056"/>
          </a:xfrm>
          <a:prstGeom prst="borderCallout1">
            <a:avLst>
              <a:gd name="adj1" fmla="val 48882"/>
              <a:gd name="adj2" fmla="val -403"/>
              <a:gd name="adj3" fmla="val 182604"/>
              <a:gd name="adj4" fmla="val -47449"/>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RGB</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階調が少なく低画質</a:t>
            </a: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エフェクト向き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左中かっこ 2"/>
          <p:cNvSpPr/>
          <p:nvPr/>
        </p:nvSpPr>
        <p:spPr>
          <a:xfrm rot="10800000">
            <a:off x="4932040" y="1851670"/>
            <a:ext cx="288032" cy="936104"/>
          </a:xfrm>
          <a:prstGeom prst="leftBrace">
            <a:avLst>
              <a:gd name="adj1" fmla="val 8333"/>
              <a:gd name="adj2" fmla="val 46689"/>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線吹き出し 1 (枠付き) 5"/>
          <p:cNvSpPr/>
          <p:nvPr/>
        </p:nvSpPr>
        <p:spPr>
          <a:xfrm>
            <a:off x="6444208" y="1563638"/>
            <a:ext cx="2520280" cy="648072"/>
          </a:xfrm>
          <a:prstGeom prst="borderCallout1">
            <a:avLst>
              <a:gd name="adj1" fmla="val 48882"/>
              <a:gd name="adj2" fmla="val -403"/>
              <a:gd name="adj3" fmla="val 121792"/>
              <a:gd name="adj4" fmla="val -49061"/>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自然画向き・</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高圧縮率</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パーツ・アニメ調には不向き</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中かっこ 6"/>
          <p:cNvSpPr/>
          <p:nvPr/>
        </p:nvSpPr>
        <p:spPr>
          <a:xfrm rot="10800000">
            <a:off x="5148064" y="3147811"/>
            <a:ext cx="288032" cy="648073"/>
          </a:xfrm>
          <a:prstGeom prst="leftBrace">
            <a:avLst>
              <a:gd name="adj1" fmla="val 8333"/>
              <a:gd name="adj2" fmla="val 46689"/>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線吹き出し 1 (枠付き) 7"/>
          <p:cNvSpPr/>
          <p:nvPr/>
        </p:nvSpPr>
        <p:spPr>
          <a:xfrm>
            <a:off x="6449100" y="2643757"/>
            <a:ext cx="2515387" cy="504056"/>
          </a:xfrm>
          <a:prstGeom prst="borderCallout1">
            <a:avLst>
              <a:gd name="adj1" fmla="val 48882"/>
              <a:gd name="adj2" fmla="val -403"/>
              <a:gd name="adj3" fmla="val 170753"/>
              <a:gd name="adj4" fmla="val -40021"/>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最も高画質</a:t>
            </a: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容量が大きい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p:cNvCxnSpPr>
            <a:stCxn id="2" idx="2"/>
          </p:cNvCxnSpPr>
          <p:nvPr/>
        </p:nvCxnSpPr>
        <p:spPr>
          <a:xfrm flipH="1">
            <a:off x="4427984" y="1023578"/>
            <a:ext cx="2016224" cy="3060340"/>
          </a:xfrm>
          <a:prstGeom prst="line">
            <a:avLst/>
          </a:prstGeom>
          <a:ln w="25400">
            <a:solidFill>
              <a:srgbClr val="00B0F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2" name="線吹き出し 1 (枠付き) 11"/>
          <p:cNvSpPr/>
          <p:nvPr/>
        </p:nvSpPr>
        <p:spPr>
          <a:xfrm>
            <a:off x="6444208" y="3579862"/>
            <a:ext cx="2515387" cy="648072"/>
          </a:xfrm>
          <a:prstGeom prst="borderCallout1">
            <a:avLst>
              <a:gd name="adj1" fmla="val 48882"/>
              <a:gd name="adj2" fmla="val -403"/>
              <a:gd name="adj3" fmla="val 144176"/>
              <a:gd name="adj4" fmla="val -50399"/>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結構</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高画質</a:t>
            </a:r>
          </a:p>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・アニメ調</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OK</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アルファやヌキは持てない</a:t>
            </a:r>
          </a:p>
        </p:txBody>
      </p:sp>
      <p:sp>
        <p:nvSpPr>
          <p:cNvPr id="10" name="スライド番号プレースホルダー 9"/>
          <p:cNvSpPr>
            <a:spLocks noGrp="1"/>
          </p:cNvSpPr>
          <p:nvPr>
            <p:ph type="sldNum" sz="quarter" idx="12"/>
          </p:nvPr>
        </p:nvSpPr>
        <p:spPr/>
        <p:txBody>
          <a:bodyPr/>
          <a:lstStyle/>
          <a:p>
            <a:fld id="{14C33BDD-8B2E-47AE-80FE-180E430391E7}" type="slidenum">
              <a:rPr kumimoji="1" lang="ja-JP" altLang="en-US" smtClean="0"/>
              <a:pPr/>
              <a:t>52</a:t>
            </a:fld>
            <a:endParaRPr kumimoji="1" lang="ja-JP" altLang="en-US"/>
          </a:p>
        </p:txBody>
      </p:sp>
    </p:spTree>
    <p:extLst>
      <p:ext uri="{BB962C8B-B14F-4D97-AF65-F5344CB8AC3E}">
        <p14:creationId xmlns:p14="http://schemas.microsoft.com/office/powerpoint/2010/main" val="30760509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xEl>
                                              <p:pRg st="1" end="1"/>
                                            </p:txEl>
                                          </p:spTgt>
                                        </p:tgtEl>
                                        <p:attrNameLst>
                                          <p:attrName>style.visibility</p:attrName>
                                        </p:attrNameLst>
                                      </p:cBhvr>
                                      <p:to>
                                        <p:strVal val="visible"/>
                                      </p:to>
                                    </p:set>
                                    <p:animEffect transition="in" filter="fade">
                                      <p:cBhvr>
                                        <p:cTn id="7" dur="500"/>
                                        <p:tgtEl>
                                          <p:spTgt spid="35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
                                            <p:txEl>
                                              <p:pRg st="2" end="2"/>
                                            </p:txEl>
                                          </p:spTgt>
                                        </p:tgtEl>
                                        <p:attrNameLst>
                                          <p:attrName>style.visibility</p:attrName>
                                        </p:attrNameLst>
                                      </p:cBhvr>
                                      <p:to>
                                        <p:strVal val="visible"/>
                                      </p:to>
                                    </p:set>
                                    <p:animEffect transition="in" filter="fade">
                                      <p:cBhvr>
                                        <p:cTn id="10" dur="500"/>
                                        <p:tgtEl>
                                          <p:spTgt spid="35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
                                            <p:txEl>
                                              <p:pRg st="3" end="3"/>
                                            </p:txEl>
                                          </p:spTgt>
                                        </p:tgtEl>
                                        <p:attrNameLst>
                                          <p:attrName>style.visibility</p:attrName>
                                        </p:attrNameLst>
                                      </p:cBhvr>
                                      <p:to>
                                        <p:strVal val="visible"/>
                                      </p:to>
                                    </p:set>
                                    <p:animEffect transition="in" filter="fade">
                                      <p:cBhvr>
                                        <p:cTn id="13" dur="500"/>
                                        <p:tgtEl>
                                          <p:spTgt spid="35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
                                            <p:txEl>
                                              <p:pRg st="4" end="4"/>
                                            </p:txEl>
                                          </p:spTgt>
                                        </p:tgtEl>
                                        <p:attrNameLst>
                                          <p:attrName>style.visibility</p:attrName>
                                        </p:attrNameLst>
                                      </p:cBhvr>
                                      <p:to>
                                        <p:strVal val="visible"/>
                                      </p:to>
                                    </p:set>
                                    <p:animEffect transition="in" filter="fade">
                                      <p:cBhvr>
                                        <p:cTn id="16" dur="500"/>
                                        <p:tgtEl>
                                          <p:spTgt spid="35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58">
                                            <p:txEl>
                                              <p:pRg st="5" end="5"/>
                                            </p:txEl>
                                          </p:spTgt>
                                        </p:tgtEl>
                                        <p:attrNameLst>
                                          <p:attrName>style.visibility</p:attrName>
                                        </p:attrNameLst>
                                      </p:cBhvr>
                                      <p:to>
                                        <p:strVal val="visible"/>
                                      </p:to>
                                    </p:set>
                                    <p:animEffect transition="in" filter="fade">
                                      <p:cBhvr>
                                        <p:cTn id="19" dur="500"/>
                                        <p:tgtEl>
                                          <p:spTgt spid="35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58">
                                            <p:txEl>
                                              <p:pRg st="6" end="6"/>
                                            </p:txEl>
                                          </p:spTgt>
                                        </p:tgtEl>
                                        <p:attrNameLst>
                                          <p:attrName>style.visibility</p:attrName>
                                        </p:attrNameLst>
                                      </p:cBhvr>
                                      <p:to>
                                        <p:strVal val="visible"/>
                                      </p:to>
                                    </p:set>
                                    <p:animEffect transition="in" filter="fade">
                                      <p:cBhvr>
                                        <p:cTn id="22" dur="500"/>
                                        <p:tgtEl>
                                          <p:spTgt spid="35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58">
                                            <p:txEl>
                                              <p:pRg st="7" end="7"/>
                                            </p:txEl>
                                          </p:spTgt>
                                        </p:tgtEl>
                                        <p:attrNameLst>
                                          <p:attrName>style.visibility</p:attrName>
                                        </p:attrNameLst>
                                      </p:cBhvr>
                                      <p:to>
                                        <p:strVal val="visible"/>
                                      </p:to>
                                    </p:set>
                                    <p:animEffect transition="in" filter="fade">
                                      <p:cBhvr>
                                        <p:cTn id="25" dur="500"/>
                                        <p:tgtEl>
                                          <p:spTgt spid="358">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nodeType="afterEffect">
                                  <p:stCondLst>
                                    <p:cond delay="5000"/>
                                  </p:stCondLst>
                                  <p:childTnLst>
                                    <p:set>
                                      <p:cBhvr>
                                        <p:cTn id="37" dur="1" fill="hold">
                                          <p:stCondLst>
                                            <p:cond delay="0"/>
                                          </p:stCondLst>
                                        </p:cTn>
                                        <p:tgtEl>
                                          <p:spTgt spid="358">
                                            <p:txEl>
                                              <p:pRg st="8" end="8"/>
                                            </p:txEl>
                                          </p:spTgt>
                                        </p:tgtEl>
                                        <p:attrNameLst>
                                          <p:attrName>style.visibility</p:attrName>
                                        </p:attrNameLst>
                                      </p:cBhvr>
                                      <p:to>
                                        <p:strVal val="visible"/>
                                      </p:to>
                                    </p:set>
                                    <p:animEffect transition="in" filter="fade">
                                      <p:cBhvr>
                                        <p:cTn id="38" dur="500"/>
                                        <p:tgtEl>
                                          <p:spTgt spid="358">
                                            <p:txEl>
                                              <p:pRg st="8" end="8"/>
                                            </p:txEl>
                                          </p:spTgt>
                                        </p:tgtEl>
                                      </p:cBhvr>
                                    </p:animEffect>
                                  </p:childTnLst>
                                </p:cTn>
                              </p:par>
                              <p:par>
                                <p:cTn id="39" presetID="10" presetClass="entr" presetSubtype="0" fill="hold" nodeType="withEffect">
                                  <p:stCondLst>
                                    <p:cond delay="5000"/>
                                  </p:stCondLst>
                                  <p:childTnLst>
                                    <p:set>
                                      <p:cBhvr>
                                        <p:cTn id="40" dur="1" fill="hold">
                                          <p:stCondLst>
                                            <p:cond delay="0"/>
                                          </p:stCondLst>
                                        </p:cTn>
                                        <p:tgtEl>
                                          <p:spTgt spid="358">
                                            <p:txEl>
                                              <p:pRg st="9" end="9"/>
                                            </p:txEl>
                                          </p:spTgt>
                                        </p:tgtEl>
                                        <p:attrNameLst>
                                          <p:attrName>style.visibility</p:attrName>
                                        </p:attrNameLst>
                                      </p:cBhvr>
                                      <p:to>
                                        <p:strVal val="visible"/>
                                      </p:to>
                                    </p:set>
                                    <p:animEffect transition="in" filter="fade">
                                      <p:cBhvr>
                                        <p:cTn id="41" dur="500"/>
                                        <p:tgtEl>
                                          <p:spTgt spid="358">
                                            <p:txEl>
                                              <p:pRg st="9" end="9"/>
                                            </p:txEl>
                                          </p:spTgt>
                                        </p:tgtEl>
                                      </p:cBhvr>
                                    </p:animEffect>
                                  </p:childTnLst>
                                </p:cTn>
                              </p:par>
                              <p:par>
                                <p:cTn id="42" presetID="10" presetClass="entr" presetSubtype="0" fill="hold" nodeType="withEffect">
                                  <p:stCondLst>
                                    <p:cond delay="5000"/>
                                  </p:stCondLst>
                                  <p:childTnLst>
                                    <p:set>
                                      <p:cBhvr>
                                        <p:cTn id="43" dur="1" fill="hold">
                                          <p:stCondLst>
                                            <p:cond delay="0"/>
                                          </p:stCondLst>
                                        </p:cTn>
                                        <p:tgtEl>
                                          <p:spTgt spid="358">
                                            <p:txEl>
                                              <p:pRg st="10" end="10"/>
                                            </p:txEl>
                                          </p:spTgt>
                                        </p:tgtEl>
                                        <p:attrNameLst>
                                          <p:attrName>style.visibility</p:attrName>
                                        </p:attrNameLst>
                                      </p:cBhvr>
                                      <p:to>
                                        <p:strVal val="visible"/>
                                      </p:to>
                                    </p:set>
                                    <p:animEffect transition="in" filter="fade">
                                      <p:cBhvr>
                                        <p:cTn id="44" dur="500"/>
                                        <p:tgtEl>
                                          <p:spTgt spid="358">
                                            <p:txEl>
                                              <p:pRg st="10" end="10"/>
                                            </p:txEl>
                                          </p:spTgt>
                                        </p:tgtEl>
                                      </p:cBhvr>
                                    </p:animEffect>
                                  </p:childTnLst>
                                </p:cTn>
                              </p:par>
                              <p:par>
                                <p:cTn id="45" presetID="10" presetClass="entr" presetSubtype="0" fill="hold" nodeType="withEffect">
                                  <p:stCondLst>
                                    <p:cond delay="5000"/>
                                  </p:stCondLst>
                                  <p:childTnLst>
                                    <p:set>
                                      <p:cBhvr>
                                        <p:cTn id="46" dur="1" fill="hold">
                                          <p:stCondLst>
                                            <p:cond delay="0"/>
                                          </p:stCondLst>
                                        </p:cTn>
                                        <p:tgtEl>
                                          <p:spTgt spid="358">
                                            <p:txEl>
                                              <p:pRg st="11" end="11"/>
                                            </p:txEl>
                                          </p:spTgt>
                                        </p:tgtEl>
                                        <p:attrNameLst>
                                          <p:attrName>style.visibility</p:attrName>
                                        </p:attrNameLst>
                                      </p:cBhvr>
                                      <p:to>
                                        <p:strVal val="visible"/>
                                      </p:to>
                                    </p:set>
                                    <p:animEffect transition="in" filter="fade">
                                      <p:cBhvr>
                                        <p:cTn id="47" dur="500"/>
                                        <p:tgtEl>
                                          <p:spTgt spid="358">
                                            <p:txEl>
                                              <p:pRg st="11" end="11"/>
                                            </p:txEl>
                                          </p:spTgt>
                                        </p:tgtEl>
                                      </p:cBhvr>
                                    </p:animEffect>
                                  </p:childTnLst>
                                </p:cTn>
                              </p:par>
                              <p:par>
                                <p:cTn id="48" presetID="10" presetClass="entr" presetSubtype="0" fill="hold" grpId="0" nodeType="withEffect">
                                  <p:stCondLst>
                                    <p:cond delay="50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50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6000"/>
                            </p:stCondLst>
                            <p:childTnLst>
                              <p:par>
                                <p:cTn id="55" presetID="10" presetClass="entr" presetSubtype="0" fill="hold" nodeType="afterEffect">
                                  <p:stCondLst>
                                    <p:cond delay="500"/>
                                  </p:stCondLst>
                                  <p:childTnLst>
                                    <p:set>
                                      <p:cBhvr>
                                        <p:cTn id="56" dur="1" fill="hold">
                                          <p:stCondLst>
                                            <p:cond delay="0"/>
                                          </p:stCondLst>
                                        </p:cTn>
                                        <p:tgtEl>
                                          <p:spTgt spid="358">
                                            <p:txEl>
                                              <p:pRg st="12" end="12"/>
                                            </p:txEl>
                                          </p:spTgt>
                                        </p:tgtEl>
                                        <p:attrNameLst>
                                          <p:attrName>style.visibility</p:attrName>
                                        </p:attrNameLst>
                                      </p:cBhvr>
                                      <p:to>
                                        <p:strVal val="visible"/>
                                      </p:to>
                                    </p:set>
                                    <p:animEffect transition="in" filter="fade">
                                      <p:cBhvr>
                                        <p:cTn id="57" dur="500"/>
                                        <p:tgtEl>
                                          <p:spTgt spid="358">
                                            <p:txEl>
                                              <p:pRg st="12" end="12"/>
                                            </p:txEl>
                                          </p:spTgt>
                                        </p:tgtEl>
                                      </p:cBhvr>
                                    </p:animEffect>
                                  </p:childTnLst>
                                </p:cTn>
                              </p:par>
                              <p:par>
                                <p:cTn id="58" presetID="10" presetClass="entr" presetSubtype="0" fill="hold" nodeType="withEffect">
                                  <p:stCondLst>
                                    <p:cond delay="500"/>
                                  </p:stCondLst>
                                  <p:childTnLst>
                                    <p:set>
                                      <p:cBhvr>
                                        <p:cTn id="59" dur="1" fill="hold">
                                          <p:stCondLst>
                                            <p:cond delay="0"/>
                                          </p:stCondLst>
                                        </p:cTn>
                                        <p:tgtEl>
                                          <p:spTgt spid="358">
                                            <p:txEl>
                                              <p:pRg st="13" end="13"/>
                                            </p:txEl>
                                          </p:spTgt>
                                        </p:tgtEl>
                                        <p:attrNameLst>
                                          <p:attrName>style.visibility</p:attrName>
                                        </p:attrNameLst>
                                      </p:cBhvr>
                                      <p:to>
                                        <p:strVal val="visible"/>
                                      </p:to>
                                    </p:set>
                                    <p:animEffect transition="in" filter="fade">
                                      <p:cBhvr>
                                        <p:cTn id="60" dur="500"/>
                                        <p:tgtEl>
                                          <p:spTgt spid="358">
                                            <p:txEl>
                                              <p:pRg st="13" end="13"/>
                                            </p:txEl>
                                          </p:spTgt>
                                        </p:tgtEl>
                                      </p:cBhvr>
                                    </p:animEffect>
                                  </p:childTnLst>
                                </p:cTn>
                              </p:par>
                              <p:par>
                                <p:cTn id="61" presetID="10" presetClass="entr" presetSubtype="0" fill="hold" nodeType="withEffect">
                                  <p:stCondLst>
                                    <p:cond delay="500"/>
                                  </p:stCondLst>
                                  <p:childTnLst>
                                    <p:set>
                                      <p:cBhvr>
                                        <p:cTn id="62" dur="1" fill="hold">
                                          <p:stCondLst>
                                            <p:cond delay="0"/>
                                          </p:stCondLst>
                                        </p:cTn>
                                        <p:tgtEl>
                                          <p:spTgt spid="358">
                                            <p:txEl>
                                              <p:pRg st="14" end="14"/>
                                            </p:txEl>
                                          </p:spTgt>
                                        </p:tgtEl>
                                        <p:attrNameLst>
                                          <p:attrName>style.visibility</p:attrName>
                                        </p:attrNameLst>
                                      </p:cBhvr>
                                      <p:to>
                                        <p:strVal val="visible"/>
                                      </p:to>
                                    </p:set>
                                    <p:animEffect transition="in" filter="fade">
                                      <p:cBhvr>
                                        <p:cTn id="63" dur="500"/>
                                        <p:tgtEl>
                                          <p:spTgt spid="358">
                                            <p:txEl>
                                              <p:pRg st="14" end="14"/>
                                            </p:txEl>
                                          </p:spTgt>
                                        </p:tgtEl>
                                      </p:cBhvr>
                                    </p:animEffect>
                                  </p:childTnLst>
                                </p:cTn>
                              </p:par>
                              <p:par>
                                <p:cTn id="64" presetID="10" presetClass="entr" presetSubtype="0" fill="hold" nodeType="withEffect">
                                  <p:stCondLst>
                                    <p:cond delay="500"/>
                                  </p:stCondLst>
                                  <p:childTnLst>
                                    <p:set>
                                      <p:cBhvr>
                                        <p:cTn id="65" dur="1" fill="hold">
                                          <p:stCondLst>
                                            <p:cond delay="0"/>
                                          </p:stCondLst>
                                        </p:cTn>
                                        <p:tgtEl>
                                          <p:spTgt spid="358">
                                            <p:txEl>
                                              <p:pRg st="15" end="15"/>
                                            </p:txEl>
                                          </p:spTgt>
                                        </p:tgtEl>
                                        <p:attrNameLst>
                                          <p:attrName>style.visibility</p:attrName>
                                        </p:attrNameLst>
                                      </p:cBhvr>
                                      <p:to>
                                        <p:strVal val="visible"/>
                                      </p:to>
                                    </p:set>
                                    <p:animEffect transition="in" filter="fade">
                                      <p:cBhvr>
                                        <p:cTn id="66" dur="500"/>
                                        <p:tgtEl>
                                          <p:spTgt spid="358">
                                            <p:txEl>
                                              <p:pRg st="15" end="15"/>
                                            </p:txEl>
                                          </p:spTgt>
                                        </p:tgtEl>
                                      </p:cBhvr>
                                    </p:animEffect>
                                  </p:childTnLst>
                                </p:cTn>
                              </p:par>
                              <p:par>
                                <p:cTn id="67" presetID="10" presetClass="entr" presetSubtype="0" fill="hold" nodeType="withEffect">
                                  <p:stCondLst>
                                    <p:cond delay="50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5"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r>
              <a:rPr lang="ja" altLang="ja-JP" sz="2000" dirty="0">
                <a:solidFill>
                  <a:srgbClr val="333333"/>
                </a:solidFill>
              </a:rPr>
              <a:t>Tips - #01</a:t>
            </a:r>
            <a:r>
              <a:rPr lang="ja-JP" altLang="en-US" sz="2000" dirty="0">
                <a:solidFill>
                  <a:srgbClr val="333333"/>
                </a:solidFill>
              </a:rPr>
              <a:t> 適切な</a:t>
            </a:r>
            <a:r>
              <a:rPr lang="ja" altLang="ja-JP" sz="2000" dirty="0">
                <a:latin typeface="Meiryo"/>
                <a:ea typeface="Meiryo"/>
                <a:cs typeface="Meiryo"/>
                <a:sym typeface="Meiryo"/>
              </a:rPr>
              <a:t>画像リソース</a:t>
            </a:r>
            <a:r>
              <a:rPr lang="ja-JP" altLang="en-US" sz="2000" dirty="0">
                <a:latin typeface="Meiryo"/>
                <a:ea typeface="Meiryo"/>
                <a:cs typeface="Meiryo"/>
                <a:sym typeface="Meiryo"/>
              </a:rPr>
              <a:t>の作り方</a:t>
            </a:r>
            <a:r>
              <a:rPr lang="en-US" altLang="ja" sz="2000" dirty="0">
                <a:latin typeface="Meiryo"/>
                <a:ea typeface="Meiryo"/>
                <a:cs typeface="Meiryo"/>
                <a:sym typeface="Meiryo"/>
              </a:rPr>
              <a:t>(</a:t>
            </a:r>
            <a:r>
              <a:rPr lang="en-US" altLang="ja-JP" sz="2000" dirty="0">
                <a:solidFill>
                  <a:srgbClr val="333333"/>
                </a:solidFill>
                <a:latin typeface="Meiryo"/>
                <a:ea typeface="Meiryo"/>
                <a:cs typeface="Meiryo"/>
                <a:sym typeface="Meiryo"/>
              </a:rPr>
              <a:t>Unity</a:t>
            </a:r>
            <a:r>
              <a:rPr lang="ja-JP" altLang="en-US" sz="2000" dirty="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8" name="Shape 358"/>
          <p:cNvSpPr txBox="1">
            <a:spLocks noGrp="1"/>
          </p:cNvSpPr>
          <p:nvPr>
            <p:ph type="body" idx="1"/>
          </p:nvPr>
        </p:nvSpPr>
        <p:spPr>
          <a:xfrm>
            <a:off x="395536" y="1347614"/>
            <a:ext cx="8229600" cy="3228546"/>
          </a:xfrm>
          <a:prstGeom prst="rect">
            <a:avLst/>
          </a:prstGeom>
        </p:spPr>
        <p:txBody>
          <a:bodyPr lIns="91425" tIns="91425" rIns="91425" bIns="91425" anchor="t" anchorCtr="0">
            <a:spAutoFit/>
          </a:bodyPr>
          <a:lstStyle/>
          <a:p>
            <a:pPr marL="457200" lvl="1" indent="0">
              <a:lnSpc>
                <a:spcPct val="115000"/>
              </a:lnSpc>
              <a:buClr>
                <a:srgbClr val="000000"/>
              </a:buClr>
              <a:buSzPct val="78571"/>
              <a:buNone/>
            </a:pPr>
            <a:r>
              <a:rPr lang="ja-JP" altLang="en-US" sz="1800" dirty="0" smtClean="0">
                <a:solidFill>
                  <a:srgbClr val="333333"/>
                </a:solidFill>
                <a:latin typeface="Meiryo"/>
                <a:ea typeface="Meiryo"/>
                <a:cs typeface="Meiryo"/>
                <a:sym typeface="Meiryo"/>
              </a:rPr>
              <a:t>ダイレクトカラーが格納可能</a:t>
            </a: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RGB565 </a:t>
            </a:r>
            <a:endParaRPr lang="ja-JP" altLang="en-US" sz="1400" dirty="0" smtClean="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RGBA5551</a:t>
            </a:r>
            <a:endParaRPr lang="ja-JP" altLang="en-US" sz="14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RGBA4444</a:t>
            </a:r>
            <a:endParaRPr lang="ja-JP" altLang="en-US" sz="1400" dirty="0" smtClean="0">
              <a:solidFill>
                <a:srgbClr val="333333"/>
              </a:solidFill>
              <a:latin typeface="Meiryo"/>
              <a:ea typeface="Meiryo"/>
              <a:cs typeface="Meiryo"/>
              <a:sym typeface="Meiryo"/>
            </a:endParaRPr>
          </a:p>
          <a:p>
            <a:pPr marL="457200" lvl="1" indent="0">
              <a:lnSpc>
                <a:spcPct val="115000"/>
              </a:lnSpc>
              <a:buClr>
                <a:srgbClr val="000000"/>
              </a:buClr>
              <a:buSzPct val="78571"/>
              <a:buNone/>
            </a:pPr>
            <a:endParaRPr lang="ja-JP" altLang="en-US" sz="1600" dirty="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endParaRPr lang="ja-JP" altLang="en-US" sz="1600" dirty="0" smtClean="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600" dirty="0">
                <a:latin typeface="Meiryo"/>
                <a:ea typeface="Meiryo"/>
                <a:cs typeface="Meiryo"/>
                <a:sym typeface="Meiryo"/>
              </a:rPr>
              <a:t>PVRTC</a:t>
            </a:r>
            <a:r>
              <a:rPr lang="ja-JP" altLang="en-US" sz="1600" dirty="0">
                <a:latin typeface="Meiryo"/>
                <a:ea typeface="Meiryo"/>
                <a:cs typeface="Meiryo"/>
                <a:sym typeface="Meiryo"/>
              </a:rPr>
              <a:t>や</a:t>
            </a:r>
            <a:r>
              <a:rPr lang="en-US" altLang="ja-JP" sz="1600" dirty="0">
                <a:latin typeface="Meiryo"/>
                <a:ea typeface="Meiryo"/>
                <a:cs typeface="Meiryo"/>
                <a:sym typeface="Meiryo"/>
              </a:rPr>
              <a:t>ETC</a:t>
            </a:r>
            <a:r>
              <a:rPr lang="ja-JP" altLang="en-US" sz="1600" dirty="0" err="1">
                <a:latin typeface="Meiryo"/>
                <a:ea typeface="Meiryo"/>
                <a:cs typeface="Meiryo"/>
                <a:sym typeface="Meiryo"/>
              </a:rPr>
              <a:t>には</a:t>
            </a:r>
            <a:r>
              <a:rPr lang="ja-JP" altLang="en-US" sz="1600" dirty="0">
                <a:latin typeface="Meiryo"/>
                <a:ea typeface="Meiryo"/>
                <a:cs typeface="Meiryo"/>
                <a:sym typeface="Meiryo"/>
              </a:rPr>
              <a:t>かなわないが、そこそこ</a:t>
            </a:r>
            <a:r>
              <a:rPr lang="ja-JP" altLang="en-US" sz="1600" dirty="0" smtClean="0">
                <a:latin typeface="Meiryo"/>
                <a:ea typeface="Meiryo"/>
                <a:cs typeface="Meiryo"/>
                <a:sym typeface="Meiryo"/>
              </a:rPr>
              <a:t>高速</a:t>
            </a:r>
          </a:p>
          <a:p>
            <a:pPr lvl="1">
              <a:lnSpc>
                <a:spcPct val="115000"/>
              </a:lnSpc>
              <a:buClr>
                <a:srgbClr val="000000"/>
              </a:buClr>
              <a:buSzPct val="78571"/>
              <a:buFont typeface="Wingdings" panose="05000000000000000000" pitchFamily="2" charset="2"/>
              <a:buChar char="l"/>
            </a:pPr>
            <a:r>
              <a:rPr lang="ja-JP" altLang="en-US" sz="1600" dirty="0" smtClean="0">
                <a:latin typeface="Meiryo"/>
                <a:ea typeface="Meiryo"/>
                <a:cs typeface="Meiryo"/>
                <a:sym typeface="Meiryo"/>
              </a:rPr>
              <a:t>減色ツールを選べば、画質劣化も最小限</a:t>
            </a:r>
            <a:endParaRPr lang="en-US" altLang="ja-JP" sz="1600" dirty="0" smtClean="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600" dirty="0" smtClean="0">
                <a:solidFill>
                  <a:srgbClr val="333333"/>
                </a:solidFill>
                <a:latin typeface="Meiryo"/>
                <a:ea typeface="Meiryo"/>
                <a:cs typeface="Meiryo"/>
                <a:sym typeface="Meiryo"/>
              </a:rPr>
              <a:t>Android</a:t>
            </a:r>
            <a:r>
              <a:rPr lang="en-US" altLang="ja-JP" sz="1600" dirty="0">
                <a:solidFill>
                  <a:srgbClr val="333333"/>
                </a:solidFill>
                <a:latin typeface="Meiryo"/>
                <a:ea typeface="Meiryo"/>
                <a:cs typeface="Meiryo"/>
                <a:sym typeface="Meiryo"/>
              </a:rPr>
              <a:t>, iOS</a:t>
            </a:r>
            <a:r>
              <a:rPr lang="ja-JP" altLang="en-US" sz="1600" dirty="0" smtClean="0">
                <a:solidFill>
                  <a:srgbClr val="333333"/>
                </a:solidFill>
                <a:latin typeface="Meiryo"/>
                <a:ea typeface="Meiryo"/>
                <a:cs typeface="Meiryo"/>
                <a:sym typeface="Meiryo"/>
              </a:rPr>
              <a:t>で</a:t>
            </a:r>
            <a:r>
              <a:rPr lang="ja-JP" altLang="en-US" sz="1600" dirty="0">
                <a:solidFill>
                  <a:srgbClr val="333333"/>
                </a:solidFill>
                <a:latin typeface="Meiryo"/>
                <a:ea typeface="Meiryo"/>
                <a:cs typeface="Meiryo"/>
                <a:sym typeface="Meiryo"/>
              </a:rPr>
              <a:t>共通</a:t>
            </a:r>
            <a:r>
              <a:rPr lang="ja-JP" altLang="en-US" sz="1600" dirty="0" smtClean="0">
                <a:solidFill>
                  <a:srgbClr val="333333"/>
                </a:solidFill>
                <a:latin typeface="Meiryo"/>
                <a:ea typeface="Meiryo"/>
                <a:cs typeface="Meiryo"/>
                <a:sym typeface="Meiryo"/>
              </a:rPr>
              <a:t>に使える</a:t>
            </a:r>
          </a:p>
          <a:p>
            <a:pPr lvl="1">
              <a:lnSpc>
                <a:spcPct val="115000"/>
              </a:lnSpc>
              <a:buClr>
                <a:srgbClr val="000000"/>
              </a:buClr>
              <a:buSzPct val="78571"/>
              <a:buFont typeface="Wingdings" panose="05000000000000000000" pitchFamily="2" charset="2"/>
              <a:buChar char="l"/>
            </a:pP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pvr</a:t>
            </a:r>
            <a:r>
              <a:rPr lang="ja-JP" altLang="en-US" sz="1600" dirty="0">
                <a:solidFill>
                  <a:srgbClr val="333333"/>
                </a:solidFill>
                <a:latin typeface="Meiryo"/>
                <a:ea typeface="Meiryo"/>
                <a:cs typeface="Meiryo"/>
                <a:sym typeface="Meiryo"/>
              </a:rPr>
              <a:t>コンテナ自体は非圧縮だが、</a:t>
            </a: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apk</a:t>
            </a:r>
            <a:r>
              <a:rPr lang="ja-JP" altLang="en-US" sz="1600" dirty="0">
                <a:solidFill>
                  <a:srgbClr val="333333"/>
                </a:solidFill>
                <a:latin typeface="Meiryo"/>
                <a:ea typeface="Meiryo"/>
                <a:cs typeface="Meiryo"/>
                <a:sym typeface="Meiryo"/>
              </a:rPr>
              <a:t> や </a:t>
            </a: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ipa</a:t>
            </a:r>
            <a:r>
              <a:rPr lang="en-US" altLang="ja-JP" sz="1600" dirty="0">
                <a:solidFill>
                  <a:srgbClr val="333333"/>
                </a:solidFill>
                <a:latin typeface="Meiryo"/>
                <a:ea typeface="Meiryo"/>
                <a:cs typeface="Meiryo"/>
                <a:sym typeface="Meiryo"/>
              </a:rPr>
              <a:t> </a:t>
            </a:r>
            <a:r>
              <a:rPr lang="ja-JP" altLang="en-US" sz="1600" dirty="0">
                <a:solidFill>
                  <a:srgbClr val="333333"/>
                </a:solidFill>
                <a:latin typeface="Meiryo"/>
                <a:ea typeface="Meiryo"/>
                <a:cs typeface="Meiryo"/>
                <a:sym typeface="Meiryo"/>
              </a:rPr>
              <a:t>ファイルでパッケージ化</a:t>
            </a:r>
            <a:r>
              <a:rPr lang="ja-JP" altLang="en-US" sz="1600" dirty="0" smtClean="0">
                <a:solidFill>
                  <a:srgbClr val="333333"/>
                </a:solidFill>
                <a:latin typeface="Meiryo"/>
                <a:ea typeface="Meiryo"/>
                <a:cs typeface="Meiryo"/>
                <a:sym typeface="Meiryo"/>
              </a:rPr>
              <a:t>される</a:t>
            </a:r>
            <a:br>
              <a:rPr lang="ja-JP" altLang="en-US" sz="1600" dirty="0" smtClean="0">
                <a:solidFill>
                  <a:srgbClr val="333333"/>
                </a:solidFill>
                <a:latin typeface="Meiryo"/>
                <a:ea typeface="Meiryo"/>
                <a:cs typeface="Meiryo"/>
                <a:sym typeface="Meiryo"/>
              </a:rPr>
            </a:br>
            <a:r>
              <a:rPr lang="ja-JP" altLang="en-US" sz="1600" dirty="0" smtClean="0">
                <a:solidFill>
                  <a:srgbClr val="333333"/>
                </a:solidFill>
                <a:latin typeface="Meiryo"/>
                <a:ea typeface="Meiryo"/>
                <a:cs typeface="Meiryo"/>
                <a:sym typeface="Meiryo"/>
              </a:rPr>
              <a:t>とき</a:t>
            </a:r>
            <a:r>
              <a:rPr lang="ja-JP" altLang="en-US" sz="1600" dirty="0">
                <a:solidFill>
                  <a:srgbClr val="333333"/>
                </a:solidFill>
                <a:latin typeface="Meiryo"/>
                <a:ea typeface="Meiryo"/>
                <a:cs typeface="Meiryo"/>
                <a:sym typeface="Meiryo"/>
              </a:rPr>
              <a:t>には圧縮されるので</a:t>
            </a:r>
            <a:r>
              <a:rPr lang="ja-JP" altLang="en-US" sz="1600" dirty="0" smtClean="0">
                <a:solidFill>
                  <a:srgbClr val="333333"/>
                </a:solidFill>
                <a:latin typeface="Meiryo"/>
                <a:ea typeface="Meiryo"/>
                <a:cs typeface="Meiryo"/>
                <a:sym typeface="Meiryo"/>
              </a:rPr>
              <a:t>、ダウンロード</a:t>
            </a:r>
            <a:r>
              <a:rPr lang="ja-JP" altLang="en-US" sz="1600" dirty="0">
                <a:solidFill>
                  <a:srgbClr val="333333"/>
                </a:solidFill>
                <a:latin typeface="Meiryo"/>
                <a:ea typeface="Meiryo"/>
                <a:cs typeface="Meiryo"/>
                <a:sym typeface="Meiryo"/>
              </a:rPr>
              <a:t>のサイズはそれほど</a:t>
            </a:r>
            <a:r>
              <a:rPr lang="ja-JP" altLang="en-US" sz="1600" dirty="0" smtClean="0">
                <a:solidFill>
                  <a:srgbClr val="333333"/>
                </a:solidFill>
                <a:latin typeface="Meiryo"/>
                <a:ea typeface="Meiryo"/>
                <a:cs typeface="Meiryo"/>
                <a:sym typeface="Meiryo"/>
              </a:rPr>
              <a:t>増えない</a:t>
            </a:r>
            <a:endParaRPr lang="en-US" altLang="ja-JP" sz="1600" dirty="0">
              <a:solidFill>
                <a:srgbClr val="333333"/>
              </a:solidFill>
              <a:latin typeface="Meiryo"/>
              <a:ea typeface="Meiryo"/>
              <a:cs typeface="Meiryo"/>
              <a:sym typeface="Meiryo"/>
            </a:endParaRPr>
          </a:p>
        </p:txBody>
      </p:sp>
      <p:sp>
        <p:nvSpPr>
          <p:cNvPr id="4" name="テキスト ボックス 3"/>
          <p:cNvSpPr txBox="1"/>
          <p:nvPr/>
        </p:nvSpPr>
        <p:spPr>
          <a:xfrm>
            <a:off x="395536" y="741933"/>
            <a:ext cx="727280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ja-JP" sz="2400" dirty="0">
                <a:solidFill>
                  <a:schemeClr val="bg1"/>
                </a:solidFill>
                <a:latin typeface="Meiryo"/>
                <a:ea typeface="Meiryo"/>
                <a:cs typeface="Meiryo"/>
                <a:sym typeface="Meiryo"/>
              </a:rPr>
              <a:t>.</a:t>
            </a:r>
            <a:r>
              <a:rPr lang="en-US" altLang="ja-JP" sz="2400" dirty="0" err="1">
                <a:solidFill>
                  <a:schemeClr val="bg1"/>
                </a:solidFill>
                <a:latin typeface="Meiryo"/>
                <a:ea typeface="Meiryo"/>
                <a:cs typeface="Meiryo"/>
                <a:sym typeface="Meiryo"/>
              </a:rPr>
              <a:t>pvr</a:t>
            </a:r>
            <a:r>
              <a:rPr lang="ja-JP" altLang="en-US" sz="2400" dirty="0">
                <a:solidFill>
                  <a:schemeClr val="bg1"/>
                </a:solidFill>
                <a:latin typeface="Meiryo"/>
                <a:ea typeface="Meiryo"/>
                <a:cs typeface="Meiryo"/>
                <a:sym typeface="Meiryo"/>
              </a:rPr>
              <a:t>コンテナにダイレクトカラーを格納して使う</a:t>
            </a:r>
            <a:endParaRPr kumimoji="1"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線吹き出し 1 (枠付き) 7"/>
          <p:cNvSpPr/>
          <p:nvPr/>
        </p:nvSpPr>
        <p:spPr>
          <a:xfrm>
            <a:off x="6405362" y="2787774"/>
            <a:ext cx="2520280" cy="504056"/>
          </a:xfrm>
          <a:prstGeom prst="borderCallout1">
            <a:avLst>
              <a:gd name="adj1" fmla="val 48882"/>
              <a:gd name="adj2" fmla="val -403"/>
              <a:gd name="adj3" fmla="val -90154"/>
              <a:gd name="adj4" fmla="val -150809"/>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RGB</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階調が少なく低画質</a:t>
            </a: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エフェクト向き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線吹き出し 1 (枠付き) 8"/>
          <p:cNvSpPr/>
          <p:nvPr/>
        </p:nvSpPr>
        <p:spPr>
          <a:xfrm>
            <a:off x="6424079" y="1347614"/>
            <a:ext cx="2515387" cy="648072"/>
          </a:xfrm>
          <a:prstGeom prst="borderCallout1">
            <a:avLst>
              <a:gd name="adj1" fmla="val 48882"/>
              <a:gd name="adj2" fmla="val -403"/>
              <a:gd name="adj3" fmla="val 73473"/>
              <a:gd name="adj4" fmla="val -152431"/>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結構</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高画質</a:t>
            </a:r>
          </a:p>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・アニメ調</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OK</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アルファやヌキは持てない</a:t>
            </a:r>
          </a:p>
        </p:txBody>
      </p:sp>
      <p:sp>
        <p:nvSpPr>
          <p:cNvPr id="10" name="線吹き出し 1 (枠付き) 9"/>
          <p:cNvSpPr/>
          <p:nvPr/>
        </p:nvSpPr>
        <p:spPr>
          <a:xfrm>
            <a:off x="6425854" y="2067694"/>
            <a:ext cx="2515387" cy="648072"/>
          </a:xfrm>
          <a:prstGeom prst="borderCallout1">
            <a:avLst>
              <a:gd name="adj1" fmla="val 48882"/>
              <a:gd name="adj2" fmla="val -403"/>
              <a:gd name="adj3" fmla="val 2141"/>
              <a:gd name="adj4" fmla="val -152348"/>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そこそこ</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高画質</a:t>
            </a:r>
          </a:p>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・アニメ調</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OK</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ヌキが持てる</a:t>
            </a: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53</a:t>
            </a:fld>
            <a:endParaRPr kumimoji="1" lang="ja-JP" altLang="en-US"/>
          </a:p>
        </p:txBody>
      </p:sp>
    </p:spTree>
    <p:extLst>
      <p:ext uri="{BB962C8B-B14F-4D97-AF65-F5344CB8AC3E}">
        <p14:creationId xmlns:p14="http://schemas.microsoft.com/office/powerpoint/2010/main" val="28821975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8">
                                            <p:txEl>
                                              <p:pRg st="0" end="0"/>
                                            </p:txEl>
                                          </p:spTgt>
                                        </p:tgtEl>
                                        <p:attrNameLst>
                                          <p:attrName>style.visibility</p:attrName>
                                        </p:attrNameLst>
                                      </p:cBhvr>
                                      <p:to>
                                        <p:strVal val="visible"/>
                                      </p:to>
                                    </p:set>
                                    <p:animEffect transition="in" filter="fade">
                                      <p:cBhvr>
                                        <p:cTn id="11" dur="500"/>
                                        <p:tgtEl>
                                          <p:spTgt spid="35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58">
                                            <p:txEl>
                                              <p:pRg st="1" end="1"/>
                                            </p:txEl>
                                          </p:spTgt>
                                        </p:tgtEl>
                                        <p:attrNameLst>
                                          <p:attrName>style.visibility</p:attrName>
                                        </p:attrNameLst>
                                      </p:cBhvr>
                                      <p:to>
                                        <p:strVal val="visible"/>
                                      </p:to>
                                    </p:set>
                                    <p:animEffect transition="in" filter="fade">
                                      <p:cBhvr>
                                        <p:cTn id="14" dur="500"/>
                                        <p:tgtEl>
                                          <p:spTgt spid="35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8">
                                            <p:txEl>
                                              <p:pRg st="3" end="3"/>
                                            </p:txEl>
                                          </p:spTgt>
                                        </p:tgtEl>
                                        <p:attrNameLst>
                                          <p:attrName>style.visibility</p:attrName>
                                        </p:attrNameLst>
                                      </p:cBhvr>
                                      <p:to>
                                        <p:strVal val="visible"/>
                                      </p:to>
                                    </p:set>
                                    <p:animEffect transition="in" filter="fade">
                                      <p:cBhvr>
                                        <p:cTn id="20" dur="500"/>
                                        <p:tgtEl>
                                          <p:spTgt spid="358">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58">
                                            <p:txEl>
                                              <p:pRg st="6" end="6"/>
                                            </p:txEl>
                                          </p:spTgt>
                                        </p:tgtEl>
                                        <p:attrNameLst>
                                          <p:attrName>style.visibility</p:attrName>
                                        </p:attrNameLst>
                                      </p:cBhvr>
                                      <p:to>
                                        <p:strVal val="visible"/>
                                      </p:to>
                                    </p:set>
                                    <p:animEffect transition="in" filter="fade">
                                      <p:cBhvr>
                                        <p:cTn id="34" dur="500"/>
                                        <p:tgtEl>
                                          <p:spTgt spid="358">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58">
                                            <p:txEl>
                                              <p:pRg st="7" end="7"/>
                                            </p:txEl>
                                          </p:spTgt>
                                        </p:tgtEl>
                                        <p:attrNameLst>
                                          <p:attrName>style.visibility</p:attrName>
                                        </p:attrNameLst>
                                      </p:cBhvr>
                                      <p:to>
                                        <p:strVal val="visible"/>
                                      </p:to>
                                    </p:set>
                                    <p:animEffect transition="in" filter="fade">
                                      <p:cBhvr>
                                        <p:cTn id="38" dur="500"/>
                                        <p:tgtEl>
                                          <p:spTgt spid="358">
                                            <p:txEl>
                                              <p:pRg st="7" end="7"/>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58">
                                            <p:txEl>
                                              <p:pRg st="8" end="8"/>
                                            </p:txEl>
                                          </p:spTgt>
                                        </p:tgtEl>
                                        <p:attrNameLst>
                                          <p:attrName>style.visibility</p:attrName>
                                        </p:attrNameLst>
                                      </p:cBhvr>
                                      <p:to>
                                        <p:strVal val="visible"/>
                                      </p:to>
                                    </p:set>
                                    <p:animEffect transition="in" filter="fade">
                                      <p:cBhvr>
                                        <p:cTn id="42" dur="500"/>
                                        <p:tgtEl>
                                          <p:spTgt spid="358">
                                            <p:txEl>
                                              <p:pRg st="8" end="8"/>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58">
                                            <p:txEl>
                                              <p:pRg st="9" end="9"/>
                                            </p:txEl>
                                          </p:spTgt>
                                        </p:tgtEl>
                                        <p:attrNameLst>
                                          <p:attrName>style.visibility</p:attrName>
                                        </p:attrNameLst>
                                      </p:cBhvr>
                                      <p:to>
                                        <p:strVal val="visible"/>
                                      </p:to>
                                    </p:set>
                                    <p:animEffect transition="in" filter="fade">
                                      <p:cBhvr>
                                        <p:cTn id="46" dur="500"/>
                                        <p:tgtEl>
                                          <p:spTgt spid="3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5"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pPr lvl="0"/>
            <a:r>
              <a:rPr lang="ja" altLang="ja-JP" sz="2000" dirty="0">
                <a:solidFill>
                  <a:srgbClr val="333333"/>
                </a:solidFill>
              </a:rPr>
              <a:t>Tips - #01</a:t>
            </a:r>
            <a:r>
              <a:rPr lang="ja-JP" altLang="en-US" sz="2000" dirty="0">
                <a:solidFill>
                  <a:srgbClr val="333333"/>
                </a:solidFill>
              </a:rPr>
              <a:t> 適切な</a:t>
            </a:r>
            <a:r>
              <a:rPr lang="ja" altLang="ja-JP" sz="2000" dirty="0">
                <a:latin typeface="Meiryo"/>
                <a:ea typeface="Meiryo"/>
                <a:cs typeface="Meiryo"/>
                <a:sym typeface="Meiryo"/>
              </a:rPr>
              <a:t>画像リソース</a:t>
            </a:r>
            <a:r>
              <a:rPr lang="ja-JP" altLang="en-US" sz="2000" dirty="0">
                <a:latin typeface="Meiryo"/>
                <a:ea typeface="Meiryo"/>
                <a:cs typeface="Meiryo"/>
                <a:sym typeface="Meiryo"/>
              </a:rPr>
              <a:t>の作り方</a:t>
            </a:r>
            <a:r>
              <a:rPr lang="en-US" altLang="ja" sz="2000" dirty="0">
                <a:latin typeface="Meiryo"/>
                <a:ea typeface="Meiryo"/>
                <a:cs typeface="Meiryo"/>
                <a:sym typeface="Meiryo"/>
              </a:rPr>
              <a:t>(</a:t>
            </a:r>
            <a:r>
              <a:rPr lang="en-US" altLang="ja-JP" sz="2000" dirty="0">
                <a:solidFill>
                  <a:srgbClr val="333333"/>
                </a:solidFill>
                <a:latin typeface="Meiryo"/>
                <a:ea typeface="Meiryo"/>
                <a:cs typeface="Meiryo"/>
                <a:sym typeface="Meiryo"/>
              </a:rPr>
              <a:t>Unity</a:t>
            </a:r>
            <a:r>
              <a:rPr lang="ja-JP" altLang="en-US" sz="2000" dirty="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8" name="Shape 358"/>
          <p:cNvSpPr txBox="1">
            <a:spLocks noGrp="1"/>
          </p:cNvSpPr>
          <p:nvPr>
            <p:ph type="body" idx="1"/>
          </p:nvPr>
        </p:nvSpPr>
        <p:spPr>
          <a:xfrm>
            <a:off x="457200" y="1200150"/>
            <a:ext cx="8229600" cy="3688672"/>
          </a:xfrm>
          <a:prstGeom prst="rect">
            <a:avLst/>
          </a:prstGeom>
        </p:spPr>
        <p:txBody>
          <a:bodyPr lIns="91425" tIns="91425" rIns="91425" bIns="91425" anchor="t" anchorCtr="0">
            <a:spAutoFit/>
          </a:bodyPr>
          <a:lstStyle/>
          <a:p>
            <a:pPr marL="0" indent="0">
              <a:lnSpc>
                <a:spcPct val="115000"/>
              </a:lnSpc>
              <a:buClr>
                <a:srgbClr val="000000"/>
              </a:buClr>
              <a:buSzPct val="78571"/>
              <a:buNone/>
            </a:pPr>
            <a:r>
              <a:rPr lang="en-US" altLang="ja-JP" sz="1800" dirty="0" smtClean="0">
                <a:solidFill>
                  <a:srgbClr val="333333"/>
                </a:solidFill>
                <a:latin typeface="Meiryo"/>
                <a:ea typeface="Meiryo"/>
                <a:cs typeface="Meiryo"/>
                <a:sym typeface="Meiryo"/>
              </a:rPr>
              <a:t>.</a:t>
            </a:r>
            <a:r>
              <a:rPr lang="en-US" altLang="ja-JP" sz="1800" dirty="0" err="1">
                <a:solidFill>
                  <a:srgbClr val="333333"/>
                </a:solidFill>
                <a:latin typeface="Meiryo"/>
                <a:ea typeface="Meiryo"/>
                <a:cs typeface="Meiryo"/>
                <a:sym typeface="Meiryo"/>
              </a:rPr>
              <a:t>pvr</a:t>
            </a:r>
            <a:r>
              <a:rPr lang="ja-JP" altLang="en-US" sz="1800" dirty="0">
                <a:solidFill>
                  <a:srgbClr val="333333"/>
                </a:solidFill>
                <a:latin typeface="Meiryo"/>
                <a:ea typeface="Meiryo"/>
                <a:cs typeface="Meiryo"/>
                <a:sym typeface="Meiryo"/>
              </a:rPr>
              <a:t>コンテナを</a:t>
            </a:r>
            <a:r>
              <a:rPr lang="ja-JP" altLang="en-US" sz="1800" dirty="0" smtClean="0">
                <a:solidFill>
                  <a:srgbClr val="333333"/>
                </a:solidFill>
                <a:latin typeface="Meiryo"/>
                <a:ea typeface="Meiryo"/>
                <a:cs typeface="Meiryo"/>
                <a:sym typeface="Meiryo"/>
              </a:rPr>
              <a:t>使うもう一つのメリット</a:t>
            </a:r>
          </a:p>
          <a:p>
            <a:pPr lvl="1">
              <a:lnSpc>
                <a:spcPct val="115000"/>
              </a:lnSpc>
              <a:buClr>
                <a:srgbClr val="000000"/>
              </a:buClr>
              <a:buSzPct val="78571"/>
              <a:buFont typeface="Wingdings" panose="05000000000000000000" pitchFamily="2" charset="2"/>
              <a:buChar char="l"/>
            </a:pPr>
            <a:r>
              <a:rPr lang="en-US" altLang="ja" sz="1400" dirty="0" smtClean="0">
                <a:solidFill>
                  <a:srgbClr val="333333"/>
                </a:solidFill>
                <a:latin typeface="Meiryo"/>
                <a:ea typeface="Meiryo"/>
                <a:cs typeface="Meiryo"/>
                <a:sym typeface="Meiryo"/>
              </a:rPr>
              <a:t>PSD</a:t>
            </a:r>
            <a:r>
              <a:rPr lang="ja-JP" altLang="en-US" sz="1400" dirty="0">
                <a:solidFill>
                  <a:srgbClr val="333333"/>
                </a:solidFill>
                <a:latin typeface="Meiryo"/>
                <a:ea typeface="Meiryo"/>
                <a:cs typeface="Meiryo"/>
                <a:sym typeface="Meiryo"/>
              </a:rPr>
              <a:t>や</a:t>
            </a:r>
            <a:r>
              <a:rPr lang="en-US" altLang="ja-JP" sz="1400" dirty="0">
                <a:solidFill>
                  <a:srgbClr val="333333"/>
                </a:solidFill>
                <a:latin typeface="Meiryo"/>
                <a:ea typeface="Meiryo"/>
                <a:cs typeface="Meiryo"/>
                <a:sym typeface="Meiryo"/>
              </a:rPr>
              <a:t>PNG</a:t>
            </a:r>
            <a:r>
              <a:rPr lang="ja-JP" altLang="en-US" sz="1400" dirty="0">
                <a:solidFill>
                  <a:srgbClr val="333333"/>
                </a:solidFill>
                <a:latin typeface="Meiryo"/>
                <a:ea typeface="Meiryo"/>
                <a:cs typeface="Meiryo"/>
                <a:sym typeface="Meiryo"/>
              </a:rPr>
              <a:t>では、</a:t>
            </a:r>
            <a:r>
              <a:rPr lang="ja" sz="1400" dirty="0">
                <a:solidFill>
                  <a:srgbClr val="333333"/>
                </a:solidFill>
                <a:latin typeface="Meiryo"/>
                <a:ea typeface="Meiryo"/>
                <a:cs typeface="Meiryo"/>
                <a:sym typeface="Meiryo"/>
              </a:rPr>
              <a:t>ビルドターゲット(iOS/Android)を切り替えるたびに画像ファイル</a:t>
            </a:r>
            <a:r>
              <a:rPr lang="ja" sz="1400" dirty="0" smtClean="0">
                <a:solidFill>
                  <a:srgbClr val="333333"/>
                </a:solidFill>
                <a:latin typeface="Meiryo"/>
                <a:ea typeface="Meiryo"/>
                <a:cs typeface="Meiryo"/>
                <a:sym typeface="Meiryo"/>
              </a:rPr>
              <a:t>の</a:t>
            </a:r>
            <a:r>
              <a:rPr lang="en-US" altLang="ja" sz="1400" dirty="0" smtClean="0">
                <a:solidFill>
                  <a:srgbClr val="333333"/>
                </a:solidFill>
                <a:latin typeface="Meiryo"/>
                <a:ea typeface="Meiryo"/>
                <a:cs typeface="Meiryo"/>
                <a:sym typeface="Meiryo"/>
              </a:rPr>
              <a:t/>
            </a:r>
            <a:br>
              <a:rPr lang="en-US" altLang="ja" sz="1400" dirty="0" smtClean="0">
                <a:solidFill>
                  <a:srgbClr val="333333"/>
                </a:solidFill>
                <a:latin typeface="Meiryo"/>
                <a:ea typeface="Meiryo"/>
                <a:cs typeface="Meiryo"/>
                <a:sym typeface="Meiryo"/>
              </a:rPr>
            </a:br>
            <a:r>
              <a:rPr lang="ja" sz="1400" dirty="0" smtClean="0">
                <a:solidFill>
                  <a:srgbClr val="333333"/>
                </a:solidFill>
                <a:latin typeface="Meiryo"/>
                <a:ea typeface="Meiryo"/>
                <a:cs typeface="Meiryo"/>
                <a:sym typeface="Meiryo"/>
              </a:rPr>
              <a:t>リソース</a:t>
            </a:r>
            <a:r>
              <a:rPr lang="ja" sz="1400" dirty="0">
                <a:solidFill>
                  <a:srgbClr val="333333"/>
                </a:solidFill>
                <a:latin typeface="Meiryo"/>
                <a:ea typeface="Meiryo"/>
                <a:cs typeface="Meiryo"/>
                <a:sym typeface="Meiryo"/>
              </a:rPr>
              <a:t>をすべて変換する処理が入り、ファイル数が多いと数</a:t>
            </a:r>
            <a:r>
              <a:rPr lang="en-US" altLang="ja" sz="1400" dirty="0">
                <a:solidFill>
                  <a:srgbClr val="333333"/>
                </a:solidFill>
                <a:latin typeface="Meiryo"/>
                <a:ea typeface="Meiryo"/>
                <a:cs typeface="Meiryo"/>
                <a:sym typeface="Meiryo"/>
              </a:rPr>
              <a:t>10</a:t>
            </a:r>
            <a:r>
              <a:rPr lang="ja" sz="1400" dirty="0">
                <a:solidFill>
                  <a:srgbClr val="333333"/>
                </a:solidFill>
                <a:latin typeface="Meiryo"/>
                <a:ea typeface="Meiryo"/>
                <a:cs typeface="Meiryo"/>
                <a:sym typeface="Meiryo"/>
              </a:rPr>
              <a:t>分に及ぶこともある</a:t>
            </a:r>
            <a:r>
              <a:rPr lang="ja" sz="1400" dirty="0" smtClean="0">
                <a:solidFill>
                  <a:srgbClr val="333333"/>
                </a:solidFill>
                <a:latin typeface="Meiryo"/>
                <a:ea typeface="Meiryo"/>
                <a:cs typeface="Meiryo"/>
                <a:sym typeface="Meiryo"/>
              </a:rPr>
              <a:t>。</a:t>
            </a:r>
            <a:endParaRPr lang="ja-JP" altLang="en-US" sz="14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 sz="1400" dirty="0" smtClean="0">
                <a:solidFill>
                  <a:srgbClr val="333333"/>
                </a:solidFill>
                <a:latin typeface="Meiryo"/>
                <a:ea typeface="Meiryo"/>
                <a:cs typeface="Meiryo"/>
                <a:sym typeface="Meiryo"/>
              </a:rPr>
              <a:t>.</a:t>
            </a:r>
            <a:r>
              <a:rPr lang="en-US" altLang="ja" sz="1400" dirty="0" err="1">
                <a:solidFill>
                  <a:srgbClr val="333333"/>
                </a:solidFill>
                <a:latin typeface="Meiryo"/>
                <a:ea typeface="Meiryo"/>
                <a:cs typeface="Meiryo"/>
                <a:sym typeface="Meiryo"/>
              </a:rPr>
              <a:t>pvr</a:t>
            </a:r>
            <a:r>
              <a:rPr lang="ja-JP" altLang="en-US" sz="1400" dirty="0">
                <a:solidFill>
                  <a:srgbClr val="333333"/>
                </a:solidFill>
                <a:latin typeface="Meiryo"/>
                <a:ea typeface="Meiryo"/>
                <a:cs typeface="Meiryo"/>
                <a:sym typeface="Meiryo"/>
              </a:rPr>
              <a:t>コンテナの画像では、この自動変換は</a:t>
            </a:r>
            <a:r>
              <a:rPr lang="ja-JP" altLang="en-US" sz="1400" dirty="0" smtClean="0">
                <a:solidFill>
                  <a:srgbClr val="333333"/>
                </a:solidFill>
                <a:latin typeface="Meiryo"/>
                <a:ea typeface="Meiryo"/>
                <a:cs typeface="Meiryo"/>
                <a:sym typeface="Meiryo"/>
              </a:rPr>
              <a:t>行われないため、</a:t>
            </a:r>
            <a:r>
              <a:rPr lang="ja-JP" altLang="en-US" sz="1400" b="1" dirty="0">
                <a:solidFill>
                  <a:srgbClr val="333333"/>
                </a:solidFill>
                <a:latin typeface="Meiryo"/>
                <a:ea typeface="Meiryo"/>
                <a:cs typeface="Meiryo"/>
                <a:sym typeface="Meiryo"/>
              </a:rPr>
              <a:t>ビルドが高速化する</a:t>
            </a:r>
            <a:r>
              <a:rPr lang="ja-JP" altLang="en-US" sz="1400" dirty="0">
                <a:solidFill>
                  <a:srgbClr val="333333"/>
                </a:solidFill>
                <a:latin typeface="Meiryo"/>
                <a:ea typeface="Meiryo"/>
                <a:cs typeface="Meiryo"/>
                <a:sym typeface="Meiryo"/>
              </a:rPr>
              <a:t>。</a:t>
            </a:r>
          </a:p>
          <a:p>
            <a:pPr marL="0" lvl="1" indent="0" rtl="0">
              <a:lnSpc>
                <a:spcPct val="115000"/>
              </a:lnSpc>
              <a:spcBef>
                <a:spcPts val="0"/>
              </a:spcBef>
              <a:buClr>
                <a:schemeClr val="dk1"/>
              </a:buClr>
              <a:buSzPct val="100000"/>
              <a:buNone/>
            </a:pPr>
            <a:endParaRPr lang="ja-JP" altLang="en-US" sz="1400" b="1" dirty="0" smtClean="0">
              <a:latin typeface="Meiryo"/>
              <a:ea typeface="Meiryo"/>
              <a:cs typeface="Meiryo"/>
              <a:sym typeface="Meiryo"/>
            </a:endParaRPr>
          </a:p>
          <a:p>
            <a:pPr marL="0" lvl="0" indent="0">
              <a:lnSpc>
                <a:spcPct val="115000"/>
              </a:lnSpc>
              <a:spcAft>
                <a:spcPts val="0"/>
              </a:spcAft>
              <a:buClr>
                <a:schemeClr val="dk1"/>
              </a:buClr>
              <a:buSzPct val="100000"/>
              <a:buNone/>
            </a:pPr>
            <a:r>
              <a:rPr lang="ja-JP" altLang="en-US" sz="1400" b="1" dirty="0" smtClean="0">
                <a:latin typeface="Meiryo"/>
                <a:ea typeface="Meiryo"/>
                <a:cs typeface="Meiryo"/>
                <a:sym typeface="Meiryo"/>
              </a:rPr>
              <a:t>その他の参考情報</a:t>
            </a:r>
            <a:endParaRPr lang="ja-JP" altLang="en-US" sz="1400" b="1" dirty="0">
              <a:latin typeface="Meiryo"/>
              <a:ea typeface="Meiryo"/>
              <a:cs typeface="Meiryo"/>
              <a:sym typeface="Meiryo"/>
            </a:endParaRPr>
          </a:p>
          <a:p>
            <a:pPr marL="914400" lvl="1" indent="-317500">
              <a:lnSpc>
                <a:spcPct val="115000"/>
              </a:lnSpc>
              <a:spcAft>
                <a:spcPts val="0"/>
              </a:spcAft>
              <a:buClr>
                <a:schemeClr val="dk1"/>
              </a:buClr>
              <a:buSzPct val="100000"/>
              <a:buFont typeface="Courier New"/>
              <a:buChar char="o"/>
            </a:pPr>
            <a:r>
              <a:rPr lang="en-US" altLang="ja-JP" sz="1200" dirty="0">
                <a:latin typeface="Meiryo"/>
                <a:ea typeface="Meiryo"/>
                <a:cs typeface="Meiryo"/>
                <a:sym typeface="Meiryo"/>
              </a:rPr>
              <a:t>16bpp</a:t>
            </a:r>
            <a:r>
              <a:rPr lang="ja-JP" altLang="en-US" sz="1200" dirty="0">
                <a:latin typeface="Meiryo"/>
                <a:ea typeface="Meiryo"/>
                <a:cs typeface="Meiryo"/>
                <a:sym typeface="Meiryo"/>
              </a:rPr>
              <a:t>は</a:t>
            </a:r>
            <a:r>
              <a:rPr lang="en-US" altLang="ja-JP" sz="1200" dirty="0">
                <a:latin typeface="Meiryo"/>
                <a:ea typeface="Meiryo"/>
                <a:cs typeface="Meiryo"/>
                <a:sym typeface="Meiryo"/>
              </a:rPr>
              <a:t>PNG</a:t>
            </a:r>
            <a:r>
              <a:rPr lang="ja-JP" altLang="en-US" sz="1200" dirty="0">
                <a:latin typeface="Meiryo"/>
                <a:ea typeface="Meiryo"/>
                <a:cs typeface="Meiryo"/>
                <a:sym typeface="Meiryo"/>
              </a:rPr>
              <a:t>で保存できないため、</a:t>
            </a:r>
            <a:r>
              <a:rPr lang="en-US" altLang="ja-JP" sz="1200" dirty="0">
                <a:latin typeface="Meiryo"/>
                <a:ea typeface="Meiryo"/>
                <a:cs typeface="Meiryo"/>
                <a:sym typeface="Meiryo"/>
              </a:rPr>
              <a:t>.</a:t>
            </a:r>
            <a:r>
              <a:rPr lang="en-US" altLang="ja-JP" sz="1200" dirty="0" err="1">
                <a:latin typeface="Meiryo"/>
                <a:ea typeface="Meiryo"/>
                <a:cs typeface="Meiryo"/>
                <a:sym typeface="Meiryo"/>
              </a:rPr>
              <a:t>pvr</a:t>
            </a:r>
            <a:r>
              <a:rPr lang="ja-JP" altLang="en-US" sz="1200" dirty="0">
                <a:latin typeface="Meiryo"/>
                <a:ea typeface="Meiryo"/>
                <a:cs typeface="Meiryo"/>
                <a:sym typeface="Meiryo"/>
              </a:rPr>
              <a:t>コンテナを使う必要がある</a:t>
            </a:r>
            <a:endParaRPr lang="en-US" altLang="ja-JP" sz="1200" dirty="0">
              <a:latin typeface="Meiryo"/>
              <a:ea typeface="Meiryo"/>
              <a:cs typeface="Meiryo"/>
              <a:sym typeface="Meiryo"/>
            </a:endParaRPr>
          </a:p>
          <a:p>
            <a:pPr marL="914400" lvl="1" indent="-317500">
              <a:lnSpc>
                <a:spcPct val="115000"/>
              </a:lnSpc>
              <a:spcAft>
                <a:spcPts val="0"/>
              </a:spcAft>
              <a:buClr>
                <a:schemeClr val="dk1"/>
              </a:buClr>
              <a:buSzPct val="100000"/>
              <a:buFont typeface="Courier New"/>
              <a:buChar char="o"/>
            </a:pPr>
            <a:r>
              <a:rPr lang="en-US" altLang="ja-JP" sz="1200" dirty="0">
                <a:latin typeface="Meiryo"/>
                <a:ea typeface="Meiryo"/>
                <a:cs typeface="Meiryo"/>
                <a:sym typeface="Meiryo"/>
              </a:rPr>
              <a:t>Unity</a:t>
            </a:r>
            <a:r>
              <a:rPr lang="ja-JP" altLang="en-US" sz="1200" dirty="0">
                <a:latin typeface="Meiryo"/>
                <a:ea typeface="Meiryo"/>
                <a:cs typeface="Meiryo"/>
                <a:sym typeface="Meiryo"/>
              </a:rPr>
              <a:t>は、</a:t>
            </a:r>
            <a:r>
              <a:rPr lang="en-US" altLang="ja-JP" sz="1200" dirty="0">
                <a:latin typeface="Meiryo"/>
                <a:ea typeface="Meiryo"/>
                <a:cs typeface="Meiryo"/>
                <a:sym typeface="Meiryo"/>
              </a:rPr>
              <a:t>.</a:t>
            </a:r>
            <a:r>
              <a:rPr lang="en-US" altLang="ja-JP" sz="1200" dirty="0" err="1">
                <a:latin typeface="Meiryo"/>
                <a:ea typeface="Meiryo"/>
                <a:cs typeface="Meiryo"/>
                <a:sym typeface="Meiryo"/>
              </a:rPr>
              <a:t>pvr</a:t>
            </a:r>
            <a:r>
              <a:rPr lang="ja-JP" altLang="en-US" sz="1200" dirty="0">
                <a:latin typeface="Meiryo"/>
                <a:ea typeface="Meiryo"/>
                <a:cs typeface="Meiryo"/>
                <a:sym typeface="Meiryo"/>
              </a:rPr>
              <a:t>コンテナの画像は変換しない。</a:t>
            </a:r>
            <a:r>
              <a:rPr lang="en-US" altLang="ja-JP" sz="1200" dirty="0" err="1">
                <a:latin typeface="Meiryo"/>
                <a:ea typeface="Meiryo"/>
                <a:cs typeface="Meiryo"/>
                <a:sym typeface="Meiryo"/>
              </a:rPr>
              <a:t>TrueColor</a:t>
            </a:r>
            <a:r>
              <a:rPr lang="en-US" altLang="ja-JP" sz="1200" dirty="0">
                <a:latin typeface="Meiryo"/>
                <a:ea typeface="Meiryo"/>
                <a:cs typeface="Meiryo"/>
                <a:sym typeface="Meiryo"/>
              </a:rPr>
              <a:t>, 16bits</a:t>
            </a:r>
            <a:r>
              <a:rPr lang="ja-JP" altLang="en-US" sz="1200" dirty="0">
                <a:latin typeface="Meiryo"/>
                <a:ea typeface="Meiryo"/>
                <a:cs typeface="Meiryo"/>
                <a:sym typeface="Meiryo"/>
              </a:rPr>
              <a:t>を指定しても無視</a:t>
            </a:r>
            <a:r>
              <a:rPr lang="ja-JP" altLang="en-US" sz="1200" dirty="0" smtClean="0">
                <a:latin typeface="Meiryo"/>
                <a:ea typeface="Meiryo"/>
                <a:cs typeface="Meiryo"/>
                <a:sym typeface="Meiryo"/>
              </a:rPr>
              <a:t>される</a:t>
            </a:r>
            <a:endParaRPr lang="en-US" altLang="ja-JP" sz="1200" dirty="0" smtClean="0">
              <a:latin typeface="Meiryo"/>
              <a:ea typeface="Meiryo"/>
              <a:cs typeface="Meiryo"/>
              <a:sym typeface="Meiryo"/>
            </a:endParaRPr>
          </a:p>
          <a:p>
            <a:pPr marL="914400" lvl="1" indent="-317500">
              <a:lnSpc>
                <a:spcPct val="115000"/>
              </a:lnSpc>
              <a:spcAft>
                <a:spcPts val="0"/>
              </a:spcAft>
              <a:buClr>
                <a:schemeClr val="dk1"/>
              </a:buClr>
              <a:buSzPct val="100000"/>
              <a:buFont typeface="Courier New"/>
              <a:buChar char="o"/>
            </a:pPr>
            <a:r>
              <a:rPr lang="en-US" altLang="ja-JP" sz="1200" dirty="0" smtClean="0">
                <a:latin typeface="Meiryo"/>
                <a:ea typeface="Meiryo"/>
                <a:cs typeface="Meiryo"/>
                <a:sym typeface="Meiryo"/>
              </a:rPr>
              <a:t>.</a:t>
            </a:r>
            <a:r>
              <a:rPr lang="en-US" altLang="ja-JP" sz="1200" dirty="0" err="1" smtClean="0">
                <a:latin typeface="Meiryo"/>
                <a:ea typeface="Meiryo"/>
                <a:cs typeface="Meiryo"/>
                <a:sym typeface="Meiryo"/>
              </a:rPr>
              <a:t>pvr</a:t>
            </a:r>
            <a:r>
              <a:rPr lang="ja-JP" altLang="en-US" sz="1200" dirty="0" smtClean="0">
                <a:latin typeface="Meiryo"/>
                <a:ea typeface="Meiryo"/>
                <a:cs typeface="Meiryo"/>
                <a:sym typeface="Meiryo"/>
              </a:rPr>
              <a:t> コンテナ</a:t>
            </a:r>
            <a:r>
              <a:rPr lang="ja-JP" altLang="en-US" sz="1200" dirty="0">
                <a:latin typeface="Meiryo"/>
                <a:ea typeface="Meiryo"/>
                <a:cs typeface="Meiryo"/>
                <a:sym typeface="Meiryo"/>
              </a:rPr>
              <a:t>へ</a:t>
            </a:r>
            <a:r>
              <a:rPr lang="ja-JP" altLang="en-US" sz="1200" dirty="0" smtClean="0">
                <a:latin typeface="Meiryo"/>
                <a:ea typeface="Meiryo"/>
                <a:cs typeface="Meiryo"/>
                <a:sym typeface="Meiryo"/>
              </a:rPr>
              <a:t>のダイレクトカラー出力は、</a:t>
            </a:r>
            <a:r>
              <a:rPr lang="en-US" altLang="ja-JP" sz="1200" dirty="0" smtClean="0">
                <a:latin typeface="Meiryo"/>
                <a:ea typeface="Meiryo"/>
                <a:cs typeface="Meiryo"/>
                <a:sym typeface="Meiryo"/>
              </a:rPr>
              <a:t>OPTPiX imésta</a:t>
            </a:r>
            <a:r>
              <a:rPr lang="ja-JP" altLang="en-US" sz="1200" dirty="0" smtClean="0">
                <a:latin typeface="Meiryo"/>
                <a:ea typeface="Meiryo"/>
                <a:cs typeface="Meiryo"/>
                <a:sym typeface="Meiryo"/>
              </a:rPr>
              <a:t>などが対応している</a:t>
            </a:r>
          </a:p>
          <a:p>
            <a:pPr marL="914400" lvl="1" indent="-317500">
              <a:lnSpc>
                <a:spcPct val="115000"/>
              </a:lnSpc>
              <a:spcAft>
                <a:spcPts val="0"/>
              </a:spcAft>
              <a:buClr>
                <a:schemeClr val="dk1"/>
              </a:buClr>
              <a:buSzPct val="100000"/>
              <a:buFont typeface="Courier New"/>
              <a:buChar char="o"/>
            </a:pPr>
            <a:r>
              <a:rPr lang="ja" altLang="ja-JP" sz="1200" dirty="0" smtClean="0">
                <a:latin typeface="Meiryo"/>
                <a:ea typeface="Meiryo"/>
                <a:cs typeface="Meiryo"/>
                <a:sym typeface="Meiryo"/>
              </a:rPr>
              <a:t>.</a:t>
            </a:r>
            <a:r>
              <a:rPr lang="ja" altLang="ja-JP" sz="1200" dirty="0">
                <a:latin typeface="Meiryo"/>
                <a:ea typeface="Meiryo"/>
                <a:cs typeface="Meiryo"/>
                <a:sym typeface="Meiryo"/>
              </a:rPr>
              <a:t>pvr ファイルは</a:t>
            </a:r>
            <a:r>
              <a:rPr lang="en-US" altLang="ja" sz="1200" dirty="0">
                <a:latin typeface="Meiryo"/>
                <a:ea typeface="Meiryo"/>
                <a:cs typeface="Meiryo"/>
                <a:sym typeface="Meiryo"/>
              </a:rPr>
              <a:t>Ver.2</a:t>
            </a:r>
            <a:r>
              <a:rPr lang="ja-JP" altLang="en-US" sz="1200" dirty="0" err="1">
                <a:latin typeface="Meiryo"/>
                <a:ea typeface="Meiryo"/>
                <a:cs typeface="Meiryo"/>
                <a:sym typeface="Meiryo"/>
              </a:rPr>
              <a:t>、</a:t>
            </a:r>
            <a:r>
              <a:rPr lang="ja" altLang="ja-JP" sz="1200" dirty="0">
                <a:latin typeface="Meiryo"/>
                <a:ea typeface="Meiryo"/>
                <a:cs typeface="Meiryo"/>
                <a:sym typeface="Meiryo"/>
              </a:rPr>
              <a:t>垂直Flip(垂直反転)を指定しておく</a:t>
            </a:r>
            <a:endParaRPr lang="en-US" altLang="ja" sz="1200" dirty="0">
              <a:latin typeface="Meiryo"/>
              <a:ea typeface="Meiryo"/>
              <a:cs typeface="Meiryo"/>
              <a:sym typeface="Meiryo"/>
            </a:endParaRPr>
          </a:p>
          <a:p>
            <a:pPr marL="914400" lvl="1" indent="-317500">
              <a:lnSpc>
                <a:spcPct val="115000"/>
              </a:lnSpc>
              <a:spcAft>
                <a:spcPts val="0"/>
              </a:spcAft>
              <a:buClr>
                <a:schemeClr val="dk1"/>
              </a:buClr>
              <a:buSzPct val="100000"/>
              <a:buFont typeface="Courier New"/>
              <a:buChar char="o"/>
            </a:pPr>
            <a:r>
              <a:rPr lang="en-US" altLang="ja" sz="1200" dirty="0">
                <a:latin typeface="Meiryo"/>
                <a:ea typeface="Meiryo"/>
                <a:cs typeface="Meiryo"/>
                <a:sym typeface="Meiryo"/>
              </a:rPr>
              <a:t>.</a:t>
            </a:r>
            <a:r>
              <a:rPr lang="en-US" altLang="ja" sz="1200" dirty="0" err="1">
                <a:latin typeface="Meiryo"/>
                <a:ea typeface="Meiryo"/>
                <a:cs typeface="Meiryo"/>
                <a:sym typeface="Meiryo"/>
              </a:rPr>
              <a:t>pvr</a:t>
            </a:r>
            <a:r>
              <a:rPr lang="en-US" altLang="ja" sz="1200" dirty="0">
                <a:latin typeface="Meiryo"/>
                <a:ea typeface="Meiryo"/>
                <a:cs typeface="Meiryo"/>
                <a:sym typeface="Meiryo"/>
              </a:rPr>
              <a:t> </a:t>
            </a:r>
            <a:r>
              <a:rPr lang="ja-JP" altLang="en-US" sz="1200" dirty="0">
                <a:latin typeface="Meiryo"/>
                <a:ea typeface="Meiryo"/>
                <a:cs typeface="Meiryo"/>
                <a:sym typeface="Meiryo"/>
              </a:rPr>
              <a:t>コンテナのダイレクトカラーテクスチャは、縦横ドット数は任意に指定できる</a:t>
            </a:r>
            <a:r>
              <a:rPr lang="en-US" altLang="ja-JP" sz="1200" dirty="0">
                <a:latin typeface="Meiryo"/>
                <a:ea typeface="Meiryo"/>
                <a:cs typeface="Meiryo"/>
                <a:sym typeface="Meiryo"/>
              </a:rPr>
              <a:t/>
            </a:r>
            <a:br>
              <a:rPr lang="en-US" altLang="ja-JP" sz="1200" dirty="0">
                <a:latin typeface="Meiryo"/>
                <a:ea typeface="Meiryo"/>
                <a:cs typeface="Meiryo"/>
                <a:sym typeface="Meiryo"/>
              </a:rPr>
            </a:br>
            <a:r>
              <a:rPr lang="en-US" altLang="ja-JP" sz="1200" dirty="0">
                <a:latin typeface="Meiryo"/>
                <a:ea typeface="Meiryo"/>
                <a:cs typeface="Meiryo"/>
                <a:sym typeface="Meiryo"/>
              </a:rPr>
              <a:t>(</a:t>
            </a:r>
            <a:r>
              <a:rPr lang="en-US" altLang="ja" sz="1200" dirty="0">
                <a:latin typeface="Meiryo"/>
                <a:ea typeface="Meiryo"/>
                <a:cs typeface="Meiryo"/>
                <a:sym typeface="Meiryo"/>
              </a:rPr>
              <a:t>PVRTC</a:t>
            </a:r>
            <a:r>
              <a:rPr lang="ja-JP" altLang="en-US" sz="1200" dirty="0">
                <a:latin typeface="Meiryo"/>
                <a:ea typeface="Meiryo"/>
                <a:cs typeface="Meiryo"/>
                <a:sym typeface="Meiryo"/>
              </a:rPr>
              <a:t>テクスチャは、</a:t>
            </a:r>
            <a:r>
              <a:rPr lang="en-US" altLang="ja-JP" sz="1200" dirty="0">
                <a:latin typeface="Meiryo"/>
                <a:ea typeface="Meiryo"/>
                <a:cs typeface="Meiryo"/>
                <a:sym typeface="Meiryo"/>
              </a:rPr>
              <a:t>2</a:t>
            </a:r>
            <a:r>
              <a:rPr lang="ja-JP" altLang="en-US" sz="1200" dirty="0">
                <a:latin typeface="Meiryo"/>
                <a:ea typeface="Meiryo"/>
                <a:cs typeface="Meiryo"/>
                <a:sym typeface="Meiryo"/>
              </a:rPr>
              <a:t>の累乗平方ドットのみ格納可能</a:t>
            </a:r>
            <a:r>
              <a:rPr lang="en-US" altLang="ja-JP" sz="1200" dirty="0">
                <a:latin typeface="Meiryo"/>
                <a:ea typeface="Meiryo"/>
                <a:cs typeface="Meiryo"/>
                <a:sym typeface="Meiryo"/>
              </a:rPr>
              <a:t>)</a:t>
            </a:r>
            <a:endParaRPr lang="ja-JP" altLang="en-US" sz="1200" dirty="0">
              <a:latin typeface="Meiryo"/>
              <a:ea typeface="Meiryo"/>
              <a:cs typeface="Meiryo"/>
              <a:sym typeface="Meiryo"/>
            </a:endParaRPr>
          </a:p>
          <a:p>
            <a:pPr marL="914400" lvl="1" indent="-317500">
              <a:lnSpc>
                <a:spcPct val="115000"/>
              </a:lnSpc>
              <a:spcAft>
                <a:spcPts val="0"/>
              </a:spcAft>
              <a:buClr>
                <a:schemeClr val="dk1"/>
              </a:buClr>
              <a:buSzPct val="100000"/>
              <a:buFont typeface="Courier New"/>
              <a:buChar char="o"/>
            </a:pPr>
            <a:r>
              <a:rPr lang="ja-JP" altLang="en-US" sz="1200" dirty="0">
                <a:latin typeface="Meiryo"/>
                <a:ea typeface="Meiryo"/>
                <a:cs typeface="Meiryo"/>
                <a:sym typeface="Meiryo"/>
              </a:rPr>
              <a:t>どうしても</a:t>
            </a:r>
            <a:r>
              <a:rPr lang="en-US" altLang="ja-JP" sz="1200" dirty="0">
                <a:latin typeface="Meiryo"/>
                <a:ea typeface="Meiryo"/>
                <a:cs typeface="Meiryo"/>
                <a:sym typeface="Meiryo"/>
              </a:rPr>
              <a:t>16bpp</a:t>
            </a:r>
            <a:r>
              <a:rPr lang="ja-JP" altLang="en-US" sz="1200" dirty="0">
                <a:latin typeface="Meiryo"/>
                <a:ea typeface="Meiryo"/>
                <a:cs typeface="Meiryo"/>
                <a:sym typeface="Meiryo"/>
              </a:rPr>
              <a:t>の画質では許容できない場合だけ、</a:t>
            </a:r>
            <a:r>
              <a:rPr lang="en-US" altLang="ja-JP" sz="1200" dirty="0">
                <a:latin typeface="Meiryo"/>
                <a:ea typeface="Meiryo"/>
                <a:cs typeface="Meiryo"/>
                <a:sym typeface="Meiryo"/>
              </a:rPr>
              <a:t>PNG24</a:t>
            </a:r>
            <a:r>
              <a:rPr lang="ja-JP" altLang="en-US" sz="1200" dirty="0">
                <a:latin typeface="Meiryo"/>
                <a:ea typeface="Meiryo"/>
                <a:cs typeface="Meiryo"/>
                <a:sym typeface="Meiryo"/>
              </a:rPr>
              <a:t>のファイルを使い、</a:t>
            </a:r>
            <a:r>
              <a:rPr lang="en-US" altLang="ja-JP" sz="1200" dirty="0" err="1">
                <a:latin typeface="Meiryo"/>
                <a:ea typeface="Meiryo"/>
                <a:cs typeface="Meiryo"/>
                <a:sym typeface="Meiryo"/>
              </a:rPr>
              <a:t>TrueColor</a:t>
            </a:r>
            <a:r>
              <a:rPr lang="ja-JP" altLang="en-US" sz="1200" dirty="0">
                <a:latin typeface="Meiryo"/>
                <a:ea typeface="Meiryo"/>
                <a:cs typeface="Meiryo"/>
                <a:sym typeface="Meiryo"/>
              </a:rPr>
              <a:t>を指定</a:t>
            </a:r>
            <a:r>
              <a:rPr lang="ja-JP" altLang="en-US" sz="1200" dirty="0" smtClean="0">
                <a:latin typeface="Meiryo"/>
                <a:ea typeface="Meiryo"/>
                <a:cs typeface="Meiryo"/>
                <a:sym typeface="Meiryo"/>
              </a:rPr>
              <a:t>する</a:t>
            </a:r>
          </a:p>
          <a:p>
            <a:pPr marL="914400" lvl="1" indent="-317500">
              <a:lnSpc>
                <a:spcPct val="115000"/>
              </a:lnSpc>
              <a:spcAft>
                <a:spcPts val="0"/>
              </a:spcAft>
              <a:buClr>
                <a:schemeClr val="dk1"/>
              </a:buClr>
              <a:buSzPct val="100000"/>
              <a:buFont typeface="Courier New"/>
              <a:buChar char="o"/>
            </a:pPr>
            <a:endParaRPr lang="ja" altLang="ja-JP" sz="1200" dirty="0" smtClean="0">
              <a:latin typeface="Meiryo"/>
              <a:ea typeface="Meiryo"/>
              <a:cs typeface="Meiryo"/>
              <a:sym typeface="Meiryo"/>
            </a:endParaRPr>
          </a:p>
          <a:p>
            <a:pPr marL="0" lvl="1" indent="0" rtl="0">
              <a:lnSpc>
                <a:spcPct val="115000"/>
              </a:lnSpc>
              <a:spcBef>
                <a:spcPts val="0"/>
              </a:spcBef>
              <a:buClr>
                <a:schemeClr val="dk1"/>
              </a:buClr>
              <a:buSzPct val="100000"/>
              <a:buNone/>
            </a:pPr>
            <a:endParaRPr lang="ja-JP" altLang="en-US" sz="1400" b="1" dirty="0">
              <a:latin typeface="Meiryo"/>
              <a:ea typeface="Meiryo"/>
              <a:cs typeface="Meiryo"/>
              <a:sym typeface="Meiryo"/>
            </a:endParaRPr>
          </a:p>
        </p:txBody>
      </p:sp>
      <p:sp>
        <p:nvSpPr>
          <p:cNvPr id="4" name="テキスト ボックス 3"/>
          <p:cNvSpPr txBox="1"/>
          <p:nvPr/>
        </p:nvSpPr>
        <p:spPr>
          <a:xfrm>
            <a:off x="395536" y="741933"/>
            <a:ext cx="727280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ja-JP" sz="2400" dirty="0">
                <a:solidFill>
                  <a:schemeClr val="bg1"/>
                </a:solidFill>
                <a:latin typeface="Meiryo"/>
                <a:ea typeface="Meiryo"/>
                <a:cs typeface="Meiryo"/>
                <a:sym typeface="Meiryo"/>
              </a:rPr>
              <a:t>.</a:t>
            </a:r>
            <a:r>
              <a:rPr lang="en-US" altLang="ja-JP" sz="2400" dirty="0" err="1">
                <a:solidFill>
                  <a:schemeClr val="bg1"/>
                </a:solidFill>
                <a:latin typeface="Meiryo"/>
                <a:ea typeface="Meiryo"/>
                <a:cs typeface="Meiryo"/>
                <a:sym typeface="Meiryo"/>
              </a:rPr>
              <a:t>pvr</a:t>
            </a:r>
            <a:r>
              <a:rPr lang="ja-JP" altLang="en-US" sz="2400" dirty="0">
                <a:solidFill>
                  <a:schemeClr val="bg1"/>
                </a:solidFill>
                <a:latin typeface="Meiryo"/>
                <a:ea typeface="Meiryo"/>
                <a:cs typeface="Meiryo"/>
                <a:sym typeface="Meiryo"/>
              </a:rPr>
              <a:t>コンテナにダイレクトカラーを格納して使う</a:t>
            </a:r>
            <a:endParaRPr kumimoji="1"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54</a:t>
            </a:fld>
            <a:endParaRPr kumimoji="1" lang="ja-JP" altLang="en-US"/>
          </a:p>
        </p:txBody>
      </p:sp>
    </p:spTree>
    <p:extLst>
      <p:ext uri="{BB962C8B-B14F-4D97-AF65-F5344CB8AC3E}">
        <p14:creationId xmlns:p14="http://schemas.microsoft.com/office/powerpoint/2010/main" val="8034389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8">
                                            <p:txEl>
                                              <p:pRg st="1" end="1"/>
                                            </p:txEl>
                                          </p:spTgt>
                                        </p:tgtEl>
                                        <p:attrNameLst>
                                          <p:attrName>style.visibility</p:attrName>
                                        </p:attrNameLst>
                                      </p:cBhvr>
                                      <p:to>
                                        <p:strVal val="visible"/>
                                      </p:to>
                                    </p:set>
                                    <p:animEffect transition="in" filter="fade">
                                      <p:cBhvr>
                                        <p:cTn id="11" dur="500"/>
                                        <p:tgtEl>
                                          <p:spTgt spid="35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8">
                                            <p:txEl>
                                              <p:pRg st="2" end="2"/>
                                            </p:txEl>
                                          </p:spTgt>
                                        </p:tgtEl>
                                        <p:attrNameLst>
                                          <p:attrName>style.visibility</p:attrName>
                                        </p:attrNameLst>
                                      </p:cBhvr>
                                      <p:to>
                                        <p:strVal val="visible"/>
                                      </p:to>
                                    </p:set>
                                    <p:animEffect transition="in" filter="fade">
                                      <p:cBhvr>
                                        <p:cTn id="15" dur="500"/>
                                        <p:tgtEl>
                                          <p:spTgt spid="35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8">
                                            <p:txEl>
                                              <p:pRg st="4" end="4"/>
                                            </p:txEl>
                                          </p:spTgt>
                                        </p:tgtEl>
                                        <p:attrNameLst>
                                          <p:attrName>style.visibility</p:attrName>
                                        </p:attrNameLst>
                                      </p:cBhvr>
                                      <p:to>
                                        <p:strVal val="visible"/>
                                      </p:to>
                                    </p:set>
                                    <p:animEffect transition="in" filter="fade">
                                      <p:cBhvr>
                                        <p:cTn id="19" dur="500"/>
                                        <p:tgtEl>
                                          <p:spTgt spid="358">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8">
                                            <p:txEl>
                                              <p:pRg st="5" end="5"/>
                                            </p:txEl>
                                          </p:spTgt>
                                        </p:tgtEl>
                                        <p:attrNameLst>
                                          <p:attrName>style.visibility</p:attrName>
                                        </p:attrNameLst>
                                      </p:cBhvr>
                                      <p:to>
                                        <p:strVal val="visible"/>
                                      </p:to>
                                    </p:set>
                                    <p:animEffect transition="in" filter="fade">
                                      <p:cBhvr>
                                        <p:cTn id="23" dur="500"/>
                                        <p:tgtEl>
                                          <p:spTgt spid="358">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58">
                                            <p:txEl>
                                              <p:pRg st="6" end="6"/>
                                            </p:txEl>
                                          </p:spTgt>
                                        </p:tgtEl>
                                        <p:attrNameLst>
                                          <p:attrName>style.visibility</p:attrName>
                                        </p:attrNameLst>
                                      </p:cBhvr>
                                      <p:to>
                                        <p:strVal val="visible"/>
                                      </p:to>
                                    </p:set>
                                    <p:animEffect transition="in" filter="fade">
                                      <p:cBhvr>
                                        <p:cTn id="26" dur="500"/>
                                        <p:tgtEl>
                                          <p:spTgt spid="35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58">
                                            <p:txEl>
                                              <p:pRg st="7" end="7"/>
                                            </p:txEl>
                                          </p:spTgt>
                                        </p:tgtEl>
                                        <p:attrNameLst>
                                          <p:attrName>style.visibility</p:attrName>
                                        </p:attrNameLst>
                                      </p:cBhvr>
                                      <p:to>
                                        <p:strVal val="visible"/>
                                      </p:to>
                                    </p:set>
                                    <p:animEffect transition="in" filter="fade">
                                      <p:cBhvr>
                                        <p:cTn id="29" dur="500"/>
                                        <p:tgtEl>
                                          <p:spTgt spid="358">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58">
                                            <p:txEl>
                                              <p:pRg st="8" end="8"/>
                                            </p:txEl>
                                          </p:spTgt>
                                        </p:tgtEl>
                                        <p:attrNameLst>
                                          <p:attrName>style.visibility</p:attrName>
                                        </p:attrNameLst>
                                      </p:cBhvr>
                                      <p:to>
                                        <p:strVal val="visible"/>
                                      </p:to>
                                    </p:set>
                                    <p:animEffect transition="in" filter="fade">
                                      <p:cBhvr>
                                        <p:cTn id="32" dur="500"/>
                                        <p:tgtEl>
                                          <p:spTgt spid="358">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58">
                                            <p:txEl>
                                              <p:pRg st="9" end="9"/>
                                            </p:txEl>
                                          </p:spTgt>
                                        </p:tgtEl>
                                        <p:attrNameLst>
                                          <p:attrName>style.visibility</p:attrName>
                                        </p:attrNameLst>
                                      </p:cBhvr>
                                      <p:to>
                                        <p:strVal val="visible"/>
                                      </p:to>
                                    </p:set>
                                    <p:animEffect transition="in" filter="fade">
                                      <p:cBhvr>
                                        <p:cTn id="35" dur="500"/>
                                        <p:tgtEl>
                                          <p:spTgt spid="358">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58">
                                            <p:txEl>
                                              <p:pRg st="10" end="10"/>
                                            </p:txEl>
                                          </p:spTgt>
                                        </p:tgtEl>
                                        <p:attrNameLst>
                                          <p:attrName>style.visibility</p:attrName>
                                        </p:attrNameLst>
                                      </p:cBhvr>
                                      <p:to>
                                        <p:strVal val="visible"/>
                                      </p:to>
                                    </p:set>
                                    <p:animEffect transition="in" filter="fade">
                                      <p:cBhvr>
                                        <p:cTn id="38" dur="500"/>
                                        <p:tgtEl>
                                          <p:spTgt spid="3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pPr lvl="0"/>
            <a:r>
              <a:rPr lang="ja" altLang="ja-JP" sz="2000" dirty="0">
                <a:solidFill>
                  <a:srgbClr val="333333"/>
                </a:solidFill>
              </a:rPr>
              <a:t>Tips - #</a:t>
            </a:r>
            <a:r>
              <a:rPr lang="ja" altLang="ja-JP" sz="2000" dirty="0" smtClean="0">
                <a:solidFill>
                  <a:srgbClr val="333333"/>
                </a:solidFill>
              </a:rPr>
              <a:t>0</a:t>
            </a:r>
            <a:r>
              <a:rPr lang="en-US" altLang="ja" sz="2000" dirty="0" smtClean="0">
                <a:solidFill>
                  <a:srgbClr val="333333"/>
                </a:solidFill>
              </a:rPr>
              <a:t>2</a:t>
            </a:r>
            <a:r>
              <a:rPr lang="ja-JP" altLang="en-US" sz="2000" dirty="0" smtClean="0">
                <a:solidFill>
                  <a:srgbClr val="333333"/>
                </a:solidFill>
              </a:rPr>
              <a:t> </a:t>
            </a:r>
            <a:r>
              <a:rPr lang="ja-JP" altLang="en-US" sz="2000" dirty="0">
                <a:solidFill>
                  <a:srgbClr val="333333"/>
                </a:solidFill>
              </a:rPr>
              <a:t>適切な</a:t>
            </a:r>
            <a:r>
              <a:rPr lang="ja" altLang="ja-JP" sz="2000" dirty="0">
                <a:latin typeface="Meiryo"/>
                <a:ea typeface="Meiryo"/>
                <a:cs typeface="Meiryo"/>
                <a:sym typeface="Meiryo"/>
              </a:rPr>
              <a:t>画像リソース</a:t>
            </a:r>
            <a:r>
              <a:rPr lang="ja-JP" altLang="en-US" sz="2000" dirty="0">
                <a:latin typeface="Meiryo"/>
                <a:ea typeface="Meiryo"/>
                <a:cs typeface="Meiryo"/>
                <a:sym typeface="Meiryo"/>
              </a:rPr>
              <a:t>の作り方</a:t>
            </a:r>
            <a:r>
              <a:rPr lang="en-US" altLang="ja" sz="2000" dirty="0" smtClean="0">
                <a:latin typeface="Meiryo"/>
                <a:ea typeface="Meiryo"/>
                <a:cs typeface="Meiryo"/>
                <a:sym typeface="Meiryo"/>
              </a:rPr>
              <a:t>(Cocos2d-x</a:t>
            </a:r>
            <a:r>
              <a:rPr lang="ja-JP" altLang="en-US" sz="2000" dirty="0" smtClean="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2" name="Shape 352"/>
          <p:cNvSpPr txBox="1">
            <a:spLocks noGrp="1"/>
          </p:cNvSpPr>
          <p:nvPr>
            <p:ph type="body" idx="1"/>
          </p:nvPr>
        </p:nvSpPr>
        <p:spPr>
          <a:xfrm>
            <a:off x="457200" y="2800840"/>
            <a:ext cx="8229600" cy="1211070"/>
          </a:xfrm>
          <a:prstGeom prst="rect">
            <a:avLst/>
          </a:prstGeom>
        </p:spPr>
        <p:txBody>
          <a:bodyPr lIns="91425" tIns="91425" rIns="91425" bIns="91425" anchor="t" anchorCtr="0">
            <a:spAutoFit/>
          </a:bodyPr>
          <a:lstStyle/>
          <a:p>
            <a:pPr lvl="1">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PNG32 </a:t>
            </a:r>
            <a:r>
              <a:rPr lang="ja-JP" altLang="en-US" sz="1400" dirty="0" smtClean="0">
                <a:solidFill>
                  <a:srgbClr val="333333"/>
                </a:solidFill>
                <a:latin typeface="Meiryo"/>
                <a:ea typeface="Meiryo"/>
                <a:cs typeface="Meiryo"/>
                <a:sym typeface="Meiryo"/>
              </a:rPr>
              <a:t>をロード → 内部では </a:t>
            </a:r>
            <a:r>
              <a:rPr lang="en-US" altLang="ja-JP" sz="1400" dirty="0" smtClean="0">
                <a:solidFill>
                  <a:srgbClr val="333333"/>
                </a:solidFill>
                <a:latin typeface="Meiryo"/>
                <a:ea typeface="Meiryo"/>
                <a:cs typeface="Meiryo"/>
                <a:sym typeface="Meiryo"/>
              </a:rPr>
              <a:t>RGBA8888</a:t>
            </a:r>
            <a:endParaRPr lang="ja-JP" altLang="en-US" sz="14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400" dirty="0">
                <a:solidFill>
                  <a:srgbClr val="333333"/>
                </a:solidFill>
                <a:latin typeface="Meiryo"/>
                <a:ea typeface="Meiryo"/>
                <a:cs typeface="Meiryo"/>
                <a:sym typeface="Meiryo"/>
              </a:rPr>
              <a:t>32bpp</a:t>
            </a:r>
            <a:r>
              <a:rPr lang="ja-JP" altLang="en-US" sz="1400" dirty="0">
                <a:solidFill>
                  <a:srgbClr val="333333"/>
                </a:solidFill>
                <a:latin typeface="Meiryo"/>
                <a:ea typeface="Meiryo"/>
                <a:cs typeface="Meiryo"/>
                <a:sym typeface="Meiryo"/>
              </a:rPr>
              <a:t>のため、データサイズ大、パフォーマンス</a:t>
            </a:r>
            <a:r>
              <a:rPr lang="ja-JP" altLang="en-US" sz="1400" dirty="0" smtClean="0">
                <a:solidFill>
                  <a:srgbClr val="333333"/>
                </a:solidFill>
                <a:latin typeface="Meiryo"/>
                <a:ea typeface="Meiryo"/>
                <a:cs typeface="Meiryo"/>
                <a:sym typeface="Meiryo"/>
              </a:rPr>
              <a:t>低</a:t>
            </a:r>
            <a:endParaRPr lang="en-US" altLang="ja-JP" sz="14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endParaRPr lang="en-US" altLang="ja-JP" sz="1600" dirty="0" smtClean="0">
              <a:solidFill>
                <a:srgbClr val="333333"/>
              </a:solidFill>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endParaRPr lang="ja-JP" altLang="en-US" sz="1400" dirty="0" smtClean="0">
              <a:solidFill>
                <a:srgbClr val="333333"/>
              </a:solidFill>
              <a:latin typeface="Meiryo"/>
              <a:ea typeface="Meiryo"/>
              <a:cs typeface="Meiryo"/>
              <a:sym typeface="Meiryo"/>
            </a:endParaRPr>
          </a:p>
        </p:txBody>
      </p:sp>
      <p:sp>
        <p:nvSpPr>
          <p:cNvPr id="4" name="線吹き出し 1 (枠付き) 3"/>
          <p:cNvSpPr/>
          <p:nvPr/>
        </p:nvSpPr>
        <p:spPr>
          <a:xfrm>
            <a:off x="6372200" y="2745262"/>
            <a:ext cx="2515387" cy="504056"/>
          </a:xfrm>
          <a:prstGeom prst="borderCallout1">
            <a:avLst>
              <a:gd name="adj1" fmla="val 48882"/>
              <a:gd name="adj2" fmla="val -403"/>
              <a:gd name="adj3" fmla="val 53466"/>
              <a:gd name="adj4" fmla="val -62793"/>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最も高画質</a:t>
            </a: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容量が大きい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55</a:t>
            </a:fld>
            <a:endParaRPr kumimoji="1" lang="ja-JP" altLang="en-US"/>
          </a:p>
        </p:txBody>
      </p:sp>
      <p:sp>
        <p:nvSpPr>
          <p:cNvPr id="6" name="Shape 352"/>
          <p:cNvSpPr txBox="1">
            <a:spLocks/>
          </p:cNvSpPr>
          <p:nvPr/>
        </p:nvSpPr>
        <p:spPr bwMode="auto">
          <a:xfrm>
            <a:off x="457200" y="843558"/>
            <a:ext cx="8229600" cy="1034099"/>
          </a:xfrm>
          <a:prstGeom prst="rect">
            <a:avLst/>
          </a:prstGeom>
          <a:noFill/>
          <a:ln w="9525">
            <a:noFill/>
            <a:miter lim="800000"/>
            <a:headEnd/>
            <a:tailEnd/>
          </a:ln>
        </p:spPr>
        <p:txBody>
          <a:bodyPr vert="horz" wrap="square" lIns="91425" tIns="91425" rIns="91425" bIns="91425" numCol="1" anchor="t" anchorCtr="0" compatLnSpc="1">
            <a:prstTxWarp prst="textNoShape">
              <a:avLst/>
            </a:prstTxWarp>
            <a:spAutoFit/>
          </a:bodyPr>
          <a:lstStyle>
            <a:lvl1pPr marL="342900" indent="-342900" algn="l" rtl="0" eaLnBrk="0" fontAlgn="base" hangingPunct="0">
              <a:spcBef>
                <a:spcPts val="0"/>
              </a:spcBef>
              <a:spcAft>
                <a:spcPct val="0"/>
              </a:spcAft>
              <a:buFont typeface="Arial" charset="0"/>
              <a:buChar char="•"/>
              <a:defRPr kumimoji="1" sz="2400" kern="1200">
                <a:solidFill>
                  <a:schemeClr val="tx1"/>
                </a:solidFill>
                <a:latin typeface="Meiryo" pitchFamily="50" charset="-128"/>
                <a:ea typeface="Meiryo" pitchFamily="50" charset="-128"/>
                <a:cs typeface="Meiryo" pitchFamily="50" charset="-128"/>
              </a:defRPr>
            </a:lvl1pPr>
            <a:lvl2pPr marL="742950" indent="-285750" algn="l" rtl="0" eaLnBrk="0" fontAlgn="base" hangingPunct="0">
              <a:spcBef>
                <a:spcPts val="0"/>
              </a:spcBef>
              <a:spcAft>
                <a:spcPct val="0"/>
              </a:spcAft>
              <a:buFont typeface="Arial" charset="0"/>
              <a:buChar char="–"/>
              <a:defRPr kumimoji="1" sz="2000" kern="1200">
                <a:solidFill>
                  <a:schemeClr val="tx1"/>
                </a:solidFill>
                <a:latin typeface="Meiryo" pitchFamily="50" charset="-128"/>
                <a:ea typeface="Meiryo" pitchFamily="50" charset="-128"/>
                <a:cs typeface="Meiryo" pitchFamily="50" charset="-128"/>
              </a:defRPr>
            </a:lvl2pPr>
            <a:lvl3pPr marL="1143000" indent="-228600" algn="l" rtl="0" eaLnBrk="0" fontAlgn="base" hangingPunct="0">
              <a:spcBef>
                <a:spcPts val="0"/>
              </a:spcBef>
              <a:spcAft>
                <a:spcPct val="0"/>
              </a:spcAft>
              <a:buFont typeface="Arial" charset="0"/>
              <a:buChar char="•"/>
              <a:defRPr kumimoji="1" kern="1200">
                <a:solidFill>
                  <a:schemeClr val="tx1"/>
                </a:solidFill>
                <a:latin typeface="Meiryo" pitchFamily="50" charset="-128"/>
                <a:ea typeface="Meiryo" pitchFamily="50" charset="-128"/>
                <a:cs typeface="Meiryo" pitchFamily="50" charset="-128"/>
              </a:defRPr>
            </a:lvl3pPr>
            <a:lvl4pPr marL="1600200" indent="-228600" algn="l" rtl="0" eaLnBrk="0" fontAlgn="base" hangingPunct="0">
              <a:spcBef>
                <a:spcPts val="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4pPr>
            <a:lvl5pPr marL="2057400" indent="-228600" algn="l" rtl="0" eaLnBrk="0" fontAlgn="base" hangingPunct="0">
              <a:spcBef>
                <a:spcPts val="0"/>
              </a:spcBef>
              <a:spcAft>
                <a:spcPct val="0"/>
              </a:spcAft>
              <a:buFont typeface="Arial" charset="0"/>
              <a:buChar char="»"/>
              <a:defRPr kumimoji="1" sz="1600" kern="1200">
                <a:solidFill>
                  <a:schemeClr val="tx1"/>
                </a:solidFill>
                <a:latin typeface="Meiryo" pitchFamily="50" charset="-128"/>
                <a:ea typeface="Meiryo" pitchFamily="50" charset="-128"/>
                <a:cs typeface="Meiryo" pitchFamily="50" charset="-128"/>
              </a:defRPr>
            </a:lvl5pPr>
            <a:lvl6pPr marL="2514600" indent="-228600" algn="l" defTabSz="914400" rtl="0" eaLnBrk="1" latinLnBrk="0" hangingPunct="1">
              <a:spcBef>
                <a:spcPts val="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kumimoji="1" sz="2000" kern="1200">
                <a:solidFill>
                  <a:schemeClr val="tx1"/>
                </a:solidFill>
                <a:latin typeface="+mn-lt"/>
                <a:ea typeface="+mn-ea"/>
                <a:cs typeface="+mn-cs"/>
              </a:defRPr>
            </a:lvl9pPr>
          </a:lstStyle>
          <a:p>
            <a:pPr marL="0" indent="0">
              <a:lnSpc>
                <a:spcPct val="115000"/>
              </a:lnSpc>
              <a:spcAft>
                <a:spcPts val="0"/>
              </a:spcAft>
              <a:buFont typeface="Arial" charset="0"/>
              <a:buNone/>
            </a:pPr>
            <a:r>
              <a:rPr lang="en-US" altLang="ja-JP" dirty="0" smtClean="0">
                <a:solidFill>
                  <a:srgbClr val="333333"/>
                </a:solidFill>
                <a:latin typeface="Meiryo"/>
                <a:ea typeface="Meiryo"/>
                <a:cs typeface="Meiryo"/>
                <a:sym typeface="Meiryo"/>
              </a:rPr>
              <a:t>Cocos2d-x </a:t>
            </a:r>
            <a:r>
              <a:rPr lang="ja-JP" altLang="en-US" dirty="0" smtClean="0">
                <a:solidFill>
                  <a:srgbClr val="333333"/>
                </a:solidFill>
                <a:latin typeface="Meiryo"/>
                <a:ea typeface="Meiryo"/>
                <a:cs typeface="Meiryo"/>
                <a:sym typeface="Meiryo"/>
              </a:rPr>
              <a:t>で、</a:t>
            </a:r>
            <a:r>
              <a:rPr lang="en-US" altLang="ja-JP" dirty="0" smtClean="0">
                <a:solidFill>
                  <a:srgbClr val="333333"/>
                </a:solidFill>
                <a:latin typeface="Meiryo"/>
                <a:ea typeface="Meiryo"/>
                <a:cs typeface="Meiryo"/>
                <a:sym typeface="Meiryo"/>
              </a:rPr>
              <a:t/>
            </a:r>
            <a:br>
              <a:rPr lang="en-US" altLang="ja-JP" dirty="0" smtClean="0">
                <a:solidFill>
                  <a:srgbClr val="333333"/>
                </a:solidFill>
                <a:latin typeface="Meiryo"/>
                <a:ea typeface="Meiryo"/>
                <a:cs typeface="Meiryo"/>
                <a:sym typeface="Meiryo"/>
              </a:rPr>
            </a:br>
            <a:r>
              <a:rPr lang="ja-JP" altLang="en-US" dirty="0" smtClean="0">
                <a:solidFill>
                  <a:srgbClr val="333333"/>
                </a:solidFill>
                <a:latin typeface="Meiryo"/>
                <a:ea typeface="Meiryo"/>
                <a:cs typeface="Meiryo"/>
                <a:sym typeface="Meiryo"/>
              </a:rPr>
              <a:t>描画</a:t>
            </a:r>
            <a:r>
              <a:rPr lang="ja" dirty="0" smtClean="0">
                <a:solidFill>
                  <a:srgbClr val="333333"/>
                </a:solidFill>
                <a:latin typeface="Meiryo"/>
                <a:ea typeface="Meiryo"/>
                <a:cs typeface="Meiryo"/>
                <a:sym typeface="Meiryo"/>
              </a:rPr>
              <a:t>性能</a:t>
            </a:r>
            <a:r>
              <a:rPr lang="ja-JP" altLang="en-US" dirty="0" smtClean="0">
                <a:solidFill>
                  <a:srgbClr val="333333"/>
                </a:solidFill>
                <a:latin typeface="Meiryo"/>
                <a:ea typeface="Meiryo"/>
                <a:cs typeface="Meiryo"/>
                <a:sym typeface="Meiryo"/>
              </a:rPr>
              <a:t>や</a:t>
            </a:r>
            <a:r>
              <a:rPr lang="ja" dirty="0" smtClean="0">
                <a:solidFill>
                  <a:srgbClr val="333333"/>
                </a:solidFill>
                <a:latin typeface="Meiryo"/>
                <a:ea typeface="Meiryo"/>
                <a:cs typeface="Meiryo"/>
                <a:sym typeface="Meiryo"/>
              </a:rPr>
              <a:t>画質を向上させるためのノウハウ</a:t>
            </a:r>
            <a:endParaRPr lang="ja-JP" altLang="en-US" dirty="0" smtClean="0">
              <a:solidFill>
                <a:srgbClr val="333333"/>
              </a:solidFill>
              <a:latin typeface="Meiryo"/>
              <a:ea typeface="Meiryo"/>
              <a:cs typeface="Meiryo"/>
              <a:sym typeface="Meiryo"/>
            </a:endParaRPr>
          </a:p>
        </p:txBody>
      </p:sp>
    </p:spTree>
    <p:extLst>
      <p:ext uri="{BB962C8B-B14F-4D97-AF65-F5344CB8AC3E}">
        <p14:creationId xmlns:p14="http://schemas.microsoft.com/office/powerpoint/2010/main" val="16655245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2">
                                            <p:txEl>
                                              <p:pRg st="0" end="0"/>
                                            </p:txEl>
                                          </p:spTgt>
                                        </p:tgtEl>
                                        <p:attrNameLst>
                                          <p:attrName>style.visibility</p:attrName>
                                        </p:attrNameLst>
                                      </p:cBhvr>
                                      <p:to>
                                        <p:strVal val="visible"/>
                                      </p:to>
                                    </p:set>
                                    <p:animEffect transition="in" filter="fade">
                                      <p:cBhvr>
                                        <p:cTn id="12" dur="500"/>
                                        <p:tgtEl>
                                          <p:spTgt spid="35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2">
                                            <p:txEl>
                                              <p:pRg st="1" end="1"/>
                                            </p:txEl>
                                          </p:spTgt>
                                        </p:tgtEl>
                                        <p:attrNameLst>
                                          <p:attrName>style.visibility</p:attrName>
                                        </p:attrNameLst>
                                      </p:cBhvr>
                                      <p:to>
                                        <p:strVal val="visible"/>
                                      </p:to>
                                    </p:set>
                                    <p:animEffect transition="in" filter="fade">
                                      <p:cBhvr>
                                        <p:cTn id="15" dur="500"/>
                                        <p:tgtEl>
                                          <p:spTgt spid="352">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5"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r>
              <a:rPr lang="ja" altLang="ja-JP" sz="2000" dirty="0">
                <a:solidFill>
                  <a:srgbClr val="333333"/>
                </a:solidFill>
              </a:rPr>
              <a:t>Tips - #</a:t>
            </a:r>
            <a:r>
              <a:rPr lang="ja" altLang="ja-JP" sz="2000" dirty="0" smtClean="0">
                <a:solidFill>
                  <a:srgbClr val="333333"/>
                </a:solidFill>
              </a:rPr>
              <a:t>0</a:t>
            </a:r>
            <a:r>
              <a:rPr lang="en-US" altLang="ja" sz="2000" dirty="0" smtClean="0">
                <a:solidFill>
                  <a:srgbClr val="333333"/>
                </a:solidFill>
              </a:rPr>
              <a:t>2</a:t>
            </a:r>
            <a:r>
              <a:rPr lang="ja-JP" altLang="en-US" sz="2000" dirty="0" smtClean="0">
                <a:solidFill>
                  <a:srgbClr val="333333"/>
                </a:solidFill>
              </a:rPr>
              <a:t> </a:t>
            </a:r>
            <a:r>
              <a:rPr lang="ja-JP" altLang="en-US" sz="2000" dirty="0">
                <a:solidFill>
                  <a:srgbClr val="333333"/>
                </a:solidFill>
              </a:rPr>
              <a:t>適切な</a:t>
            </a:r>
            <a:r>
              <a:rPr lang="ja" altLang="ja-JP" sz="2000" dirty="0">
                <a:latin typeface="Meiryo"/>
                <a:ea typeface="Meiryo"/>
                <a:cs typeface="Meiryo"/>
                <a:sym typeface="Meiryo"/>
              </a:rPr>
              <a:t>画像リソース</a:t>
            </a:r>
            <a:r>
              <a:rPr lang="ja-JP" altLang="en-US" sz="2000" dirty="0">
                <a:latin typeface="Meiryo"/>
                <a:ea typeface="Meiryo"/>
                <a:cs typeface="Meiryo"/>
                <a:sym typeface="Meiryo"/>
              </a:rPr>
              <a:t>の作り方</a:t>
            </a:r>
            <a:r>
              <a:rPr lang="en-US" altLang="ja" sz="2000" dirty="0" smtClean="0">
                <a:latin typeface="Meiryo"/>
                <a:ea typeface="Meiryo"/>
                <a:cs typeface="Meiryo"/>
                <a:sym typeface="Meiryo"/>
              </a:rPr>
              <a:t>(</a:t>
            </a:r>
            <a:r>
              <a:rPr lang="en-US" altLang="ja" sz="2000" dirty="0" smtClean="0">
                <a:solidFill>
                  <a:srgbClr val="333333"/>
                </a:solidFill>
                <a:latin typeface="Meiryo"/>
                <a:ea typeface="Meiryo"/>
                <a:cs typeface="Meiryo"/>
                <a:sym typeface="Meiryo"/>
              </a:rPr>
              <a:t>Cocos2d-x</a:t>
            </a:r>
            <a:r>
              <a:rPr lang="ja-JP" altLang="en-US" sz="2000" dirty="0" smtClean="0">
                <a:solidFill>
                  <a:srgbClr val="333333"/>
                </a:solidFill>
                <a:latin typeface="Meiryo"/>
                <a:ea typeface="Meiryo"/>
                <a:cs typeface="Meiryo"/>
                <a:sym typeface="Meiryo"/>
              </a:rPr>
              <a:t>編</a:t>
            </a:r>
            <a:r>
              <a:rPr lang="en-US" altLang="ja-JP" sz="2000" dirty="0" smtClean="0">
                <a:solidFill>
                  <a:srgbClr val="333333"/>
                </a:solidFill>
                <a:latin typeface="Meiryo"/>
                <a:ea typeface="Meiryo"/>
                <a:cs typeface="Meiryo"/>
                <a:sym typeface="Meiryo"/>
              </a:rPr>
              <a:t>)</a:t>
            </a:r>
            <a:endParaRPr lang="ja" sz="2000" b="0" dirty="0">
              <a:latin typeface="Meiryo"/>
              <a:ea typeface="Meiryo"/>
              <a:cs typeface="Meiryo"/>
              <a:sym typeface="Meiryo"/>
            </a:endParaRPr>
          </a:p>
        </p:txBody>
      </p:sp>
      <p:sp>
        <p:nvSpPr>
          <p:cNvPr id="358" name="Shape 358"/>
          <p:cNvSpPr txBox="1">
            <a:spLocks noGrp="1"/>
          </p:cNvSpPr>
          <p:nvPr>
            <p:ph type="body" idx="1"/>
          </p:nvPr>
        </p:nvSpPr>
        <p:spPr>
          <a:xfrm>
            <a:off x="395536" y="1347614"/>
            <a:ext cx="8229600" cy="3193152"/>
          </a:xfrm>
          <a:prstGeom prst="rect">
            <a:avLst/>
          </a:prstGeom>
        </p:spPr>
        <p:txBody>
          <a:bodyPr lIns="91425" tIns="91425" rIns="91425" bIns="91425" anchor="t" anchorCtr="0">
            <a:spAutoFit/>
          </a:bodyPr>
          <a:lstStyle/>
          <a:p>
            <a:pPr lvl="1">
              <a:lnSpc>
                <a:spcPct val="115000"/>
              </a:lnSpc>
              <a:buClr>
                <a:srgbClr val="000000"/>
              </a:buClr>
              <a:buSzPct val="78571"/>
              <a:buFont typeface="Wingdings" panose="05000000000000000000" pitchFamily="2" charset="2"/>
              <a:buChar char="l"/>
            </a:pPr>
            <a:r>
              <a:rPr lang="ja-JP" altLang="en-US" sz="1600" dirty="0" smtClean="0">
                <a:solidFill>
                  <a:srgbClr val="333333"/>
                </a:solidFill>
                <a:latin typeface="Meiryo"/>
                <a:ea typeface="Meiryo"/>
                <a:cs typeface="Meiryo"/>
                <a:sym typeface="Meiryo"/>
              </a:rPr>
              <a:t>ダイレクトカラーの以下の形式が格納可能</a:t>
            </a: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RGB565 </a:t>
            </a:r>
            <a:endParaRPr lang="ja-JP" altLang="en-US" sz="1400" dirty="0" smtClean="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RGBA5551</a:t>
            </a:r>
            <a:endParaRPr lang="ja-JP" altLang="en-US" sz="1400" dirty="0">
              <a:solidFill>
                <a:srgbClr val="333333"/>
              </a:solidFill>
              <a:latin typeface="Meiryo"/>
              <a:ea typeface="Meiryo"/>
              <a:cs typeface="Meiryo"/>
              <a:sym typeface="Meiryo"/>
            </a:endParaRPr>
          </a:p>
          <a:p>
            <a:pPr lvl="2">
              <a:lnSpc>
                <a:spcPct val="115000"/>
              </a:lnSpc>
              <a:buClr>
                <a:srgbClr val="000000"/>
              </a:buClr>
              <a:buSzPct val="78571"/>
              <a:buFont typeface="Wingdings" panose="05000000000000000000" pitchFamily="2" charset="2"/>
              <a:buChar char="l"/>
            </a:pPr>
            <a:r>
              <a:rPr lang="en-US" altLang="ja-JP" sz="1400" dirty="0" smtClean="0">
                <a:solidFill>
                  <a:srgbClr val="333333"/>
                </a:solidFill>
                <a:latin typeface="Meiryo"/>
                <a:ea typeface="Meiryo"/>
                <a:cs typeface="Meiryo"/>
                <a:sym typeface="Meiryo"/>
              </a:rPr>
              <a:t>RGBA4444</a:t>
            </a:r>
            <a:endParaRPr lang="ja-JP" altLang="en-US" sz="1400" dirty="0" smtClean="0">
              <a:solidFill>
                <a:srgbClr val="333333"/>
              </a:solidFill>
              <a:latin typeface="Meiryo"/>
              <a:ea typeface="Meiryo"/>
              <a:cs typeface="Meiryo"/>
              <a:sym typeface="Meiryo"/>
            </a:endParaRPr>
          </a:p>
          <a:p>
            <a:pPr marL="457200" lvl="1" indent="0">
              <a:lnSpc>
                <a:spcPct val="115000"/>
              </a:lnSpc>
              <a:buClr>
                <a:srgbClr val="000000"/>
              </a:buClr>
              <a:buSzPct val="78571"/>
              <a:buNone/>
            </a:pPr>
            <a:endParaRPr lang="ja-JP" altLang="en-US" sz="1600" dirty="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endParaRPr lang="ja-JP" altLang="en-US" sz="1600" dirty="0" smtClean="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600" dirty="0">
                <a:latin typeface="Meiryo"/>
                <a:ea typeface="Meiryo"/>
                <a:cs typeface="Meiryo"/>
                <a:sym typeface="Meiryo"/>
              </a:rPr>
              <a:t>PVRTC</a:t>
            </a:r>
            <a:r>
              <a:rPr lang="ja-JP" altLang="en-US" sz="1600" dirty="0">
                <a:latin typeface="Meiryo"/>
                <a:ea typeface="Meiryo"/>
                <a:cs typeface="Meiryo"/>
                <a:sym typeface="Meiryo"/>
              </a:rPr>
              <a:t>や</a:t>
            </a:r>
            <a:r>
              <a:rPr lang="en-US" altLang="ja-JP" sz="1600" dirty="0">
                <a:latin typeface="Meiryo"/>
                <a:ea typeface="Meiryo"/>
                <a:cs typeface="Meiryo"/>
                <a:sym typeface="Meiryo"/>
              </a:rPr>
              <a:t>ETC</a:t>
            </a:r>
            <a:r>
              <a:rPr lang="ja-JP" altLang="en-US" sz="1600" dirty="0" err="1">
                <a:latin typeface="Meiryo"/>
                <a:ea typeface="Meiryo"/>
                <a:cs typeface="Meiryo"/>
                <a:sym typeface="Meiryo"/>
              </a:rPr>
              <a:t>には</a:t>
            </a:r>
            <a:r>
              <a:rPr lang="ja-JP" altLang="en-US" sz="1600" dirty="0">
                <a:latin typeface="Meiryo"/>
                <a:ea typeface="Meiryo"/>
                <a:cs typeface="Meiryo"/>
                <a:sym typeface="Meiryo"/>
              </a:rPr>
              <a:t>かなわないが、そこそこ</a:t>
            </a:r>
            <a:r>
              <a:rPr lang="ja-JP" altLang="en-US" sz="1600" dirty="0" smtClean="0">
                <a:latin typeface="Meiryo"/>
                <a:ea typeface="Meiryo"/>
                <a:cs typeface="Meiryo"/>
                <a:sym typeface="Meiryo"/>
              </a:rPr>
              <a:t>高速</a:t>
            </a:r>
          </a:p>
          <a:p>
            <a:pPr lvl="1">
              <a:lnSpc>
                <a:spcPct val="115000"/>
              </a:lnSpc>
              <a:buClr>
                <a:srgbClr val="000000"/>
              </a:buClr>
              <a:buSzPct val="78571"/>
              <a:buFont typeface="Wingdings" panose="05000000000000000000" pitchFamily="2" charset="2"/>
              <a:buChar char="l"/>
            </a:pPr>
            <a:r>
              <a:rPr lang="ja-JP" altLang="en-US" sz="1600" dirty="0" smtClean="0">
                <a:latin typeface="Meiryo"/>
                <a:ea typeface="Meiryo"/>
                <a:cs typeface="Meiryo"/>
                <a:sym typeface="Meiryo"/>
              </a:rPr>
              <a:t>減色ツールを選べば、画質劣化も最小限</a:t>
            </a:r>
            <a:endParaRPr lang="en-US" altLang="ja-JP" sz="1600" dirty="0" smtClean="0">
              <a:latin typeface="Meiryo"/>
              <a:ea typeface="Meiryo"/>
              <a:cs typeface="Meiryo"/>
              <a:sym typeface="Meiryo"/>
            </a:endParaRPr>
          </a:p>
          <a:p>
            <a:pPr lvl="1">
              <a:lnSpc>
                <a:spcPct val="115000"/>
              </a:lnSpc>
              <a:buClr>
                <a:srgbClr val="000000"/>
              </a:buClr>
              <a:buSzPct val="78571"/>
              <a:buFont typeface="Wingdings" panose="05000000000000000000" pitchFamily="2" charset="2"/>
              <a:buChar char="l"/>
            </a:pPr>
            <a:r>
              <a:rPr lang="en-US" altLang="ja-JP" sz="1600" dirty="0" smtClean="0">
                <a:solidFill>
                  <a:srgbClr val="333333"/>
                </a:solidFill>
                <a:latin typeface="Meiryo"/>
                <a:ea typeface="Meiryo"/>
                <a:cs typeface="Meiryo"/>
                <a:sym typeface="Meiryo"/>
              </a:rPr>
              <a:t>Android</a:t>
            </a:r>
            <a:r>
              <a:rPr lang="en-US" altLang="ja-JP" sz="1600" dirty="0">
                <a:solidFill>
                  <a:srgbClr val="333333"/>
                </a:solidFill>
                <a:latin typeface="Meiryo"/>
                <a:ea typeface="Meiryo"/>
                <a:cs typeface="Meiryo"/>
                <a:sym typeface="Meiryo"/>
              </a:rPr>
              <a:t>, iOS</a:t>
            </a:r>
            <a:r>
              <a:rPr lang="ja-JP" altLang="en-US" sz="1600" dirty="0" smtClean="0">
                <a:solidFill>
                  <a:srgbClr val="333333"/>
                </a:solidFill>
                <a:latin typeface="Meiryo"/>
                <a:ea typeface="Meiryo"/>
                <a:cs typeface="Meiryo"/>
                <a:sym typeface="Meiryo"/>
              </a:rPr>
              <a:t>で</a:t>
            </a:r>
            <a:r>
              <a:rPr lang="ja-JP" altLang="en-US" sz="1600" dirty="0">
                <a:solidFill>
                  <a:srgbClr val="333333"/>
                </a:solidFill>
                <a:latin typeface="Meiryo"/>
                <a:ea typeface="Meiryo"/>
                <a:cs typeface="Meiryo"/>
                <a:sym typeface="Meiryo"/>
              </a:rPr>
              <a:t>共通</a:t>
            </a:r>
            <a:r>
              <a:rPr lang="ja-JP" altLang="en-US" sz="1600" dirty="0" smtClean="0">
                <a:solidFill>
                  <a:srgbClr val="333333"/>
                </a:solidFill>
                <a:latin typeface="Meiryo"/>
                <a:ea typeface="Meiryo"/>
                <a:cs typeface="Meiryo"/>
                <a:sym typeface="Meiryo"/>
              </a:rPr>
              <a:t>に使える</a:t>
            </a:r>
          </a:p>
          <a:p>
            <a:pPr lvl="1">
              <a:lnSpc>
                <a:spcPct val="115000"/>
              </a:lnSpc>
              <a:buClr>
                <a:srgbClr val="000000"/>
              </a:buClr>
              <a:buSzPct val="78571"/>
              <a:buFont typeface="Wingdings" panose="05000000000000000000" pitchFamily="2" charset="2"/>
              <a:buChar char="l"/>
            </a:pP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pvr</a:t>
            </a:r>
            <a:r>
              <a:rPr lang="ja-JP" altLang="en-US" sz="1600" dirty="0">
                <a:solidFill>
                  <a:srgbClr val="333333"/>
                </a:solidFill>
                <a:latin typeface="Meiryo"/>
                <a:ea typeface="Meiryo"/>
                <a:cs typeface="Meiryo"/>
                <a:sym typeface="Meiryo"/>
              </a:rPr>
              <a:t>コンテナ自体は非圧縮だが、</a:t>
            </a: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apk</a:t>
            </a:r>
            <a:r>
              <a:rPr lang="ja-JP" altLang="en-US" sz="1600" dirty="0">
                <a:solidFill>
                  <a:srgbClr val="333333"/>
                </a:solidFill>
                <a:latin typeface="Meiryo"/>
                <a:ea typeface="Meiryo"/>
                <a:cs typeface="Meiryo"/>
                <a:sym typeface="Meiryo"/>
              </a:rPr>
              <a:t> や </a:t>
            </a:r>
            <a:r>
              <a:rPr lang="en-US" altLang="ja-JP" sz="1600" dirty="0">
                <a:solidFill>
                  <a:srgbClr val="333333"/>
                </a:solidFill>
                <a:latin typeface="Meiryo"/>
                <a:ea typeface="Meiryo"/>
                <a:cs typeface="Meiryo"/>
                <a:sym typeface="Meiryo"/>
              </a:rPr>
              <a:t>.</a:t>
            </a:r>
            <a:r>
              <a:rPr lang="en-US" altLang="ja-JP" sz="1600" dirty="0" err="1">
                <a:solidFill>
                  <a:srgbClr val="333333"/>
                </a:solidFill>
                <a:latin typeface="Meiryo"/>
                <a:ea typeface="Meiryo"/>
                <a:cs typeface="Meiryo"/>
                <a:sym typeface="Meiryo"/>
              </a:rPr>
              <a:t>ipa</a:t>
            </a:r>
            <a:r>
              <a:rPr lang="en-US" altLang="ja-JP" sz="1600" dirty="0">
                <a:solidFill>
                  <a:srgbClr val="333333"/>
                </a:solidFill>
                <a:latin typeface="Meiryo"/>
                <a:ea typeface="Meiryo"/>
                <a:cs typeface="Meiryo"/>
                <a:sym typeface="Meiryo"/>
              </a:rPr>
              <a:t> </a:t>
            </a:r>
            <a:r>
              <a:rPr lang="ja-JP" altLang="en-US" sz="1600" dirty="0">
                <a:solidFill>
                  <a:srgbClr val="333333"/>
                </a:solidFill>
                <a:latin typeface="Meiryo"/>
                <a:ea typeface="Meiryo"/>
                <a:cs typeface="Meiryo"/>
                <a:sym typeface="Meiryo"/>
              </a:rPr>
              <a:t>ファイルでパッケージ化</a:t>
            </a:r>
            <a:r>
              <a:rPr lang="ja-JP" altLang="en-US" sz="1600" dirty="0" smtClean="0">
                <a:solidFill>
                  <a:srgbClr val="333333"/>
                </a:solidFill>
                <a:latin typeface="Meiryo"/>
                <a:ea typeface="Meiryo"/>
                <a:cs typeface="Meiryo"/>
                <a:sym typeface="Meiryo"/>
              </a:rPr>
              <a:t>される</a:t>
            </a:r>
            <a:br>
              <a:rPr lang="ja-JP" altLang="en-US" sz="1600" dirty="0" smtClean="0">
                <a:solidFill>
                  <a:srgbClr val="333333"/>
                </a:solidFill>
                <a:latin typeface="Meiryo"/>
                <a:ea typeface="Meiryo"/>
                <a:cs typeface="Meiryo"/>
                <a:sym typeface="Meiryo"/>
              </a:rPr>
            </a:br>
            <a:r>
              <a:rPr lang="ja-JP" altLang="en-US" sz="1600" dirty="0" smtClean="0">
                <a:solidFill>
                  <a:srgbClr val="333333"/>
                </a:solidFill>
                <a:latin typeface="Meiryo"/>
                <a:ea typeface="Meiryo"/>
                <a:cs typeface="Meiryo"/>
                <a:sym typeface="Meiryo"/>
              </a:rPr>
              <a:t>とき</a:t>
            </a:r>
            <a:r>
              <a:rPr lang="ja-JP" altLang="en-US" sz="1600" dirty="0">
                <a:solidFill>
                  <a:srgbClr val="333333"/>
                </a:solidFill>
                <a:latin typeface="Meiryo"/>
                <a:ea typeface="Meiryo"/>
                <a:cs typeface="Meiryo"/>
                <a:sym typeface="Meiryo"/>
              </a:rPr>
              <a:t>には圧縮されるので</a:t>
            </a:r>
            <a:r>
              <a:rPr lang="ja-JP" altLang="en-US" sz="1600" dirty="0" smtClean="0">
                <a:solidFill>
                  <a:srgbClr val="333333"/>
                </a:solidFill>
                <a:latin typeface="Meiryo"/>
                <a:ea typeface="Meiryo"/>
                <a:cs typeface="Meiryo"/>
                <a:sym typeface="Meiryo"/>
              </a:rPr>
              <a:t>、ダウンロード</a:t>
            </a:r>
            <a:r>
              <a:rPr lang="ja-JP" altLang="en-US" sz="1600" dirty="0">
                <a:solidFill>
                  <a:srgbClr val="333333"/>
                </a:solidFill>
                <a:latin typeface="Meiryo"/>
                <a:ea typeface="Meiryo"/>
                <a:cs typeface="Meiryo"/>
                <a:sym typeface="Meiryo"/>
              </a:rPr>
              <a:t>のサイズはそれほど</a:t>
            </a:r>
            <a:r>
              <a:rPr lang="ja-JP" altLang="en-US" sz="1600" dirty="0" smtClean="0">
                <a:solidFill>
                  <a:srgbClr val="333333"/>
                </a:solidFill>
                <a:latin typeface="Meiryo"/>
                <a:ea typeface="Meiryo"/>
                <a:cs typeface="Meiryo"/>
                <a:sym typeface="Meiryo"/>
              </a:rPr>
              <a:t>増えない</a:t>
            </a:r>
            <a:endParaRPr lang="en-US" altLang="ja-JP" sz="1600" dirty="0">
              <a:solidFill>
                <a:srgbClr val="333333"/>
              </a:solidFill>
              <a:latin typeface="Meiryo"/>
              <a:ea typeface="Meiryo"/>
              <a:cs typeface="Meiryo"/>
              <a:sym typeface="Meiryo"/>
            </a:endParaRPr>
          </a:p>
        </p:txBody>
      </p:sp>
      <p:sp>
        <p:nvSpPr>
          <p:cNvPr id="4" name="テキスト ボックス 3"/>
          <p:cNvSpPr txBox="1"/>
          <p:nvPr/>
        </p:nvSpPr>
        <p:spPr>
          <a:xfrm>
            <a:off x="395536" y="741933"/>
            <a:ext cx="727280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ja-JP" sz="2400" dirty="0">
                <a:solidFill>
                  <a:schemeClr val="bg1"/>
                </a:solidFill>
                <a:latin typeface="Meiryo"/>
                <a:ea typeface="Meiryo"/>
                <a:cs typeface="Meiryo"/>
                <a:sym typeface="Meiryo"/>
              </a:rPr>
              <a:t>.</a:t>
            </a:r>
            <a:r>
              <a:rPr lang="en-US" altLang="ja-JP" sz="2400" dirty="0" err="1">
                <a:solidFill>
                  <a:schemeClr val="bg1"/>
                </a:solidFill>
                <a:latin typeface="Meiryo"/>
                <a:ea typeface="Meiryo"/>
                <a:cs typeface="Meiryo"/>
                <a:sym typeface="Meiryo"/>
              </a:rPr>
              <a:t>pvr</a:t>
            </a:r>
            <a:r>
              <a:rPr lang="ja-JP" altLang="en-US" sz="2400" dirty="0">
                <a:solidFill>
                  <a:schemeClr val="bg1"/>
                </a:solidFill>
                <a:latin typeface="Meiryo"/>
                <a:ea typeface="Meiryo"/>
                <a:cs typeface="Meiryo"/>
                <a:sym typeface="Meiryo"/>
              </a:rPr>
              <a:t>コンテナにダイレクトカラーを格納して使う</a:t>
            </a:r>
            <a:endParaRPr kumimoji="1"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線吹き出し 1 (枠付き) 7"/>
          <p:cNvSpPr/>
          <p:nvPr/>
        </p:nvSpPr>
        <p:spPr>
          <a:xfrm>
            <a:off x="6405362" y="2787774"/>
            <a:ext cx="2520280" cy="504056"/>
          </a:xfrm>
          <a:prstGeom prst="borderCallout1">
            <a:avLst>
              <a:gd name="adj1" fmla="val 48882"/>
              <a:gd name="adj2" fmla="val -403"/>
              <a:gd name="adj3" fmla="val -90154"/>
              <a:gd name="adj4" fmla="val -150809"/>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RGB</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階調が少なく低画質</a:t>
            </a: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エフェクト向き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線吹き出し 1 (枠付き) 8"/>
          <p:cNvSpPr/>
          <p:nvPr/>
        </p:nvSpPr>
        <p:spPr>
          <a:xfrm>
            <a:off x="6424079" y="1347614"/>
            <a:ext cx="2515387" cy="648072"/>
          </a:xfrm>
          <a:prstGeom prst="borderCallout1">
            <a:avLst>
              <a:gd name="adj1" fmla="val 48882"/>
              <a:gd name="adj2" fmla="val -403"/>
              <a:gd name="adj3" fmla="val 73473"/>
              <a:gd name="adj4" fmla="val -152431"/>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結構</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高画質</a:t>
            </a:r>
          </a:p>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・アニメ調</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OK</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アルファやヌキは持てない</a:t>
            </a:r>
          </a:p>
        </p:txBody>
      </p:sp>
      <p:sp>
        <p:nvSpPr>
          <p:cNvPr id="10" name="線吹き出し 1 (枠付き) 9"/>
          <p:cNvSpPr/>
          <p:nvPr/>
        </p:nvSpPr>
        <p:spPr>
          <a:xfrm>
            <a:off x="6425854" y="2067694"/>
            <a:ext cx="2515387" cy="648072"/>
          </a:xfrm>
          <a:prstGeom prst="borderCallout1">
            <a:avLst>
              <a:gd name="adj1" fmla="val 48882"/>
              <a:gd name="adj2" fmla="val -403"/>
              <a:gd name="adj3" fmla="val 2141"/>
              <a:gd name="adj4" fmla="val -152348"/>
            </a:avLst>
          </a:prstGeom>
          <a:solidFill>
            <a:srgbClr val="00B0F0"/>
          </a:solidFill>
          <a:ln>
            <a:solidFill>
              <a:srgbClr val="00B0F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そこそこ</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高画質</a:t>
            </a:r>
          </a:p>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UI</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・アニメ調</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OK</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ヌキが持てる</a:t>
            </a: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56</a:t>
            </a:fld>
            <a:endParaRPr kumimoji="1" lang="ja-JP" altLang="en-US"/>
          </a:p>
        </p:txBody>
      </p:sp>
    </p:spTree>
    <p:extLst>
      <p:ext uri="{BB962C8B-B14F-4D97-AF65-F5344CB8AC3E}">
        <p14:creationId xmlns:p14="http://schemas.microsoft.com/office/powerpoint/2010/main" val="74894014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8">
                                            <p:txEl>
                                              <p:pRg st="0" end="0"/>
                                            </p:txEl>
                                          </p:spTgt>
                                        </p:tgtEl>
                                        <p:attrNameLst>
                                          <p:attrName>style.visibility</p:attrName>
                                        </p:attrNameLst>
                                      </p:cBhvr>
                                      <p:to>
                                        <p:strVal val="visible"/>
                                      </p:to>
                                    </p:set>
                                    <p:animEffect transition="in" filter="fade">
                                      <p:cBhvr>
                                        <p:cTn id="11" dur="500"/>
                                        <p:tgtEl>
                                          <p:spTgt spid="35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58">
                                            <p:txEl>
                                              <p:pRg st="1" end="1"/>
                                            </p:txEl>
                                          </p:spTgt>
                                        </p:tgtEl>
                                        <p:attrNameLst>
                                          <p:attrName>style.visibility</p:attrName>
                                        </p:attrNameLst>
                                      </p:cBhvr>
                                      <p:to>
                                        <p:strVal val="visible"/>
                                      </p:to>
                                    </p:set>
                                    <p:animEffect transition="in" filter="fade">
                                      <p:cBhvr>
                                        <p:cTn id="14" dur="500"/>
                                        <p:tgtEl>
                                          <p:spTgt spid="35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8">
                                            <p:txEl>
                                              <p:pRg st="3" end="3"/>
                                            </p:txEl>
                                          </p:spTgt>
                                        </p:tgtEl>
                                        <p:attrNameLst>
                                          <p:attrName>style.visibility</p:attrName>
                                        </p:attrNameLst>
                                      </p:cBhvr>
                                      <p:to>
                                        <p:strVal val="visible"/>
                                      </p:to>
                                    </p:set>
                                    <p:animEffect transition="in" filter="fade">
                                      <p:cBhvr>
                                        <p:cTn id="20" dur="500"/>
                                        <p:tgtEl>
                                          <p:spTgt spid="358">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58">
                                            <p:txEl>
                                              <p:pRg st="6" end="6"/>
                                            </p:txEl>
                                          </p:spTgt>
                                        </p:tgtEl>
                                        <p:attrNameLst>
                                          <p:attrName>style.visibility</p:attrName>
                                        </p:attrNameLst>
                                      </p:cBhvr>
                                      <p:to>
                                        <p:strVal val="visible"/>
                                      </p:to>
                                    </p:set>
                                    <p:animEffect transition="in" filter="fade">
                                      <p:cBhvr>
                                        <p:cTn id="34" dur="500"/>
                                        <p:tgtEl>
                                          <p:spTgt spid="358">
                                            <p:txEl>
                                              <p:pRg st="6" end="6"/>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58">
                                            <p:txEl>
                                              <p:pRg st="7" end="7"/>
                                            </p:txEl>
                                          </p:spTgt>
                                        </p:tgtEl>
                                        <p:attrNameLst>
                                          <p:attrName>style.visibility</p:attrName>
                                        </p:attrNameLst>
                                      </p:cBhvr>
                                      <p:to>
                                        <p:strVal val="visible"/>
                                      </p:to>
                                    </p:set>
                                    <p:animEffect transition="in" filter="fade">
                                      <p:cBhvr>
                                        <p:cTn id="38" dur="500"/>
                                        <p:tgtEl>
                                          <p:spTgt spid="358">
                                            <p:txEl>
                                              <p:pRg st="7" end="7"/>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58">
                                            <p:txEl>
                                              <p:pRg st="8" end="8"/>
                                            </p:txEl>
                                          </p:spTgt>
                                        </p:tgtEl>
                                        <p:attrNameLst>
                                          <p:attrName>style.visibility</p:attrName>
                                        </p:attrNameLst>
                                      </p:cBhvr>
                                      <p:to>
                                        <p:strVal val="visible"/>
                                      </p:to>
                                    </p:set>
                                    <p:animEffect transition="in" filter="fade">
                                      <p:cBhvr>
                                        <p:cTn id="42" dur="500"/>
                                        <p:tgtEl>
                                          <p:spTgt spid="358">
                                            <p:txEl>
                                              <p:pRg st="8" end="8"/>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58">
                                            <p:txEl>
                                              <p:pRg st="9" end="9"/>
                                            </p:txEl>
                                          </p:spTgt>
                                        </p:tgtEl>
                                        <p:attrNameLst>
                                          <p:attrName>style.visibility</p:attrName>
                                        </p:attrNameLst>
                                      </p:cBhvr>
                                      <p:to>
                                        <p:strVal val="visible"/>
                                      </p:to>
                                    </p:set>
                                    <p:animEffect transition="in" filter="fade">
                                      <p:cBhvr>
                                        <p:cTn id="46" dur="500"/>
                                        <p:tgtEl>
                                          <p:spTgt spid="3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5" name="Shape 351"/>
          <p:cNvSpPr txBox="1">
            <a:spLocks noGrp="1"/>
          </p:cNvSpPr>
          <p:nvPr>
            <p:ph type="title"/>
          </p:nvPr>
        </p:nvSpPr>
        <p:spPr>
          <a:xfrm>
            <a:off x="457200" y="123478"/>
            <a:ext cx="8229600" cy="492412"/>
          </a:xfrm>
          <a:prstGeom prst="rect">
            <a:avLst/>
          </a:prstGeom>
        </p:spPr>
        <p:txBody>
          <a:bodyPr lIns="91425" tIns="91425" rIns="91425" bIns="91425" anchor="b" anchorCtr="0">
            <a:spAutoFit/>
          </a:bodyPr>
          <a:lstStyle/>
          <a:p>
            <a:pPr lvl="0"/>
            <a:r>
              <a:rPr lang="ja" sz="2000" b="0" dirty="0">
                <a:solidFill>
                  <a:srgbClr val="333333"/>
                </a:solidFill>
              </a:rPr>
              <a:t>Tips - #</a:t>
            </a:r>
            <a:r>
              <a:rPr lang="ja" sz="2000" b="0" dirty="0" smtClean="0">
                <a:solidFill>
                  <a:srgbClr val="333333"/>
                </a:solidFill>
              </a:rPr>
              <a:t>0</a:t>
            </a:r>
            <a:r>
              <a:rPr lang="en-US" altLang="ja" sz="2000" b="0" dirty="0" smtClean="0">
                <a:solidFill>
                  <a:srgbClr val="333333"/>
                </a:solidFill>
              </a:rPr>
              <a:t>3</a:t>
            </a:r>
            <a:r>
              <a:rPr lang="ja-JP" altLang="en-US" sz="2000" b="0" dirty="0" smtClean="0">
                <a:solidFill>
                  <a:srgbClr val="333333"/>
                </a:solidFill>
              </a:rPr>
              <a:t> </a:t>
            </a:r>
            <a:r>
              <a:rPr lang="ja" altLang="ja-JP" sz="2000" dirty="0">
                <a:latin typeface="Meiryo"/>
                <a:ea typeface="Meiryo"/>
                <a:cs typeface="Meiryo"/>
                <a:sym typeface="Meiryo"/>
              </a:rPr>
              <a:t>2DゲームでPVRTC,ETCを</a:t>
            </a:r>
            <a:r>
              <a:rPr lang="ja-JP" altLang="en-US" sz="2000" dirty="0">
                <a:latin typeface="Meiryo"/>
                <a:ea typeface="Meiryo"/>
                <a:cs typeface="Meiryo"/>
                <a:sym typeface="Meiryo"/>
              </a:rPr>
              <a:t>使う場合の</a:t>
            </a:r>
            <a:r>
              <a:rPr lang="ja-JP" altLang="en-US" sz="2000" dirty="0" smtClean="0">
                <a:latin typeface="Meiryo"/>
                <a:ea typeface="Meiryo"/>
                <a:cs typeface="Meiryo"/>
                <a:sym typeface="Meiryo"/>
              </a:rPr>
              <a:t>注意点</a:t>
            </a:r>
            <a:endParaRPr lang="ja" sz="2000" b="0" dirty="0">
              <a:latin typeface="Meiryo"/>
              <a:ea typeface="Meiryo"/>
              <a:cs typeface="Meiryo"/>
              <a:sym typeface="Meiryo"/>
            </a:endParaRPr>
          </a:p>
        </p:txBody>
      </p:sp>
      <p:sp>
        <p:nvSpPr>
          <p:cNvPr id="364" name="Shape 364"/>
          <p:cNvSpPr txBox="1">
            <a:spLocks noGrp="1"/>
          </p:cNvSpPr>
          <p:nvPr>
            <p:ph type="body" idx="1"/>
          </p:nvPr>
        </p:nvSpPr>
        <p:spPr>
          <a:xfrm>
            <a:off x="395536" y="915566"/>
            <a:ext cx="8229600" cy="3725699"/>
          </a:xfrm>
          <a:prstGeom prst="rect">
            <a:avLst/>
          </a:prstGeom>
        </p:spPr>
        <p:txBody>
          <a:bodyPr lIns="91425" tIns="91425" rIns="91425" bIns="91425" anchor="t" anchorCtr="0">
            <a:spAutoFit/>
          </a:bodyPr>
          <a:lstStyle/>
          <a:p>
            <a:pPr marL="357188" lvl="1" indent="-357188">
              <a:lnSpc>
                <a:spcPct val="115000"/>
              </a:lnSpc>
              <a:buSzPct val="100000"/>
              <a:buFont typeface="Wingdings" panose="05000000000000000000" pitchFamily="2" charset="2"/>
              <a:buChar char="l"/>
            </a:pPr>
            <a:r>
              <a:rPr lang="en-US" altLang="ja-JP" sz="1400" dirty="0">
                <a:latin typeface="Meiryo"/>
                <a:ea typeface="Meiryo"/>
                <a:cs typeface="Meiryo"/>
                <a:sym typeface="Meiryo"/>
              </a:rPr>
              <a:t>PVRTC, </a:t>
            </a:r>
            <a:r>
              <a:rPr lang="en-US" altLang="ja-JP" sz="1400" dirty="0" smtClean="0">
                <a:latin typeface="Meiryo"/>
                <a:ea typeface="Meiryo"/>
                <a:cs typeface="Meiryo"/>
                <a:sym typeface="Meiryo"/>
              </a:rPr>
              <a:t>ETC</a:t>
            </a:r>
            <a:r>
              <a:rPr lang="ja-JP" altLang="en-US" sz="1400" dirty="0" smtClean="0">
                <a:latin typeface="Meiryo"/>
                <a:ea typeface="Meiryo"/>
                <a:cs typeface="Meiryo"/>
                <a:sym typeface="Meiryo"/>
              </a:rPr>
              <a:t>は、</a:t>
            </a:r>
            <a:r>
              <a:rPr lang="en-US" altLang="ja-JP" sz="1400" dirty="0" smtClean="0">
                <a:latin typeface="Meiryo"/>
                <a:ea typeface="Meiryo"/>
                <a:cs typeface="Meiryo"/>
                <a:sym typeface="Meiryo"/>
              </a:rPr>
              <a:t>3D</a:t>
            </a:r>
            <a:r>
              <a:rPr lang="ja-JP" altLang="en-US" sz="1400" dirty="0">
                <a:latin typeface="Meiryo"/>
                <a:ea typeface="Meiryo"/>
                <a:cs typeface="Meiryo"/>
                <a:sym typeface="Meiryo"/>
              </a:rPr>
              <a:t>テクスチャ用</a:t>
            </a:r>
            <a:r>
              <a:rPr lang="ja-JP" altLang="en-US" sz="1400" dirty="0" smtClean="0">
                <a:latin typeface="Meiryo"/>
                <a:ea typeface="Meiryo"/>
                <a:cs typeface="Meiryo"/>
                <a:sym typeface="Meiryo"/>
              </a:rPr>
              <a:t>に</a:t>
            </a:r>
            <a:r>
              <a:rPr lang="ja-JP" altLang="en-US" sz="1400" dirty="0">
                <a:latin typeface="Meiryo"/>
                <a:ea typeface="Meiryo"/>
                <a:cs typeface="Meiryo"/>
                <a:sym typeface="Meiryo"/>
              </a:rPr>
              <a:t>開発</a:t>
            </a:r>
            <a:r>
              <a:rPr lang="ja-JP" altLang="en-US" sz="1400" dirty="0" smtClean="0">
                <a:latin typeface="Meiryo"/>
                <a:ea typeface="Meiryo"/>
                <a:cs typeface="Meiryo"/>
                <a:sym typeface="Meiryo"/>
              </a:rPr>
              <a:t>された高圧縮フォーマットで、</a:t>
            </a:r>
            <a:r>
              <a:rPr lang="en-US" altLang="ja-JP" sz="1400" dirty="0" smtClean="0">
                <a:latin typeface="Meiryo"/>
                <a:ea typeface="Meiryo"/>
                <a:cs typeface="Meiryo"/>
                <a:sym typeface="Meiryo"/>
              </a:rPr>
              <a:t>GPU</a:t>
            </a:r>
            <a:r>
              <a:rPr lang="ja-JP" altLang="en-US" sz="1400" dirty="0" smtClean="0">
                <a:latin typeface="Meiryo"/>
                <a:ea typeface="Meiryo"/>
                <a:cs typeface="Meiryo"/>
                <a:sym typeface="Meiryo"/>
              </a:rPr>
              <a:t>の性能を最大に引き出すことができる</a:t>
            </a:r>
          </a:p>
          <a:p>
            <a:pPr marL="357188" lvl="1" indent="-357188">
              <a:lnSpc>
                <a:spcPct val="115000"/>
              </a:lnSpc>
              <a:buSzPct val="100000"/>
              <a:buFont typeface="Wingdings" panose="05000000000000000000" pitchFamily="2" charset="2"/>
              <a:buChar char="l"/>
            </a:pPr>
            <a:r>
              <a:rPr lang="ja-JP" altLang="en-US" sz="1400" dirty="0" smtClean="0">
                <a:latin typeface="Meiryo"/>
                <a:ea typeface="Meiryo"/>
                <a:cs typeface="Meiryo"/>
                <a:sym typeface="Meiryo"/>
              </a:rPr>
              <a:t>写真</a:t>
            </a:r>
            <a:r>
              <a:rPr lang="ja-JP" altLang="en-US" sz="1400" dirty="0">
                <a:latin typeface="Meiryo"/>
                <a:ea typeface="Meiryo"/>
                <a:cs typeface="Meiryo"/>
                <a:sym typeface="Meiryo"/>
              </a:rPr>
              <a:t>のような</a:t>
            </a:r>
            <a:r>
              <a:rPr lang="ja-JP" altLang="en-US" sz="1400" dirty="0" smtClean="0">
                <a:latin typeface="Meiryo"/>
                <a:ea typeface="Meiryo"/>
                <a:cs typeface="Meiryo"/>
                <a:sym typeface="Meiryo"/>
              </a:rPr>
              <a:t>画像や、質感を表すようなテクスチャは</a:t>
            </a:r>
            <a:r>
              <a:rPr lang="ja-JP" altLang="en-US" sz="1400" dirty="0">
                <a:latin typeface="Meiryo"/>
                <a:ea typeface="Meiryo"/>
                <a:cs typeface="Meiryo"/>
                <a:sym typeface="Meiryo"/>
              </a:rPr>
              <a:t>、</a:t>
            </a:r>
            <a:r>
              <a:rPr lang="en-US" altLang="ja-JP" sz="1400" dirty="0">
                <a:latin typeface="Meiryo"/>
                <a:ea typeface="Meiryo"/>
                <a:cs typeface="Meiryo"/>
                <a:sym typeface="Meiryo"/>
              </a:rPr>
              <a:t>PVRTC,ETC</a:t>
            </a:r>
            <a:r>
              <a:rPr lang="ja-JP" altLang="en-US" sz="1400" dirty="0">
                <a:latin typeface="Meiryo"/>
                <a:ea typeface="Meiryo"/>
                <a:cs typeface="Meiryo"/>
                <a:sym typeface="Meiryo"/>
              </a:rPr>
              <a:t>とも</a:t>
            </a:r>
            <a:r>
              <a:rPr lang="ja-JP" altLang="en-US" sz="1400" dirty="0" smtClean="0">
                <a:latin typeface="Meiryo"/>
                <a:ea typeface="Meiryo"/>
                <a:cs typeface="Meiryo"/>
                <a:sym typeface="Meiryo"/>
              </a:rPr>
              <a:t>かなり高品質</a:t>
            </a:r>
            <a:endParaRPr lang="en-US" altLang="ja-JP" sz="1400" dirty="0" smtClean="0">
              <a:latin typeface="Meiryo"/>
              <a:ea typeface="Meiryo"/>
              <a:cs typeface="Meiryo"/>
              <a:sym typeface="Meiryo"/>
            </a:endParaRPr>
          </a:p>
          <a:p>
            <a:pPr marL="357188" lvl="1" indent="-357188">
              <a:lnSpc>
                <a:spcPct val="115000"/>
              </a:lnSpc>
              <a:buSzPct val="100000"/>
              <a:buFont typeface="Wingdings" panose="05000000000000000000" pitchFamily="2" charset="2"/>
              <a:buChar char="l"/>
            </a:pPr>
            <a:r>
              <a:rPr lang="ja" altLang="ja-JP" sz="1400" dirty="0">
                <a:latin typeface="Meiryo"/>
                <a:ea typeface="Meiryo"/>
                <a:cs typeface="Meiryo"/>
                <a:sym typeface="Meiryo"/>
              </a:rPr>
              <a:t>動きが激しくてエッジやボヤけが気にならない場合</a:t>
            </a:r>
            <a:r>
              <a:rPr lang="ja-JP" altLang="en-US" sz="1400" dirty="0">
                <a:latin typeface="Meiryo"/>
                <a:ea typeface="Meiryo"/>
                <a:cs typeface="Meiryo"/>
                <a:sym typeface="Meiryo"/>
              </a:rPr>
              <a:t>は、</a:t>
            </a:r>
            <a:r>
              <a:rPr lang="ja" altLang="ja-JP" sz="1400" dirty="0">
                <a:latin typeface="Meiryo"/>
                <a:ea typeface="Meiryo"/>
                <a:cs typeface="Meiryo"/>
                <a:sym typeface="Meiryo"/>
              </a:rPr>
              <a:t>PVRTC/ETC でも問題</a:t>
            </a:r>
            <a:r>
              <a:rPr lang="ja" altLang="ja-JP" sz="1400" dirty="0" smtClean="0">
                <a:latin typeface="Meiryo"/>
                <a:ea typeface="Meiryo"/>
                <a:cs typeface="Meiryo"/>
                <a:sym typeface="Meiryo"/>
              </a:rPr>
              <a:t>ない</a:t>
            </a:r>
            <a:endParaRPr lang="ja-JP" altLang="en-US" sz="1400" dirty="0">
              <a:latin typeface="Meiryo"/>
              <a:ea typeface="Meiryo"/>
              <a:cs typeface="Meiryo"/>
              <a:sym typeface="Meiryo"/>
            </a:endParaRPr>
          </a:p>
          <a:p>
            <a:pPr marL="357188" lvl="1" indent="-357188" rtl="0">
              <a:lnSpc>
                <a:spcPct val="115000"/>
              </a:lnSpc>
              <a:spcBef>
                <a:spcPts val="0"/>
              </a:spcBef>
              <a:buSzPct val="100000"/>
              <a:buFont typeface="Wingdings" panose="05000000000000000000" pitchFamily="2" charset="2"/>
              <a:buChar char="l"/>
            </a:pPr>
            <a:r>
              <a:rPr lang="ja" sz="1400" dirty="0" smtClean="0">
                <a:latin typeface="Meiryo"/>
                <a:ea typeface="Meiryo"/>
                <a:cs typeface="Meiryo"/>
                <a:sym typeface="Meiryo"/>
              </a:rPr>
              <a:t>UIや、縁取り</a:t>
            </a:r>
            <a:r>
              <a:rPr lang="ja" sz="1400" dirty="0">
                <a:latin typeface="Meiryo"/>
                <a:ea typeface="Meiryo"/>
                <a:cs typeface="Meiryo"/>
                <a:sym typeface="Meiryo"/>
              </a:rPr>
              <a:t>をはっきり</a:t>
            </a:r>
            <a:r>
              <a:rPr lang="ja" sz="1400" dirty="0" smtClean="0">
                <a:latin typeface="Meiryo"/>
                <a:ea typeface="Meiryo"/>
                <a:cs typeface="Meiryo"/>
                <a:sym typeface="Meiryo"/>
              </a:rPr>
              <a:t>とった</a:t>
            </a:r>
            <a:r>
              <a:rPr lang="ja-JP" altLang="en-US" sz="1400" dirty="0" smtClean="0">
                <a:latin typeface="Meiryo"/>
                <a:ea typeface="Meiryo"/>
                <a:cs typeface="Meiryo"/>
                <a:sym typeface="Meiryo"/>
              </a:rPr>
              <a:t>アニメ調の</a:t>
            </a:r>
            <a:r>
              <a:rPr lang="ja" sz="1400" dirty="0" smtClean="0">
                <a:latin typeface="Meiryo"/>
                <a:ea typeface="Meiryo"/>
                <a:cs typeface="Meiryo"/>
                <a:sym typeface="Meiryo"/>
              </a:rPr>
              <a:t>絵</a:t>
            </a:r>
            <a:r>
              <a:rPr lang="ja-JP" altLang="en-US" sz="1400" dirty="0" smtClean="0">
                <a:latin typeface="Meiryo"/>
                <a:ea typeface="Meiryo"/>
                <a:cs typeface="Meiryo"/>
                <a:sym typeface="Meiryo"/>
              </a:rPr>
              <a:t>では、輪郭がぼやけたり、ブロックノイズが発生する</a:t>
            </a:r>
            <a:endParaRPr lang="ja" sz="1400" dirty="0">
              <a:latin typeface="Meiryo"/>
              <a:ea typeface="Meiryo"/>
              <a:cs typeface="Meiryo"/>
              <a:sym typeface="Meiryo"/>
            </a:endParaRPr>
          </a:p>
          <a:p>
            <a:pPr marL="357188" lvl="1" indent="-357188" rtl="0">
              <a:lnSpc>
                <a:spcPct val="115000"/>
              </a:lnSpc>
              <a:spcBef>
                <a:spcPts val="0"/>
              </a:spcBef>
              <a:buSzPct val="100000"/>
              <a:buFont typeface="Wingdings" panose="05000000000000000000" pitchFamily="2" charset="2"/>
              <a:buChar char="l"/>
            </a:pPr>
            <a:r>
              <a:rPr lang="ja" sz="1400" dirty="0" smtClean="0">
                <a:latin typeface="Meiryo"/>
                <a:ea typeface="Meiryo"/>
                <a:cs typeface="Meiryo"/>
                <a:sym typeface="Meiryo"/>
              </a:rPr>
              <a:t>ETC </a:t>
            </a:r>
            <a:r>
              <a:rPr lang="ja" sz="1400" dirty="0">
                <a:latin typeface="Meiryo"/>
                <a:ea typeface="Meiryo"/>
                <a:cs typeface="Meiryo"/>
                <a:sym typeface="Meiryo"/>
              </a:rPr>
              <a:t>はαが</a:t>
            </a:r>
            <a:r>
              <a:rPr lang="ja" sz="1400" dirty="0" smtClean="0">
                <a:latin typeface="Meiryo"/>
                <a:ea typeface="Meiryo"/>
                <a:cs typeface="Meiryo"/>
                <a:sym typeface="Meiryo"/>
              </a:rPr>
              <a:t>使えない</a:t>
            </a:r>
            <a:r>
              <a:rPr lang="ja-JP" altLang="en-US" sz="1400" dirty="0" smtClean="0">
                <a:latin typeface="Meiryo"/>
                <a:ea typeface="Meiryo"/>
                <a:cs typeface="Meiryo"/>
                <a:sym typeface="Meiryo"/>
              </a:rPr>
              <a:t>ので、ゲームでは使える場面が限られる</a:t>
            </a:r>
            <a:endParaRPr lang="en-US" altLang="ja" sz="1400" dirty="0" smtClean="0">
              <a:latin typeface="Meiryo"/>
              <a:ea typeface="Meiryo"/>
              <a:cs typeface="Meiryo"/>
              <a:sym typeface="Meiryo"/>
            </a:endParaRPr>
          </a:p>
          <a:p>
            <a:pPr marL="357188" lvl="1" indent="-357188" rtl="0">
              <a:lnSpc>
                <a:spcPct val="115000"/>
              </a:lnSpc>
              <a:spcBef>
                <a:spcPts val="0"/>
              </a:spcBef>
              <a:buSzPct val="100000"/>
              <a:buFont typeface="Wingdings" panose="05000000000000000000" pitchFamily="2" charset="2"/>
              <a:buChar char="l"/>
            </a:pPr>
            <a:r>
              <a:rPr lang="en-US" altLang="ja" sz="1400" dirty="0" smtClean="0">
                <a:latin typeface="Meiryo"/>
                <a:ea typeface="Meiryo"/>
                <a:cs typeface="Meiryo"/>
                <a:sym typeface="Meiryo"/>
              </a:rPr>
              <a:t>iOS</a:t>
            </a:r>
            <a:r>
              <a:rPr lang="ja-JP" altLang="en-US" sz="1400" dirty="0">
                <a:latin typeface="Meiryo"/>
                <a:ea typeface="Meiryo"/>
                <a:cs typeface="Meiryo"/>
                <a:sym typeface="Meiryo"/>
              </a:rPr>
              <a:t>では、</a:t>
            </a:r>
            <a:r>
              <a:rPr lang="en-US" altLang="ja" sz="1400" dirty="0" smtClean="0">
                <a:latin typeface="Meiryo"/>
                <a:ea typeface="Meiryo"/>
                <a:cs typeface="Meiryo"/>
                <a:sym typeface="Meiryo"/>
              </a:rPr>
              <a:t>PVRTC</a:t>
            </a:r>
            <a:r>
              <a:rPr lang="ja-JP" altLang="en-US" sz="1400" dirty="0" smtClean="0">
                <a:latin typeface="Meiryo"/>
                <a:ea typeface="Meiryo"/>
                <a:cs typeface="Meiryo"/>
                <a:sym typeface="Meiryo"/>
              </a:rPr>
              <a:t>は必ず使用できるが、</a:t>
            </a:r>
            <a:r>
              <a:rPr lang="en-US" altLang="ja-JP" sz="1400" dirty="0" smtClean="0">
                <a:latin typeface="Meiryo"/>
                <a:ea typeface="Meiryo"/>
                <a:cs typeface="Meiryo"/>
                <a:sym typeface="Meiryo"/>
              </a:rPr>
              <a:t>ETC</a:t>
            </a:r>
            <a:r>
              <a:rPr lang="ja-JP" altLang="en-US" sz="1400" dirty="0" smtClean="0">
                <a:latin typeface="Meiryo"/>
                <a:ea typeface="Meiryo"/>
                <a:cs typeface="Meiryo"/>
                <a:sym typeface="Meiryo"/>
              </a:rPr>
              <a:t>は使用できない</a:t>
            </a:r>
          </a:p>
          <a:p>
            <a:pPr marL="357188" lvl="1" indent="-357188" rtl="0">
              <a:lnSpc>
                <a:spcPct val="115000"/>
              </a:lnSpc>
              <a:spcBef>
                <a:spcPts val="0"/>
              </a:spcBef>
              <a:buSzPct val="100000"/>
              <a:buFont typeface="Wingdings" panose="05000000000000000000" pitchFamily="2" charset="2"/>
              <a:buChar char="l"/>
            </a:pPr>
            <a:r>
              <a:rPr lang="en-US" altLang="ja" sz="1400" dirty="0" smtClean="0">
                <a:latin typeface="Meiryo"/>
                <a:ea typeface="Meiryo"/>
                <a:cs typeface="Meiryo"/>
                <a:sym typeface="Meiryo"/>
              </a:rPr>
              <a:t>Android</a:t>
            </a:r>
            <a:r>
              <a:rPr lang="ja-JP" altLang="en-US" sz="1400" dirty="0" smtClean="0">
                <a:latin typeface="Meiryo"/>
                <a:ea typeface="Meiryo"/>
                <a:cs typeface="Meiryo"/>
                <a:sym typeface="Meiryo"/>
              </a:rPr>
              <a:t>では、</a:t>
            </a:r>
            <a:r>
              <a:rPr lang="en-US" altLang="ja-JP" sz="1400" dirty="0" smtClean="0">
                <a:latin typeface="Meiryo"/>
                <a:ea typeface="Meiryo"/>
                <a:cs typeface="Meiryo"/>
                <a:sym typeface="Meiryo"/>
              </a:rPr>
              <a:t>ETC</a:t>
            </a:r>
            <a:r>
              <a:rPr lang="ja-JP" altLang="en-US" sz="1400" dirty="0" smtClean="0">
                <a:latin typeface="Meiryo"/>
                <a:ea typeface="Meiryo"/>
                <a:cs typeface="Meiryo"/>
                <a:sym typeface="Meiryo"/>
              </a:rPr>
              <a:t>は必ず使用できるが、</a:t>
            </a:r>
            <a:r>
              <a:rPr lang="en-US" altLang="ja-JP" sz="1400" dirty="0" smtClean="0">
                <a:latin typeface="Meiryo"/>
                <a:ea typeface="Meiryo"/>
                <a:cs typeface="Meiryo"/>
                <a:sym typeface="Meiryo"/>
              </a:rPr>
              <a:t>PVRTC</a:t>
            </a:r>
            <a:r>
              <a:rPr lang="ja-JP" altLang="en-US" sz="1400" dirty="0" smtClean="0">
                <a:latin typeface="Meiryo"/>
                <a:ea typeface="Meiryo"/>
                <a:cs typeface="Meiryo"/>
                <a:sym typeface="Meiryo"/>
              </a:rPr>
              <a:t>は一部の機種しか使用できない</a:t>
            </a:r>
            <a:endParaRPr lang="en-US" altLang="ja" sz="1400" dirty="0" smtClean="0">
              <a:latin typeface="Meiryo"/>
              <a:ea typeface="Meiryo"/>
              <a:cs typeface="Meiryo"/>
              <a:sym typeface="Meiryo"/>
            </a:endParaRPr>
          </a:p>
        </p:txBody>
      </p:sp>
      <p:sp>
        <p:nvSpPr>
          <p:cNvPr id="4" name="テキスト ボックス 3"/>
          <p:cNvSpPr txBox="1"/>
          <p:nvPr/>
        </p:nvSpPr>
        <p:spPr>
          <a:xfrm>
            <a:off x="425679" y="3435846"/>
            <a:ext cx="727280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ja" altLang="ja-JP" sz="2400" dirty="0" smtClean="0">
                <a:latin typeface="Meiryo"/>
                <a:ea typeface="Meiryo"/>
                <a:cs typeface="Meiryo"/>
                <a:sym typeface="Meiryo"/>
              </a:rPr>
              <a:t>PVRTC</a:t>
            </a:r>
            <a:r>
              <a:rPr lang="ja" altLang="ja-JP" sz="2400" dirty="0">
                <a:latin typeface="Meiryo"/>
                <a:ea typeface="Meiryo"/>
                <a:cs typeface="Meiryo"/>
                <a:sym typeface="Meiryo"/>
              </a:rPr>
              <a:t>,</a:t>
            </a:r>
            <a:r>
              <a:rPr lang="ja" altLang="ja-JP" sz="2400" dirty="0" smtClean="0">
                <a:latin typeface="Meiryo"/>
                <a:ea typeface="Meiryo"/>
                <a:cs typeface="Meiryo"/>
                <a:sym typeface="Meiryo"/>
              </a:rPr>
              <a:t>ETC</a:t>
            </a:r>
            <a:r>
              <a:rPr lang="ja-JP" altLang="en-US" sz="2400" dirty="0" smtClean="0">
                <a:latin typeface="Meiryo"/>
                <a:ea typeface="Meiryo"/>
                <a:cs typeface="Meiryo"/>
                <a:sym typeface="Meiryo"/>
              </a:rPr>
              <a:t>について、おさらい</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「圧縮テクスチャ</a:t>
            </a:r>
            <a:r>
              <a:rPr lang="en-US" altLang="ja-JP" sz="2400" dirty="0">
                <a:latin typeface="メイリオ" pitchFamily="50" charset="-128"/>
                <a:ea typeface="メイリオ" pitchFamily="50" charset="-128"/>
                <a:cs typeface="メイリオ" pitchFamily="50" charset="-128"/>
              </a:rPr>
              <a:t>(PVRTC</a:t>
            </a:r>
            <a:r>
              <a:rPr lang="ja-JP" altLang="en-US" sz="2400" dirty="0">
                <a:latin typeface="メイリオ" pitchFamily="50" charset="-128"/>
                <a:ea typeface="メイリオ" pitchFamily="50" charset="-128"/>
                <a:cs typeface="メイリオ" pitchFamily="50" charset="-128"/>
              </a:rPr>
              <a:t>・</a:t>
            </a:r>
            <a:r>
              <a:rPr lang="en-US" altLang="ja-JP" sz="2400" dirty="0">
                <a:latin typeface="メイリオ" pitchFamily="50" charset="-128"/>
                <a:ea typeface="メイリオ" pitchFamily="50" charset="-128"/>
                <a:cs typeface="メイリオ" pitchFamily="50" charset="-128"/>
              </a:rPr>
              <a:t>DXTC</a:t>
            </a:r>
            <a:r>
              <a:rPr lang="ja-JP" altLang="en-US" sz="2400" dirty="0">
                <a:latin typeface="メイリオ" pitchFamily="50" charset="-128"/>
                <a:ea typeface="メイリオ" pitchFamily="50" charset="-128"/>
                <a:cs typeface="メイリオ" pitchFamily="50" charset="-128"/>
              </a:rPr>
              <a:t>・</a:t>
            </a:r>
            <a:r>
              <a:rPr lang="en-US" altLang="ja-JP" sz="2400" dirty="0">
                <a:latin typeface="メイリオ" pitchFamily="50" charset="-128"/>
                <a:ea typeface="メイリオ" pitchFamily="50" charset="-128"/>
                <a:cs typeface="メイリオ" pitchFamily="50" charset="-128"/>
              </a:rPr>
              <a:t>ETC)</a:t>
            </a:r>
            <a:r>
              <a:rPr lang="ja-JP" altLang="en-US" sz="2400" dirty="0">
                <a:latin typeface="メイリオ" pitchFamily="50" charset="-128"/>
                <a:ea typeface="メイリオ" pitchFamily="50" charset="-128"/>
                <a:cs typeface="メイリオ" pitchFamily="50" charset="-128"/>
              </a:rPr>
              <a:t>における傾向と対策</a:t>
            </a:r>
            <a:r>
              <a:rPr lang="ja-JP" altLang="en-US" sz="2400" dirty="0" smtClean="0">
                <a:latin typeface="メイリオ" pitchFamily="50" charset="-128"/>
                <a:ea typeface="メイリオ" pitchFamily="50" charset="-128"/>
                <a:cs typeface="メイリオ"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からダイジェスト</a:t>
            </a:r>
            <a:endParaRPr lang="ja-JP" altLang="en-US" sz="2400" dirty="0">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57</a:t>
            </a:fld>
            <a:endParaRPr kumimoji="1" lang="ja-JP" altLang="en-US"/>
          </a:p>
        </p:txBody>
      </p:sp>
    </p:spTree>
    <p:extLst>
      <p:ext uri="{BB962C8B-B14F-4D97-AF65-F5344CB8AC3E}">
        <p14:creationId xmlns:p14="http://schemas.microsoft.com/office/powerpoint/2010/main" val="34698044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Effect transition="in" filter="fade">
                                      <p:cBhvr>
                                        <p:cTn id="7" dur="500"/>
                                        <p:tgtEl>
                                          <p:spTgt spid="36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animEffect transition="in" filter="fade">
                                      <p:cBhvr>
                                        <p:cTn id="11" dur="500"/>
                                        <p:tgtEl>
                                          <p:spTgt spid="36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animEffect transition="in" filter="fade">
                                      <p:cBhvr>
                                        <p:cTn id="15" dur="500"/>
                                        <p:tgtEl>
                                          <p:spTgt spid="364">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64">
                                            <p:txEl>
                                              <p:pRg st="3" end="3"/>
                                            </p:txEl>
                                          </p:spTgt>
                                        </p:tgtEl>
                                        <p:attrNameLst>
                                          <p:attrName>style.visibility</p:attrName>
                                        </p:attrNameLst>
                                      </p:cBhvr>
                                      <p:to>
                                        <p:strVal val="visible"/>
                                      </p:to>
                                    </p:set>
                                    <p:animEffect transition="in" filter="fade">
                                      <p:cBhvr>
                                        <p:cTn id="19" dur="500"/>
                                        <p:tgtEl>
                                          <p:spTgt spid="364">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64">
                                            <p:txEl>
                                              <p:pRg st="4" end="4"/>
                                            </p:txEl>
                                          </p:spTgt>
                                        </p:tgtEl>
                                        <p:attrNameLst>
                                          <p:attrName>style.visibility</p:attrName>
                                        </p:attrNameLst>
                                      </p:cBhvr>
                                      <p:to>
                                        <p:strVal val="visible"/>
                                      </p:to>
                                    </p:set>
                                    <p:animEffect transition="in" filter="fade">
                                      <p:cBhvr>
                                        <p:cTn id="23" dur="500"/>
                                        <p:tgtEl>
                                          <p:spTgt spid="364">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64">
                                            <p:txEl>
                                              <p:pRg st="5" end="5"/>
                                            </p:txEl>
                                          </p:spTgt>
                                        </p:tgtEl>
                                        <p:attrNameLst>
                                          <p:attrName>style.visibility</p:attrName>
                                        </p:attrNameLst>
                                      </p:cBhvr>
                                      <p:to>
                                        <p:strVal val="visible"/>
                                      </p:to>
                                    </p:set>
                                    <p:animEffect transition="in" filter="fade">
                                      <p:cBhvr>
                                        <p:cTn id="27" dur="500"/>
                                        <p:tgtEl>
                                          <p:spTgt spid="364">
                                            <p:txEl>
                                              <p:pRg st="5" end="5"/>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64">
                                            <p:txEl>
                                              <p:pRg st="6" end="6"/>
                                            </p:txEl>
                                          </p:spTgt>
                                        </p:tgtEl>
                                        <p:attrNameLst>
                                          <p:attrName>style.visibility</p:attrName>
                                        </p:attrNameLst>
                                      </p:cBhvr>
                                      <p:to>
                                        <p:strVal val="visible"/>
                                      </p:to>
                                    </p:set>
                                    <p:animEffect transition="in" filter="fade">
                                      <p:cBhvr>
                                        <p:cTn id="31" dur="500"/>
                                        <p:tgtEl>
                                          <p:spTgt spid="36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652120" y="4510779"/>
            <a:ext cx="3456383" cy="632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a:spLocks noGrp="1"/>
          </p:cNvSpPr>
          <p:nvPr>
            <p:ph type="title"/>
          </p:nvPr>
        </p:nvSpPr>
        <p:spPr>
          <a:xfrm>
            <a:off x="251520" y="346076"/>
            <a:ext cx="7130506" cy="345508"/>
          </a:xfrm>
        </p:spPr>
        <p:txBody>
          <a:bodyPr>
            <a:normAutofit fontScale="90000"/>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テクスチャ形式ごとの</a:t>
            </a: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bpp</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と圧縮比</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009373524"/>
              </p:ext>
            </p:extLst>
          </p:nvPr>
        </p:nvGraphicFramePr>
        <p:xfrm>
          <a:off x="251520" y="699542"/>
          <a:ext cx="8568952" cy="3904517"/>
        </p:xfrm>
        <a:graphic>
          <a:graphicData uri="http://schemas.openxmlformats.org/drawingml/2006/table">
            <a:tbl>
              <a:tblPr firstRow="1" bandRow="1">
                <a:tableStyleId>{073A0DAA-6AF3-43AB-8588-CEC1D06C72B9}</a:tableStyleId>
              </a:tblPr>
              <a:tblGrid>
                <a:gridCol w="3651454"/>
                <a:gridCol w="1590956"/>
                <a:gridCol w="1663271"/>
                <a:gridCol w="1663271"/>
              </a:tblGrid>
              <a:tr h="506037">
                <a:tc>
                  <a:txBody>
                    <a:bodyPr/>
                    <a:lstStyle/>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テクスチャ形式</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アルファなし</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アルファあり</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サイズ</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02075">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24bit / 32bit</a:t>
                      </a: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ダイレクトカラー</a:t>
                      </a: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RGB888, RGBA8888</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32bpp</a:t>
                      </a:r>
                      <a:r>
                        <a:rPr kumimoji="1" lang="en-US" altLang="ja-JP" sz="1400" b="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32bpp</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5963">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16bit</a:t>
                      </a: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ダイレクトカラー</a:t>
                      </a:r>
                      <a:b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RGB565,RGBA4444,RGB5551</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16bpp</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16bpp</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89952">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8bit</a:t>
                      </a: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インデックスカラー</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8bpp</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8bpp</a:t>
                      </a: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04056">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DXTC(S3TC)</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8bpp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04056">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PVRTC</a:t>
                      </a:r>
                      <a:r>
                        <a:rPr kumimoji="1" lang="en-US" altLang="ja-JP" sz="1400" b="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32048">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PVRTC</a:t>
                      </a:r>
                      <a:r>
                        <a:rPr kumimoji="1" lang="en-US" altLang="ja-JP" sz="1400" b="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2bpp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2bpp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2bpp</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32048">
                <a:tc>
                  <a:txBody>
                    <a:bodyPr/>
                    <a:lstStyle/>
                    <a:p>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ETC</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使用不可</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8" name="角丸四角形 7"/>
          <p:cNvSpPr/>
          <p:nvPr/>
        </p:nvSpPr>
        <p:spPr>
          <a:xfrm>
            <a:off x="1691680" y="4655433"/>
            <a:ext cx="3057162" cy="4901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bpp</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 bit per pixel</a:t>
            </a: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VRAM</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上では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32bit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必要</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423806596"/>
              </p:ext>
            </p:extLst>
          </p:nvPr>
        </p:nvGraphicFramePr>
        <p:xfrm>
          <a:off x="7020272" y="1203598"/>
          <a:ext cx="183993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5"/>
          <p:cNvSpPr>
            <a:spLocks noGrp="1"/>
          </p:cNvSpPr>
          <p:nvPr>
            <p:ph type="sldNum" sz="quarter" idx="12"/>
          </p:nvPr>
        </p:nvSpPr>
        <p:spPr/>
        <p:txBody>
          <a:bodyPr/>
          <a:lstStyle/>
          <a:p>
            <a:fld id="{14C33BDD-8B2E-47AE-80FE-180E430391E7}" type="slidenum">
              <a:rPr kumimoji="1" lang="ja-JP" altLang="en-US" smtClean="0"/>
              <a:pPr/>
              <a:t>58</a:t>
            </a:fld>
            <a:endParaRPr kumimoji="1" lang="ja-JP" altLang="en-US"/>
          </a:p>
        </p:txBody>
      </p:sp>
    </p:spTree>
    <p:extLst>
      <p:ext uri="{BB962C8B-B14F-4D97-AF65-F5344CB8AC3E}">
        <p14:creationId xmlns:p14="http://schemas.microsoft.com/office/powerpoint/2010/main" val="3001365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49331"/>
            <a:ext cx="8229600" cy="615523"/>
          </a:xfrm>
          <a:prstGeom prst="rect">
            <a:avLst/>
          </a:prstGeom>
        </p:spPr>
        <p:txBody>
          <a:bodyPr lIns="91425" tIns="91425" rIns="91425" bIns="91425" anchor="b" anchorCtr="0">
            <a:spAutoFit/>
          </a:bodyPr>
          <a:lstStyle/>
          <a:p>
            <a:r>
              <a:rPr lang="ja" altLang="ja-JP" dirty="0">
                <a:latin typeface="Meiryo"/>
                <a:ea typeface="Meiryo"/>
                <a:cs typeface="Meiryo"/>
                <a:sym typeface="Meiryo"/>
              </a:rPr>
              <a:t>講演者紹介</a:t>
            </a:r>
            <a:r>
              <a:rPr lang="ja-JP" altLang="en-US" dirty="0">
                <a:latin typeface="Meiryo"/>
                <a:ea typeface="Meiryo"/>
                <a:cs typeface="Meiryo"/>
                <a:sym typeface="Meiryo"/>
              </a:rPr>
              <a:t>　</a:t>
            </a:r>
            <a:r>
              <a:rPr lang="ja" altLang="ja-JP" dirty="0">
                <a:latin typeface="Meiryo"/>
                <a:ea typeface="Meiryo"/>
                <a:cs typeface="Meiryo"/>
                <a:sym typeface="Meiryo"/>
              </a:rPr>
              <a:t>小高　輝真</a:t>
            </a:r>
            <a:endParaRPr lang="ja" b="0" dirty="0">
              <a:latin typeface="Meiryo"/>
              <a:ea typeface="Meiryo"/>
              <a:cs typeface="Meiryo"/>
              <a:sym typeface="Meiryo"/>
            </a:endParaRPr>
          </a:p>
        </p:txBody>
      </p:sp>
      <p:pic>
        <p:nvPicPr>
          <p:cNvPr id="3074" name="Picture 2" descr="C:\Users\kodaka.WEBTECH\Desktop\書籍UNDOC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084" y="1390650"/>
            <a:ext cx="487680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odaka.WEBTECH\Desktop\書籍98スパテク.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 y="852070"/>
            <a:ext cx="4389120" cy="431196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5</a:t>
            </a:fld>
            <a:endParaRPr kumimoji="1" lang="ja-JP" altLang="en-US"/>
          </a:p>
        </p:txBody>
      </p:sp>
    </p:spTree>
    <p:extLst>
      <p:ext uri="{BB962C8B-B14F-4D97-AF65-F5344CB8AC3E}">
        <p14:creationId xmlns:p14="http://schemas.microsoft.com/office/powerpoint/2010/main" val="2357333180"/>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6562"/>
            <a:ext cx="8229600" cy="857400"/>
          </a:xfrm>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 ETC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の画質劣化の注意点</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59</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6699" t="6371" r="67713" b="56893"/>
          <a:stretch/>
        </p:blipFill>
        <p:spPr>
          <a:xfrm>
            <a:off x="-4121" y="681540"/>
            <a:ext cx="2791472" cy="2855269"/>
          </a:xfrm>
          <a:prstGeom prst="rect">
            <a:avLst/>
          </a:prstGeom>
          <a:ln/>
        </p:spPr>
        <p:style>
          <a:lnRef idx="1">
            <a:schemeClr val="dk1"/>
          </a:lnRef>
          <a:fillRef idx="2">
            <a:schemeClr val="dk1"/>
          </a:fillRef>
          <a:effectRef idx="1">
            <a:schemeClr val="dk1"/>
          </a:effectRef>
          <a:fontRef idx="minor">
            <a:schemeClr val="dk1"/>
          </a:fontRef>
        </p:style>
      </p:pic>
      <p:sp>
        <p:nvSpPr>
          <p:cNvPr id="12" name="円形吹き出し 11"/>
          <p:cNvSpPr/>
          <p:nvPr/>
        </p:nvSpPr>
        <p:spPr>
          <a:xfrm>
            <a:off x="3059832" y="867319"/>
            <a:ext cx="1584176" cy="648072"/>
          </a:xfrm>
          <a:prstGeom prst="wedgeEllipseCallout">
            <a:avLst>
              <a:gd name="adj1" fmla="val -65158"/>
              <a:gd name="adj2" fmla="val -12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無問題</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形吹き出し 12"/>
          <p:cNvSpPr/>
          <p:nvPr/>
        </p:nvSpPr>
        <p:spPr>
          <a:xfrm>
            <a:off x="5508104" y="843558"/>
            <a:ext cx="3240360" cy="1026114"/>
          </a:xfrm>
          <a:prstGeom prst="wedgeEllipseCallout">
            <a:avLst>
              <a:gd name="adj1" fmla="val -48467"/>
              <a:gd name="adj2" fmla="val 76359"/>
            </a:avLst>
          </a:prstGeom>
          <a:gradFill>
            <a:gsLst>
              <a:gs pos="0">
                <a:srgbClr val="FFFF00"/>
              </a:gs>
              <a:gs pos="35000">
                <a:srgbClr val="FFFF00"/>
              </a:gs>
              <a:gs pos="100000">
                <a:srgbClr val="FFFF0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5400" b="1" dirty="0" smtClean="0">
                <a:latin typeface="メイリオ" panose="020B0604030504040204" pitchFamily="50" charset="-128"/>
                <a:ea typeface="メイリオ" panose="020B0604030504040204" pitchFamily="50" charset="-128"/>
                <a:cs typeface="メイリオ" panose="020B0604030504040204" pitchFamily="50" charset="-128"/>
              </a:rPr>
              <a:t>要注意</a:t>
            </a:r>
            <a:endParaRPr kumimoji="1" lang="ja-JP" altLang="en-US" sz="5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2" name="Picture 4" descr="C:\Users\kodaka.WEBTECH\Desktop\gi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116038"/>
            <a:ext cx="3048000" cy="3048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051" name="Picture 3" descr="C:\Users\kodaka.WEBTECH\Desktop\UIPar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216" y="2199858"/>
            <a:ext cx="3543300" cy="296418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repeatCount="5000" fill="hold" grpId="1" nodeType="after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546"/>
            <a:ext cx="8229600" cy="857400"/>
          </a:xfrm>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idx="12"/>
          </p:nvPr>
        </p:nvSpPr>
        <p:spPr>
          <a:xfrm>
            <a:off x="8458200" y="4816475"/>
            <a:ext cx="685800" cy="273050"/>
          </a:xfrm>
        </p:spPr>
        <p:txBody>
          <a:bodyPr/>
          <a:lstStyle/>
          <a:p>
            <a:fld id="{8F8312D8-0E4E-4A5A-B774-14FEEB510A23}" type="slidenum">
              <a:rPr lang="en-US" smtClean="0">
                <a:latin typeface="メイリオ" panose="020B0604030504040204" pitchFamily="50" charset="-128"/>
                <a:ea typeface="メイリオ" panose="020B0604030504040204" pitchFamily="50" charset="-128"/>
                <a:cs typeface="メイリオ" panose="020B0604030504040204" pitchFamily="50" charset="-128"/>
              </a:rPr>
              <a:pPr/>
              <a:t>60</a:t>
            </a:fld>
            <a:endParaRPr 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2" descr="E:\CEDEC2013\CEDEC\比較サンプル\UIパーツ\parts_attack_original_x4.png"/>
          <p:cNvPicPr>
            <a:picLocks noChangeAspect="1" noChangeArrowheads="1"/>
          </p:cNvPicPr>
          <p:nvPr/>
        </p:nvPicPr>
        <p:blipFill rotWithShape="1">
          <a:blip r:embed="rId3" cstate="print"/>
          <a:srcRect l="24192"/>
          <a:stretch/>
        </p:blipFill>
        <p:spPr bwMode="auto">
          <a:xfrm>
            <a:off x="1206205" y="1182216"/>
            <a:ext cx="6318123" cy="3333750"/>
          </a:xfrm>
          <a:prstGeom prst="rect">
            <a:avLst/>
          </a:prstGeom>
          <a:noFill/>
        </p:spPr>
      </p:pic>
      <p:sp>
        <p:nvSpPr>
          <p:cNvPr id="5" name="テキスト ボックス 4"/>
          <p:cNvSpPr txBox="1"/>
          <p:nvPr/>
        </p:nvSpPr>
        <p:spPr>
          <a:xfrm>
            <a:off x="323528" y="746489"/>
            <a:ext cx="305724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オリジナルの画像</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1624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27562"/>
          <a:stretch/>
        </p:blipFill>
        <p:spPr>
          <a:xfrm>
            <a:off x="1259632" y="600050"/>
            <a:ext cx="6120327" cy="3840480"/>
          </a:xfrm>
          <a:prstGeom prst="rect">
            <a:avLst/>
          </a:prstGeom>
        </p:spPr>
      </p:pic>
      <p:sp>
        <p:nvSpPr>
          <p:cNvPr id="3" name="スライド番号プレースホルダー 2"/>
          <p:cNvSpPr>
            <a:spLocks noGrp="1"/>
          </p:cNvSpPr>
          <p:nvPr>
            <p:ph type="sldNum" sz="quarter" idx="12"/>
          </p:nvPr>
        </p:nvSpPr>
        <p:spPr>
          <a:xfrm>
            <a:off x="8458200" y="4816475"/>
            <a:ext cx="685800" cy="273050"/>
          </a:xfrm>
        </p:spPr>
        <p:txBody>
          <a:bodyPr/>
          <a:lstStyle/>
          <a:p>
            <a:fld id="{089C746B-7169-4DD2-9FCB-C3E522A82CFF}" type="slidenum">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pPr/>
              <a:t>61</a:t>
            </a:fld>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619673" y="4569972"/>
            <a:ext cx="184731" cy="369332"/>
          </a:xfrm>
          <a:prstGeom prst="rect">
            <a:avLst/>
          </a:prstGeom>
          <a:noFill/>
        </p:spPr>
        <p:txBody>
          <a:bodyPr wrap="none" rtlCol="0">
            <a:spAutoFit/>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779912" y="768185"/>
            <a:ext cx="5235462"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滲みを克服することは難しい</a:t>
            </a:r>
            <a:endPar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58510" y="768185"/>
            <a:ext cx="2341282"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a:spLocks noGrp="1"/>
          </p:cNvSpPr>
          <p:nvPr>
            <p:ph type="title"/>
          </p:nvPr>
        </p:nvSpPr>
        <p:spPr>
          <a:xfrm>
            <a:off x="457200" y="-92546"/>
            <a:ext cx="8229600" cy="857400"/>
          </a:xfrm>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78291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62</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691680" y="3705875"/>
            <a:ext cx="535549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（バイリニア）補間を行うので、隣接ブロックの影響を受ける</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5"/>
          <p:cNvGrpSpPr/>
          <p:nvPr/>
        </p:nvGrpSpPr>
        <p:grpSpPr>
          <a:xfrm>
            <a:off x="539552" y="1323081"/>
            <a:ext cx="7920880" cy="2472805"/>
            <a:chOff x="539552" y="2124147"/>
            <a:chExt cx="7920880" cy="3297074"/>
          </a:xfrm>
        </p:grpSpPr>
        <p:sp>
          <p:nvSpPr>
            <p:cNvPr id="8" name="右矢印 7"/>
            <p:cNvSpPr/>
            <p:nvPr/>
          </p:nvSpPr>
          <p:spPr>
            <a:xfrm>
              <a:off x="4554301" y="2920272"/>
              <a:ext cx="1183874" cy="12211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メイリオ" pitchFamily="50" charset="-128"/>
                  <a:ea typeface="メイリオ" pitchFamily="50" charset="-128"/>
                  <a:cs typeface="メイリオ" pitchFamily="50" charset="-128"/>
                </a:rPr>
                <a:t>補間</a:t>
              </a:r>
              <a:endParaRPr lang="ja-JP" altLang="ja-JP" b="1" dirty="0">
                <a:solidFill>
                  <a:schemeClr val="bg1"/>
                </a:solidFill>
                <a:latin typeface="メイリオ" pitchFamily="50" charset="-128"/>
                <a:ea typeface="メイリオ" pitchFamily="50" charset="-128"/>
                <a:cs typeface="メイリオ" pitchFamily="50" charset="-128"/>
              </a:endParaRPr>
            </a:p>
          </p:txBody>
        </p:sp>
        <p:pic>
          <p:nvPicPr>
            <p:cNvPr id="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8215" y="2728923"/>
              <a:ext cx="1463040" cy="1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20"/>
            <p:cNvSpPr>
              <a:spLocks noChangeShapeType="1"/>
            </p:cNvSpPr>
            <p:nvPr/>
          </p:nvSpPr>
          <p:spPr bwMode="auto">
            <a:xfrm>
              <a:off x="2359999" y="2554038"/>
              <a:ext cx="552341" cy="1083"/>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Line 20"/>
            <p:cNvSpPr>
              <a:spLocks noChangeShapeType="1"/>
            </p:cNvSpPr>
            <p:nvPr/>
          </p:nvSpPr>
          <p:spPr bwMode="auto">
            <a:xfrm>
              <a:off x="2234247" y="2710627"/>
              <a:ext cx="0" cy="537244"/>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Text Box 2"/>
            <p:cNvSpPr txBox="1">
              <a:spLocks noChangeArrowheads="1"/>
            </p:cNvSpPr>
            <p:nvPr/>
          </p:nvSpPr>
          <p:spPr bwMode="auto">
            <a:xfrm>
              <a:off x="1403648" y="2124147"/>
              <a:ext cx="1728192" cy="346075"/>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ブロック</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p>
            <a:p>
              <a:pPr>
                <a:tabLst>
                  <a:tab pos="723900" algn="l"/>
                  <a:tab pos="1447800" algn="l"/>
                </a:tabLst>
              </a:pPr>
              <a:endParaRPr 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3"/>
            <p:cNvSpPr txBox="1">
              <a:spLocks noChangeArrowheads="1"/>
            </p:cNvSpPr>
            <p:nvPr/>
          </p:nvSpPr>
          <p:spPr bwMode="auto">
            <a:xfrm>
              <a:off x="4499992" y="4701141"/>
              <a:ext cx="3960440" cy="720080"/>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ピクセルを補間色で埋める</a:t>
              </a:r>
              <a:endParaRPr lang="ja-JP"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588" y="2700210"/>
              <a:ext cx="1474470" cy="196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2"/>
            <p:cNvSpPr txBox="1">
              <a:spLocks noChangeArrowheads="1"/>
            </p:cNvSpPr>
            <p:nvPr/>
          </p:nvSpPr>
          <p:spPr bwMode="auto">
            <a:xfrm>
              <a:off x="539552" y="3356992"/>
              <a:ext cx="1656184" cy="5040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60876" rIns="90000" bIns="45000"/>
            <a:lstStyle/>
            <a:p>
              <a:pPr algn="ctr">
                <a:tabLst>
                  <a:tab pos="723900" algn="l"/>
                  <a:tab pos="1447800" algn="l"/>
                </a:tabLst>
              </a:pPr>
              <a:r>
                <a:rPr lang="en-US"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A </a:t>
              </a:r>
              <a:r>
                <a:rPr lang="ja-JP"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タイトル 4"/>
          <p:cNvSpPr>
            <a:spLocks noGrp="1"/>
          </p:cNvSpPr>
          <p:nvPr>
            <p:ph type="title"/>
          </p:nvPr>
        </p:nvSpPr>
        <p:spPr>
          <a:xfrm>
            <a:off x="457200" y="72008"/>
            <a:ext cx="8229600" cy="627534"/>
          </a:xfrm>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の圧縮・伸長方法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943460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72008"/>
            <a:ext cx="8229600" cy="627534"/>
          </a:xfrm>
        </p:spPr>
        <p:txBody>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の圧縮・伸長方法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63</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251520" y="735546"/>
            <a:ext cx="8280000" cy="5400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700" dirty="0" smtClean="0">
                <a:latin typeface="メイリオ" pitchFamily="50" charset="-128"/>
                <a:ea typeface="メイリオ" pitchFamily="50" charset="-128"/>
                <a:cs typeface="メイリオ" pitchFamily="50" charset="-128"/>
              </a:rPr>
              <a:t>Color A, B </a:t>
            </a:r>
            <a:r>
              <a:rPr lang="ja-JP" altLang="en-US" sz="2700" dirty="0" smtClean="0">
                <a:latin typeface="メイリオ" pitchFamily="50" charset="-128"/>
                <a:ea typeface="メイリオ" pitchFamily="50" charset="-128"/>
                <a:cs typeface="メイリオ" pitchFamily="50" charset="-128"/>
              </a:rPr>
              <a:t>をそれぞれ、周囲のブロックと補間する</a:t>
            </a:r>
          </a:p>
        </p:txBody>
      </p:sp>
      <p:sp>
        <p:nvSpPr>
          <p:cNvPr id="22" name="Text Box 1"/>
          <p:cNvSpPr txBox="1">
            <a:spLocks noChangeArrowheads="1"/>
          </p:cNvSpPr>
          <p:nvPr/>
        </p:nvSpPr>
        <p:spPr bwMode="auto">
          <a:xfrm>
            <a:off x="467544" y="3913616"/>
            <a:ext cx="1800200" cy="41451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60876" rIns="90000" bIns="45000"/>
          <a:lstStyle/>
          <a:p>
            <a:pPr algn="ctr">
              <a:tabLst>
                <a:tab pos="723900" algn="l"/>
                <a:tab pos="1447800" algn="l"/>
              </a:tabLst>
            </a:pPr>
            <a:r>
              <a:rPr lang="en-US"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B </a:t>
            </a:r>
            <a:r>
              <a:rPr lang="ja-JP"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Text Box 2"/>
          <p:cNvSpPr txBox="1">
            <a:spLocks noChangeArrowheads="1"/>
          </p:cNvSpPr>
          <p:nvPr/>
        </p:nvSpPr>
        <p:spPr bwMode="auto">
          <a:xfrm>
            <a:off x="467544" y="2134605"/>
            <a:ext cx="1800200" cy="4097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60876" rIns="90000" bIns="45000"/>
          <a:lstStyle/>
          <a:p>
            <a:pPr algn="ctr">
              <a:tabLst>
                <a:tab pos="723900" algn="l"/>
                <a:tab pos="1447800" algn="l"/>
              </a:tabLst>
            </a:pPr>
            <a:r>
              <a:rPr lang="en-US"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A </a:t>
            </a:r>
            <a:r>
              <a:rPr lang="ja-JP" sz="28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右矢印 26"/>
          <p:cNvSpPr/>
          <p:nvPr/>
        </p:nvSpPr>
        <p:spPr>
          <a:xfrm>
            <a:off x="5130365" y="1900294"/>
            <a:ext cx="1183874" cy="9158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メイリオ" pitchFamily="50" charset="-128"/>
                <a:ea typeface="メイリオ" pitchFamily="50" charset="-128"/>
                <a:cs typeface="メイリオ" pitchFamily="50" charset="-128"/>
              </a:rPr>
              <a:t>補間</a:t>
            </a:r>
            <a:endParaRPr lang="ja-JP" altLang="ja-JP" b="1" dirty="0">
              <a:solidFill>
                <a:schemeClr val="bg1"/>
              </a:solidFill>
              <a:latin typeface="メイリオ" pitchFamily="50" charset="-128"/>
              <a:ea typeface="メイリオ" pitchFamily="50" charset="-128"/>
              <a:cs typeface="メイリオ" pitchFamily="50" charset="-128"/>
            </a:endParaRPr>
          </a:p>
        </p:txBody>
      </p:sp>
      <p:sp>
        <p:nvSpPr>
          <p:cNvPr id="28" name="右矢印 27"/>
          <p:cNvSpPr/>
          <p:nvPr/>
        </p:nvSpPr>
        <p:spPr>
          <a:xfrm>
            <a:off x="5130365" y="3654103"/>
            <a:ext cx="1183874" cy="9158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smtClean="0">
                <a:solidFill>
                  <a:schemeClr val="bg1"/>
                </a:solidFill>
                <a:latin typeface="メイリオ" pitchFamily="50" charset="-128"/>
                <a:ea typeface="メイリオ" pitchFamily="50" charset="-128"/>
                <a:cs typeface="メイリオ" pitchFamily="50" charset="-128"/>
              </a:rPr>
              <a:t>補間</a:t>
            </a:r>
            <a:endParaRPr lang="ja-JP" altLang="ja-JP" b="1" dirty="0">
              <a:solidFill>
                <a:schemeClr val="bg1"/>
              </a:solidFill>
              <a:latin typeface="メイリオ" pitchFamily="50" charset="-128"/>
              <a:ea typeface="メイリオ" pitchFamily="50" charset="-128"/>
              <a:cs typeface="メイリオ" pitchFamily="50" charset="-128"/>
            </a:endParaRPr>
          </a:p>
        </p:txBody>
      </p:sp>
      <p:pic>
        <p:nvPicPr>
          <p:cNvPr id="757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280" y="1756782"/>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280" y="3506607"/>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Line 20"/>
          <p:cNvSpPr>
            <a:spLocks noChangeShapeType="1"/>
          </p:cNvSpPr>
          <p:nvPr/>
        </p:nvSpPr>
        <p:spPr bwMode="auto">
          <a:xfrm>
            <a:off x="2936063" y="1602963"/>
            <a:ext cx="552341" cy="812"/>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Line 20"/>
          <p:cNvSpPr>
            <a:spLocks noChangeShapeType="1"/>
          </p:cNvSpPr>
          <p:nvPr/>
        </p:nvSpPr>
        <p:spPr bwMode="auto">
          <a:xfrm>
            <a:off x="2810311" y="1720405"/>
            <a:ext cx="0" cy="402933"/>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Text Box 2"/>
          <p:cNvSpPr txBox="1">
            <a:spLocks noChangeArrowheads="1"/>
          </p:cNvSpPr>
          <p:nvPr/>
        </p:nvSpPr>
        <p:spPr bwMode="auto">
          <a:xfrm>
            <a:off x="1979712" y="1304082"/>
            <a:ext cx="1728192" cy="259556"/>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ブロック</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p>
          <a:p>
            <a:pPr>
              <a:tabLst>
                <a:tab pos="723900" algn="l"/>
                <a:tab pos="1447800" algn="l"/>
              </a:tabLst>
            </a:pPr>
            <a:endParaRPr 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Text Box 2"/>
          <p:cNvSpPr txBox="1">
            <a:spLocks noChangeArrowheads="1"/>
          </p:cNvSpPr>
          <p:nvPr/>
        </p:nvSpPr>
        <p:spPr bwMode="auto">
          <a:xfrm>
            <a:off x="8078054" y="1666963"/>
            <a:ext cx="958443" cy="394915"/>
          </a:xfrm>
          <a:prstGeom prst="rect">
            <a:avLst/>
          </a:prstGeom>
          <a:noFill/>
          <a:ln w="9525" cap="flat">
            <a:noFill/>
            <a:round/>
            <a:headEnd/>
            <a:tailEnd/>
          </a:ln>
          <a:effectLst/>
        </p:spPr>
        <p:txBody>
          <a:bodyPr lIns="90000" tIns="60876" rIns="90000" bIns="45000"/>
          <a:lstStyle/>
          <a:p>
            <a:pPr>
              <a:tabLst>
                <a:tab pos="723900" algn="l"/>
                <a:tab pos="1447800" algn="l"/>
              </a:tabLst>
            </a:pPr>
            <a:endParaRPr 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Text Box 2"/>
          <p:cNvSpPr txBox="1">
            <a:spLocks noChangeArrowheads="1"/>
          </p:cNvSpPr>
          <p:nvPr/>
        </p:nvSpPr>
        <p:spPr bwMode="auto">
          <a:xfrm>
            <a:off x="8108514" y="1487377"/>
            <a:ext cx="958443" cy="394915"/>
          </a:xfrm>
          <a:prstGeom prst="rect">
            <a:avLst/>
          </a:prstGeom>
          <a:noFill/>
          <a:ln w="9525" cap="flat">
            <a:noFill/>
            <a:round/>
            <a:headEnd/>
            <a:tailEnd/>
          </a:ln>
          <a:effectLst/>
        </p:spPr>
        <p:txBody>
          <a:bodyPr lIns="90000" tIns="60876" rIns="90000" bIns="45000"/>
          <a:lstStyle/>
          <a:p>
            <a:pPr>
              <a:tabLst>
                <a:tab pos="723900" algn="l"/>
                <a:tab pos="1447800" algn="l"/>
              </a:tabLst>
            </a:pPr>
            <a:endParaRPr 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3"/>
          <p:cNvSpPr txBox="1">
            <a:spLocks noChangeArrowheads="1"/>
          </p:cNvSpPr>
          <p:nvPr/>
        </p:nvSpPr>
        <p:spPr bwMode="auto">
          <a:xfrm>
            <a:off x="5076056" y="3183818"/>
            <a:ext cx="3960440" cy="540060"/>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ピクセルを補間色で埋める</a:t>
            </a:r>
            <a:endParaRPr 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0652" y="1735246"/>
            <a:ext cx="1474470" cy="147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7" y="3506606"/>
            <a:ext cx="1474470" cy="147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3604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64</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251518" y="735546"/>
            <a:ext cx="8280000" cy="5400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補間結果のピクセルごとにブレンドする</a:t>
            </a:r>
          </a:p>
        </p:txBody>
      </p:sp>
      <p:sp>
        <p:nvSpPr>
          <p:cNvPr id="22" name="Text Box 1"/>
          <p:cNvSpPr txBox="1">
            <a:spLocks noChangeArrowheads="1"/>
          </p:cNvSpPr>
          <p:nvPr/>
        </p:nvSpPr>
        <p:spPr bwMode="auto">
          <a:xfrm>
            <a:off x="467544" y="3183354"/>
            <a:ext cx="1352516" cy="41451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60876" rIns="90000" bIns="45000"/>
          <a:lstStyle/>
          <a:p>
            <a:pPr algn="ctr">
              <a:tabLst>
                <a:tab pos="723900" algn="l"/>
                <a:tab pos="1447800" algn="l"/>
              </a:tabLst>
            </a:pPr>
            <a:r>
              <a:rPr lang="en-US" sz="2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B </a:t>
            </a:r>
            <a:r>
              <a:rPr lang="ja-JP" sz="2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Text Box 2"/>
          <p:cNvSpPr txBox="1">
            <a:spLocks noChangeArrowheads="1"/>
          </p:cNvSpPr>
          <p:nvPr/>
        </p:nvSpPr>
        <p:spPr bwMode="auto">
          <a:xfrm>
            <a:off x="467544" y="2227205"/>
            <a:ext cx="1352516" cy="4097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0000" tIns="60876" rIns="90000" bIns="45000"/>
          <a:lstStyle/>
          <a:p>
            <a:pPr algn="ctr">
              <a:tabLst>
                <a:tab pos="723900" algn="l"/>
                <a:tab pos="1447800" algn="l"/>
              </a:tabLst>
            </a:pPr>
            <a:r>
              <a:rPr lang="en-US" sz="2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A </a:t>
            </a:r>
            <a:r>
              <a:rPr lang="ja-JP" sz="24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8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655" y="2949793"/>
            <a:ext cx="967740" cy="96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655" y="1934524"/>
            <a:ext cx="967740" cy="96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3"/>
          <p:cNvPicPr>
            <a:picLocks noChangeAspect="1" noChangeArrowheads="1"/>
          </p:cNvPicPr>
          <p:nvPr/>
        </p:nvPicPr>
        <p:blipFill>
          <a:blip r:embed="rId5" cstate="print"/>
          <a:srcRect/>
          <a:stretch>
            <a:fillRect/>
          </a:stretch>
        </p:blipFill>
        <p:spPr bwMode="auto">
          <a:xfrm>
            <a:off x="4700156" y="2126638"/>
            <a:ext cx="1987744" cy="1490808"/>
          </a:xfrm>
          <a:prstGeom prst="rect">
            <a:avLst/>
          </a:prstGeom>
          <a:noFill/>
          <a:ln w="9525" cap="flat">
            <a:gradFill>
              <a:gsLst>
                <a:gs pos="0">
                  <a:schemeClr val="tx2">
                    <a:lumMod val="75000"/>
                  </a:schemeClr>
                </a:gs>
                <a:gs pos="50000">
                  <a:schemeClr val="accent1">
                    <a:tint val="44500"/>
                    <a:satMod val="160000"/>
                  </a:schemeClr>
                </a:gs>
                <a:gs pos="100000">
                  <a:schemeClr val="accent1">
                    <a:tint val="23500"/>
                    <a:satMod val="160000"/>
                  </a:schemeClr>
                </a:gs>
              </a:gsLst>
              <a:lin ang="5400000" scaled="0"/>
            </a:gradFill>
            <a:round/>
            <a:headEnd/>
            <a:tailEnd/>
          </a:ln>
          <a:effectLst/>
        </p:spPr>
      </p:pic>
      <p:sp>
        <p:nvSpPr>
          <p:cNvPr id="29" name="Text Box 14"/>
          <p:cNvSpPr txBox="1">
            <a:spLocks noChangeArrowheads="1"/>
          </p:cNvSpPr>
          <p:nvPr/>
        </p:nvSpPr>
        <p:spPr bwMode="auto">
          <a:xfrm>
            <a:off x="6258626" y="2144677"/>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1</a:t>
            </a:r>
          </a:p>
          <a:p>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Text Box 15"/>
          <p:cNvSpPr txBox="1">
            <a:spLocks noChangeArrowheads="1"/>
          </p:cNvSpPr>
          <p:nvPr/>
        </p:nvSpPr>
        <p:spPr bwMode="auto">
          <a:xfrm>
            <a:off x="5763280" y="2151821"/>
            <a:ext cx="412127"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1</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Text Box 16"/>
          <p:cNvSpPr txBox="1">
            <a:spLocks noChangeArrowheads="1"/>
          </p:cNvSpPr>
          <p:nvPr/>
        </p:nvSpPr>
        <p:spPr bwMode="auto">
          <a:xfrm>
            <a:off x="5276641" y="2151821"/>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0</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Text Box 17"/>
          <p:cNvSpPr txBox="1">
            <a:spLocks noChangeArrowheads="1"/>
          </p:cNvSpPr>
          <p:nvPr/>
        </p:nvSpPr>
        <p:spPr bwMode="auto">
          <a:xfrm>
            <a:off x="4779408" y="2151821"/>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1</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Text Box 18"/>
          <p:cNvSpPr txBox="1">
            <a:spLocks noChangeArrowheads="1"/>
          </p:cNvSpPr>
          <p:nvPr/>
        </p:nvSpPr>
        <p:spPr bwMode="auto">
          <a:xfrm>
            <a:off x="6258626" y="3247701"/>
            <a:ext cx="412128" cy="246442"/>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2</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Text Box 19"/>
          <p:cNvSpPr txBox="1">
            <a:spLocks noChangeArrowheads="1"/>
          </p:cNvSpPr>
          <p:nvPr/>
        </p:nvSpPr>
        <p:spPr bwMode="auto">
          <a:xfrm>
            <a:off x="5763280" y="3254845"/>
            <a:ext cx="412127" cy="246442"/>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3</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Text Box 20"/>
          <p:cNvSpPr txBox="1">
            <a:spLocks noChangeArrowheads="1"/>
          </p:cNvSpPr>
          <p:nvPr/>
        </p:nvSpPr>
        <p:spPr bwMode="auto">
          <a:xfrm>
            <a:off x="5276641" y="3254845"/>
            <a:ext cx="412128" cy="246442"/>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3</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Text Box 21"/>
          <p:cNvSpPr txBox="1">
            <a:spLocks noChangeArrowheads="1"/>
          </p:cNvSpPr>
          <p:nvPr/>
        </p:nvSpPr>
        <p:spPr bwMode="auto">
          <a:xfrm>
            <a:off x="4779408" y="3254845"/>
            <a:ext cx="412128" cy="246442"/>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2</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Text Box 22"/>
          <p:cNvSpPr txBox="1">
            <a:spLocks noChangeArrowheads="1"/>
          </p:cNvSpPr>
          <p:nvPr/>
        </p:nvSpPr>
        <p:spPr bwMode="auto">
          <a:xfrm>
            <a:off x="6258626" y="2869659"/>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1</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Text Box 23"/>
          <p:cNvSpPr txBox="1">
            <a:spLocks noChangeArrowheads="1"/>
          </p:cNvSpPr>
          <p:nvPr/>
        </p:nvSpPr>
        <p:spPr bwMode="auto">
          <a:xfrm>
            <a:off x="5763280" y="2876803"/>
            <a:ext cx="412127"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2</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Text Box 24"/>
          <p:cNvSpPr txBox="1">
            <a:spLocks noChangeArrowheads="1"/>
          </p:cNvSpPr>
          <p:nvPr/>
        </p:nvSpPr>
        <p:spPr bwMode="auto">
          <a:xfrm>
            <a:off x="5276641" y="2876803"/>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2</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Text Box 25"/>
          <p:cNvSpPr txBox="1">
            <a:spLocks noChangeArrowheads="1"/>
          </p:cNvSpPr>
          <p:nvPr/>
        </p:nvSpPr>
        <p:spPr bwMode="auto">
          <a:xfrm>
            <a:off x="4779408" y="2876803"/>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3</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Text Box 26"/>
          <p:cNvSpPr txBox="1">
            <a:spLocks noChangeArrowheads="1"/>
          </p:cNvSpPr>
          <p:nvPr/>
        </p:nvSpPr>
        <p:spPr bwMode="auto">
          <a:xfrm>
            <a:off x="6258626" y="2491617"/>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0</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Text Box 27"/>
          <p:cNvSpPr txBox="1">
            <a:spLocks noChangeArrowheads="1"/>
          </p:cNvSpPr>
          <p:nvPr/>
        </p:nvSpPr>
        <p:spPr bwMode="auto">
          <a:xfrm>
            <a:off x="5763280" y="2498761"/>
            <a:ext cx="412127"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0</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Text Box 28"/>
          <p:cNvSpPr txBox="1">
            <a:spLocks noChangeArrowheads="1"/>
          </p:cNvSpPr>
          <p:nvPr/>
        </p:nvSpPr>
        <p:spPr bwMode="auto">
          <a:xfrm>
            <a:off x="5276641" y="2498761"/>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1</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Text Box 29"/>
          <p:cNvSpPr txBox="1">
            <a:spLocks noChangeArrowheads="1"/>
          </p:cNvSpPr>
          <p:nvPr/>
        </p:nvSpPr>
        <p:spPr bwMode="auto">
          <a:xfrm>
            <a:off x="4779408" y="2498761"/>
            <a:ext cx="412128" cy="246443"/>
          </a:xfrm>
          <a:prstGeom prst="rect">
            <a:avLst/>
          </a:prstGeom>
          <a:noFill/>
          <a:ln w="9525" cap="flat">
            <a:noFill/>
            <a:round/>
            <a:headEnd/>
            <a:tailEnd/>
          </a:ln>
          <a:effectLst/>
        </p:spPr>
        <p:txBody>
          <a:bodyPr lIns="90000" tIns="60876" rIns="90000" bIns="45000"/>
          <a:lstStyle/>
          <a:p>
            <a:r>
              <a:rPr lang="en-US" sz="2400" b="1" dirty="0" smtClean="0">
                <a:solidFill>
                  <a:srgbClr val="0099FF"/>
                </a:solidFill>
                <a:latin typeface="メイリオ" panose="020B0604030504040204" pitchFamily="50" charset="-128"/>
                <a:ea typeface="メイリオ" panose="020B0604030504040204" pitchFamily="50" charset="-128"/>
                <a:cs typeface="メイリオ" panose="020B0604030504040204" pitchFamily="50" charset="-128"/>
              </a:rPr>
              <a:t>2</a:t>
            </a:r>
            <a:endParaRPr lang="en-US" sz="2400" b="1" dirty="0">
              <a:solidFill>
                <a:srgbClr val="0099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Line 20"/>
          <p:cNvSpPr>
            <a:spLocks noChangeShapeType="1"/>
          </p:cNvSpPr>
          <p:nvPr/>
        </p:nvSpPr>
        <p:spPr bwMode="auto">
          <a:xfrm>
            <a:off x="2415655" y="1850858"/>
            <a:ext cx="967740" cy="0"/>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Line 20"/>
          <p:cNvSpPr>
            <a:spLocks noChangeShapeType="1"/>
          </p:cNvSpPr>
          <p:nvPr/>
        </p:nvSpPr>
        <p:spPr bwMode="auto">
          <a:xfrm flipH="1">
            <a:off x="2195736" y="1934524"/>
            <a:ext cx="1558" cy="967740"/>
          </a:xfrm>
          <a:prstGeom prst="line">
            <a:avLst/>
          </a:prstGeom>
          <a:noFill/>
          <a:ln w="36000" cap="flat">
            <a:solidFill>
              <a:srgbClr val="000000"/>
            </a:solidFill>
            <a:round/>
            <a:headEnd type="triangle" w="med" len="med"/>
            <a:tailEnd type="triangle" w="med" len="med"/>
          </a:ln>
          <a:effectLst/>
        </p:spPr>
        <p:txBody>
          <a:bodyPr lIns="82945" tIns="41473" rIns="82945" bIns="41473"/>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Text Box 2"/>
          <p:cNvSpPr txBox="1">
            <a:spLocks noChangeArrowheads="1"/>
          </p:cNvSpPr>
          <p:nvPr/>
        </p:nvSpPr>
        <p:spPr bwMode="auto">
          <a:xfrm>
            <a:off x="2197294" y="1275606"/>
            <a:ext cx="1728192" cy="259556"/>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ブロック</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p>
          <a:p>
            <a:pPr>
              <a:tabLst>
                <a:tab pos="723900" algn="l"/>
                <a:tab pos="1447800" algn="l"/>
              </a:tabLst>
            </a:pPr>
            <a:endParaRPr 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Text Box 2"/>
          <p:cNvSpPr txBox="1">
            <a:spLocks noChangeArrowheads="1"/>
          </p:cNvSpPr>
          <p:nvPr/>
        </p:nvSpPr>
        <p:spPr bwMode="auto">
          <a:xfrm>
            <a:off x="7185452" y="2739143"/>
            <a:ext cx="1584325" cy="259556"/>
          </a:xfrm>
          <a:prstGeom prst="rect">
            <a:avLst/>
          </a:prstGeom>
          <a:noFill/>
          <a:ln w="9525" cap="flat">
            <a:noFill/>
            <a:round/>
            <a:headEnd/>
            <a:tailEnd/>
          </a:ln>
          <a:effectLst/>
        </p:spPr>
        <p:txBody>
          <a:bodyPr lIns="90000" tIns="60876" rIns="90000" bIns="45000"/>
          <a:lstStyle/>
          <a:p>
            <a:pPr>
              <a:tabLst>
                <a:tab pos="723900" algn="l"/>
                <a:tab pos="1447800" algn="l"/>
              </a:tabLst>
            </a:pP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復元</a:t>
            </a:r>
            <a:endParaRPr 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右矢印 55"/>
          <p:cNvSpPr/>
          <p:nvPr/>
        </p:nvSpPr>
        <p:spPr>
          <a:xfrm rot="900000">
            <a:off x="3836054" y="2342022"/>
            <a:ext cx="694455" cy="3849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右矢印 56"/>
          <p:cNvSpPr/>
          <p:nvPr/>
        </p:nvSpPr>
        <p:spPr>
          <a:xfrm rot="20422267">
            <a:off x="3847494" y="3082651"/>
            <a:ext cx="694455" cy="3849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Text Box 1"/>
          <p:cNvSpPr txBox="1">
            <a:spLocks noChangeArrowheads="1"/>
          </p:cNvSpPr>
          <p:nvPr/>
        </p:nvSpPr>
        <p:spPr bwMode="auto">
          <a:xfrm>
            <a:off x="1115616" y="4029913"/>
            <a:ext cx="6480720" cy="63007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60876" rIns="90000" bIns="45000"/>
          <a:lstStyle/>
          <a:p>
            <a:pPr algn="ctr">
              <a:tabLst>
                <a:tab pos="723900" algn="l"/>
                <a:tab pos="1447800" algn="l"/>
              </a:tabLst>
            </a:pP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ブレンド</a:t>
            </a: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結果を想定した </a:t>
            </a:r>
            <a:r>
              <a:rPr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Color A, B </a:t>
            </a: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tabLst>
                <a:tab pos="723900" algn="l"/>
                <a:tab pos="1447800" algn="l"/>
              </a:tabLst>
            </a:pP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圧縮時に適切に選んでおく必要</a:t>
            </a:r>
            <a:r>
              <a:rPr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Text Box 3"/>
          <p:cNvSpPr txBox="1">
            <a:spLocks noChangeArrowheads="1"/>
          </p:cNvSpPr>
          <p:nvPr/>
        </p:nvSpPr>
        <p:spPr bwMode="auto">
          <a:xfrm>
            <a:off x="6732240" y="2126638"/>
            <a:ext cx="2304256" cy="1597239"/>
          </a:xfrm>
          <a:prstGeom prst="rect">
            <a:avLst/>
          </a:prstGeom>
          <a:noFill/>
          <a:ln w="9525" cap="flat">
            <a:noFill/>
            <a:round/>
            <a:headEnd/>
            <a:tailEnd/>
          </a:ln>
          <a:effectLst/>
        </p:spPr>
        <p:txBody>
          <a:bodyPr lIns="90000" tIns="60876" rIns="90000" bIns="45000"/>
          <a:lstStyle/>
          <a:p>
            <a:pPr>
              <a:tabLst>
                <a:tab pos="723900" algn="l"/>
                <a:tab pos="1447800" algn="l"/>
              </a:tabLst>
            </a:pPr>
            <a:r>
              <a:rPr lang="en-US" altLang="ja-JP" sz="17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 = A</a:t>
            </a:r>
          </a:p>
          <a:p>
            <a:pPr>
              <a:tabLst>
                <a:tab pos="723900" algn="l"/>
                <a:tab pos="1447800" algn="l"/>
              </a:tabLst>
            </a:pPr>
            <a:r>
              <a:rPr lang="en-US" altLang="ja-JP" sz="17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 = 5/8 A + 3/8 B</a:t>
            </a:r>
          </a:p>
          <a:p>
            <a:pPr>
              <a:tabLst>
                <a:tab pos="723900" algn="l"/>
                <a:tab pos="1447800" algn="l"/>
              </a:tabLst>
            </a:pPr>
            <a:r>
              <a:rPr lang="en-US" altLang="ja-JP" sz="17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 = 3/8 A + 5/8 B</a:t>
            </a:r>
          </a:p>
          <a:p>
            <a:pPr>
              <a:tabLst>
                <a:tab pos="723900" algn="l"/>
                <a:tab pos="1447800" algn="l"/>
              </a:tabLst>
            </a:pPr>
            <a:r>
              <a:rPr lang="en-US" altLang="ja-JP" sz="17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 = B</a:t>
            </a:r>
            <a:endParaRPr lang="ja-JP" sz="17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Text Box 3"/>
          <p:cNvSpPr txBox="1">
            <a:spLocks noChangeArrowheads="1"/>
          </p:cNvSpPr>
          <p:nvPr/>
        </p:nvSpPr>
        <p:spPr bwMode="auto">
          <a:xfrm>
            <a:off x="4808684" y="1620821"/>
            <a:ext cx="3960440" cy="540060"/>
          </a:xfrm>
          <a:prstGeom prst="rect">
            <a:avLst/>
          </a:prstGeom>
          <a:noFill/>
          <a:ln w="9525" cap="flat">
            <a:noFill/>
            <a:round/>
            <a:headEnd/>
            <a:tailEnd/>
          </a:ln>
          <a:effectLst/>
        </p:spPr>
        <p:txBody>
          <a:bodyPr lIns="90000" tIns="60876" rIns="90000" bIns="45000"/>
          <a:lstStyle/>
          <a:p>
            <a:pPr>
              <a:tabLst>
                <a:tab pos="723900" algn="l"/>
                <a:tab pos="1447800" algn="l"/>
              </a:tabLst>
            </a:pPr>
            <a:r>
              <a:rPr lang="ja-JP" altLang="en-US"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ブレンド方法</a:t>
            </a:r>
            <a:endParaRPr lang="ja-JP"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タイトル 4"/>
          <p:cNvSpPr txBox="1">
            <a:spLocks/>
          </p:cNvSpPr>
          <p:nvPr/>
        </p:nvSpPr>
        <p:spPr bwMode="auto">
          <a:xfrm>
            <a:off x="457200" y="72008"/>
            <a:ext cx="8229600" cy="627534"/>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の圧縮・伸長方法</a:t>
            </a:r>
          </a:p>
        </p:txBody>
      </p:sp>
    </p:spTree>
    <p:extLst>
      <p:ext uri="{BB962C8B-B14F-4D97-AF65-F5344CB8AC3E}">
        <p14:creationId xmlns:p14="http://schemas.microsoft.com/office/powerpoint/2010/main" val="2205907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05977"/>
            <a:ext cx="8229600" cy="555127"/>
          </a:xfrm>
        </p:spPr>
        <p: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離れていても滲む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61" name="Picture 13" descr="E:\CEDEC2013\CEDEC\PVR\color_bar\マージンによる変化\canvas_all_pvr比較_マージン４_originalPart_x3.png"/>
          <p:cNvPicPr>
            <a:picLocks noChangeAspect="1" noChangeArrowheads="1"/>
          </p:cNvPicPr>
          <p:nvPr/>
        </p:nvPicPr>
        <p:blipFill>
          <a:blip r:embed="rId3" cstate="print"/>
          <a:srcRect/>
          <a:stretch>
            <a:fillRect/>
          </a:stretch>
        </p:blipFill>
        <p:spPr bwMode="auto">
          <a:xfrm>
            <a:off x="611561" y="1005576"/>
            <a:ext cx="6115051" cy="750094"/>
          </a:xfrm>
          <a:prstGeom prst="rect">
            <a:avLst/>
          </a:prstGeom>
        </p:spPr>
        <p:style>
          <a:lnRef idx="1">
            <a:schemeClr val="accent3"/>
          </a:lnRef>
          <a:fillRef idx="2">
            <a:schemeClr val="accent3"/>
          </a:fillRef>
          <a:effectRef idx="1">
            <a:schemeClr val="accent3"/>
          </a:effectRef>
          <a:fontRef idx="minor">
            <a:schemeClr val="dk1"/>
          </a:fontRef>
        </p:style>
      </p:pic>
      <p:pic>
        <p:nvPicPr>
          <p:cNvPr id="2062" name="Picture 14" descr="E:\CEDEC2013\CEDEC\PVR\color_bar\マージンによる変化\canvas_all_pvr比較_マージン４_pvrtc4bppPart_x3.png"/>
          <p:cNvPicPr>
            <a:picLocks noChangeAspect="1" noChangeArrowheads="1"/>
          </p:cNvPicPr>
          <p:nvPr/>
        </p:nvPicPr>
        <p:blipFill>
          <a:blip r:embed="rId4" cstate="print"/>
          <a:srcRect/>
          <a:stretch>
            <a:fillRect/>
          </a:stretch>
        </p:blipFill>
        <p:spPr bwMode="auto">
          <a:xfrm>
            <a:off x="2314575" y="3282702"/>
            <a:ext cx="6115050" cy="750094"/>
          </a:xfrm>
          <a:prstGeom prst="rect">
            <a:avLst/>
          </a:prstGeom>
        </p:spPr>
        <p:style>
          <a:lnRef idx="1">
            <a:schemeClr val="accent3"/>
          </a:lnRef>
          <a:fillRef idx="2">
            <a:schemeClr val="accent3"/>
          </a:fillRef>
          <a:effectRef idx="1">
            <a:schemeClr val="accent3"/>
          </a:effectRef>
          <a:fontRef idx="minor">
            <a:schemeClr val="dk1"/>
          </a:fontRef>
        </p:style>
      </p:pic>
      <p:sp>
        <p:nvSpPr>
          <p:cNvPr id="21" name="右矢印 20"/>
          <p:cNvSpPr/>
          <p:nvPr/>
        </p:nvSpPr>
        <p:spPr>
          <a:xfrm>
            <a:off x="967367" y="3333712"/>
            <a:ext cx="1080120" cy="69908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PVRTC</a:t>
            </a: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E:\CEDEC2013\CEDEC\PVR\color_bar\マージンによる変化\canvas_all_pvr比較_マージン４_pvrtc4bppPart_x3_x4_2.png"/>
          <p:cNvPicPr>
            <a:picLocks noChangeAspect="1" noChangeArrowheads="1"/>
          </p:cNvPicPr>
          <p:nvPr/>
        </p:nvPicPr>
        <p:blipFill>
          <a:blip r:embed="rId5" cstate="print"/>
          <a:srcRect/>
          <a:stretch>
            <a:fillRect/>
          </a:stretch>
        </p:blipFill>
        <p:spPr bwMode="auto">
          <a:xfrm>
            <a:off x="5036524" y="761105"/>
            <a:ext cx="3756971" cy="2817728"/>
          </a:xfrm>
          <a:prstGeom prst="rect">
            <a:avLst/>
          </a:prstGeom>
          <a:ln w="38100">
            <a:solidFill>
              <a:srgbClr val="FF0000"/>
            </a:solid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sp>
        <p:nvSpPr>
          <p:cNvPr id="18" name="正方形/長方形 17"/>
          <p:cNvSpPr/>
          <p:nvPr/>
        </p:nvSpPr>
        <p:spPr>
          <a:xfrm>
            <a:off x="4070298" y="3522733"/>
            <a:ext cx="432048"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4C33BDD-8B2E-47AE-80FE-180E430391E7}" type="slidenum">
              <a:rPr kumimoji="1" lang="ja-JP" altLang="en-US" smtClean="0"/>
              <a:pPr/>
              <a:t>65</a:t>
            </a:fld>
            <a:endParaRPr kumimoji="1" lang="ja-JP" altLang="en-US"/>
          </a:p>
        </p:txBody>
      </p:sp>
    </p:spTree>
    <p:extLst>
      <p:ext uri="{BB962C8B-B14F-4D97-AF65-F5344CB8AC3E}">
        <p14:creationId xmlns:p14="http://schemas.microsoft.com/office/powerpoint/2010/main" val="27733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66</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61" name="Picture 13" descr="E:\CEDEC2013\CEDEC\PVR\color_bar\マージンによる変化\canvas_all_pvr比較_マージン４_originalPart_x3.png"/>
          <p:cNvPicPr>
            <a:picLocks noChangeAspect="1" noChangeArrowheads="1"/>
          </p:cNvPicPr>
          <p:nvPr/>
        </p:nvPicPr>
        <p:blipFill>
          <a:blip r:embed="rId3" cstate="print"/>
          <a:srcRect/>
          <a:stretch>
            <a:fillRect/>
          </a:stretch>
        </p:blipFill>
        <p:spPr bwMode="auto">
          <a:xfrm>
            <a:off x="611561" y="1005576"/>
            <a:ext cx="6115051" cy="750094"/>
          </a:xfrm>
          <a:prstGeom prst="rect">
            <a:avLst/>
          </a:prstGeom>
        </p:spPr>
        <p:style>
          <a:lnRef idx="1">
            <a:schemeClr val="accent3"/>
          </a:lnRef>
          <a:fillRef idx="2">
            <a:schemeClr val="accent3"/>
          </a:fillRef>
          <a:effectRef idx="1">
            <a:schemeClr val="accent3"/>
          </a:effectRef>
          <a:fontRef idx="minor">
            <a:schemeClr val="dk1"/>
          </a:fontRef>
        </p:style>
      </p:pic>
      <p:pic>
        <p:nvPicPr>
          <p:cNvPr id="2062" name="Picture 14" descr="E:\CEDEC2013\CEDEC\PVR\color_bar\マージンによる変化\canvas_all_pvr比較_マージン４_pvrtc4bppPart_x3.png"/>
          <p:cNvPicPr>
            <a:picLocks noChangeAspect="1" noChangeArrowheads="1"/>
          </p:cNvPicPr>
          <p:nvPr/>
        </p:nvPicPr>
        <p:blipFill>
          <a:blip r:embed="rId4" cstate="print"/>
          <a:srcRect/>
          <a:stretch>
            <a:fillRect/>
          </a:stretch>
        </p:blipFill>
        <p:spPr bwMode="auto">
          <a:xfrm>
            <a:off x="2123728" y="1800225"/>
            <a:ext cx="6115050" cy="750094"/>
          </a:xfrm>
          <a:prstGeom prst="rect">
            <a:avLst/>
          </a:prstGeom>
        </p:spPr>
        <p:style>
          <a:lnRef idx="1">
            <a:schemeClr val="accent3"/>
          </a:lnRef>
          <a:fillRef idx="2">
            <a:schemeClr val="accent3"/>
          </a:fillRef>
          <a:effectRef idx="1">
            <a:schemeClr val="accent3"/>
          </a:effectRef>
          <a:fontRef idx="minor">
            <a:schemeClr val="dk1"/>
          </a:fontRef>
        </p:style>
      </p:pic>
      <p:pic>
        <p:nvPicPr>
          <p:cNvPr id="2064" name="Picture 16" descr="E:\CEDEC2013\CEDEC\PVR\color_bar\マージンによる変化\canvas_all_pvr比較_マージン８_pvrtc4bppPart_x3.png"/>
          <p:cNvPicPr>
            <a:picLocks noChangeAspect="1" noChangeArrowheads="1"/>
          </p:cNvPicPr>
          <p:nvPr/>
        </p:nvPicPr>
        <p:blipFill>
          <a:blip r:embed="rId5" cstate="print"/>
          <a:srcRect/>
          <a:stretch>
            <a:fillRect/>
          </a:stretch>
        </p:blipFill>
        <p:spPr bwMode="auto">
          <a:xfrm>
            <a:off x="2123728" y="3960465"/>
            <a:ext cx="6743700" cy="771525"/>
          </a:xfrm>
          <a:prstGeom prst="rect">
            <a:avLst/>
          </a:prstGeom>
        </p:spPr>
        <p:style>
          <a:lnRef idx="1">
            <a:schemeClr val="accent3"/>
          </a:lnRef>
          <a:fillRef idx="2">
            <a:schemeClr val="accent3"/>
          </a:fillRef>
          <a:effectRef idx="1">
            <a:schemeClr val="accent3"/>
          </a:effectRef>
          <a:fontRef idx="minor">
            <a:schemeClr val="dk1"/>
          </a:fontRef>
        </p:style>
      </p:pic>
      <p:sp>
        <p:nvSpPr>
          <p:cNvPr id="21" name="右矢印 20"/>
          <p:cNvSpPr/>
          <p:nvPr/>
        </p:nvSpPr>
        <p:spPr>
          <a:xfrm>
            <a:off x="971600" y="1815665"/>
            <a:ext cx="1080120" cy="73465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PVRTC</a:t>
            </a:r>
            <a:b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右矢印 21"/>
          <p:cNvSpPr/>
          <p:nvPr/>
        </p:nvSpPr>
        <p:spPr>
          <a:xfrm>
            <a:off x="971600" y="3960465"/>
            <a:ext cx="1080120" cy="71751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PVRTC</a:t>
            </a:r>
            <a:b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E:\CEDEC2013\CEDEC\PVR\color_bar\マージンによる変化\canvas_all_pvr比較_マージン４_pvrtc4bppPart_x3_x4_2.png"/>
          <p:cNvPicPr>
            <a:picLocks noChangeAspect="1" noChangeArrowheads="1"/>
          </p:cNvPicPr>
          <p:nvPr/>
        </p:nvPicPr>
        <p:blipFill>
          <a:blip r:embed="rId6" cstate="print"/>
          <a:srcRect/>
          <a:stretch>
            <a:fillRect/>
          </a:stretch>
        </p:blipFill>
        <p:spPr bwMode="auto">
          <a:xfrm>
            <a:off x="2444013" y="789552"/>
            <a:ext cx="1524000" cy="1143000"/>
          </a:xfrm>
          <a:prstGeom prst="rect">
            <a:avLst/>
          </a:prstGeom>
          <a:ln w="38100">
            <a:solidFill>
              <a:srgbClr val="FF0000"/>
            </a:solid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77" name="Picture 5" descr="E:\CEDEC2013\CEDEC\PVR\color_bar\マージンによる変化\canvas_all_pvr比較_マージン４_pvrtc4bppPart_x3_x4_5.png"/>
          <p:cNvPicPr>
            <a:picLocks noChangeAspect="1" noChangeArrowheads="1"/>
          </p:cNvPicPr>
          <p:nvPr/>
        </p:nvPicPr>
        <p:blipFill>
          <a:blip r:embed="rId7" cstate="print"/>
          <a:srcRect/>
          <a:stretch>
            <a:fillRect/>
          </a:stretch>
        </p:blipFill>
        <p:spPr bwMode="auto">
          <a:xfrm>
            <a:off x="5436096" y="789552"/>
            <a:ext cx="1524000" cy="1143000"/>
          </a:xfrm>
          <a:prstGeom prst="rect">
            <a:avLst/>
          </a:prstGeom>
          <a:ln w="38100">
            <a:solidFill>
              <a:srgbClr val="FF0000"/>
            </a:solid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sp>
        <p:nvSpPr>
          <p:cNvPr id="18" name="正方形/長方形 17"/>
          <p:cNvSpPr/>
          <p:nvPr/>
        </p:nvSpPr>
        <p:spPr>
          <a:xfrm>
            <a:off x="3908026" y="2139702"/>
            <a:ext cx="432048"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7004370" y="2139702"/>
            <a:ext cx="432048"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 name="直線矢印コネクタ 28"/>
          <p:cNvCxnSpPr>
            <a:stCxn id="18" idx="1"/>
            <a:endCxn id="3074" idx="2"/>
          </p:cNvCxnSpPr>
          <p:nvPr/>
        </p:nvCxnSpPr>
        <p:spPr>
          <a:xfrm flipH="1" flipV="1">
            <a:off x="3206014" y="1932552"/>
            <a:ext cx="702013" cy="342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5" idx="1"/>
            <a:endCxn id="3077" idx="2"/>
          </p:cNvCxnSpPr>
          <p:nvPr/>
        </p:nvCxnSpPr>
        <p:spPr>
          <a:xfrm flipH="1" flipV="1">
            <a:off x="6198096" y="1932552"/>
            <a:ext cx="806274" cy="342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4076344" y="4291068"/>
            <a:ext cx="432048"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500475" y="4291068"/>
            <a:ext cx="432048"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2" name="直線矢印コネクタ 51"/>
          <p:cNvCxnSpPr>
            <a:stCxn id="47" idx="1"/>
            <a:endCxn id="3079" idx="2"/>
          </p:cNvCxnSpPr>
          <p:nvPr/>
        </p:nvCxnSpPr>
        <p:spPr>
          <a:xfrm flipH="1" flipV="1">
            <a:off x="3220244" y="3822762"/>
            <a:ext cx="856100" cy="6033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49" idx="1"/>
            <a:endCxn id="3082" idx="2"/>
          </p:cNvCxnSpPr>
          <p:nvPr/>
        </p:nvCxnSpPr>
        <p:spPr>
          <a:xfrm flipH="1" flipV="1">
            <a:off x="6172573" y="3822762"/>
            <a:ext cx="1327903" cy="6033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descr="E:\CEDEC2013\CEDEC\PVR\color_bar\マージンによる変化\canvas_all_pvr比較_マージン８_pvrtc4bppPart_x3_x4_2.png"/>
          <p:cNvPicPr>
            <a:picLocks noChangeAspect="1" noChangeArrowheads="1"/>
          </p:cNvPicPr>
          <p:nvPr/>
        </p:nvPicPr>
        <p:blipFill>
          <a:blip r:embed="rId8" cstate="print"/>
          <a:srcRect/>
          <a:stretch>
            <a:fillRect/>
          </a:stretch>
        </p:blipFill>
        <p:spPr bwMode="auto">
          <a:xfrm>
            <a:off x="2267744" y="2679762"/>
            <a:ext cx="1905000" cy="1143000"/>
          </a:xfrm>
          <a:prstGeom prst="rect">
            <a:avLst/>
          </a:prstGeom>
          <a:ln w="38100">
            <a:solidFill>
              <a:srgbClr val="FF0000"/>
            </a:solid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pic>
        <p:nvPicPr>
          <p:cNvPr id="3082" name="Picture 10" descr="E:\CEDEC2013\CEDEC\PVR\color_bar\マージンによる変化\canvas_all_pvr比較_マージン８_pvrtc4bppPart_x3_x4_5.png"/>
          <p:cNvPicPr>
            <a:picLocks noChangeAspect="1" noChangeArrowheads="1"/>
          </p:cNvPicPr>
          <p:nvPr/>
        </p:nvPicPr>
        <p:blipFill>
          <a:blip r:embed="rId9" cstate="print"/>
          <a:srcRect/>
          <a:stretch>
            <a:fillRect/>
          </a:stretch>
        </p:blipFill>
        <p:spPr bwMode="auto">
          <a:xfrm>
            <a:off x="5220072" y="2679762"/>
            <a:ext cx="1905000" cy="1143000"/>
          </a:xfrm>
          <a:prstGeom prst="rect">
            <a:avLst/>
          </a:prstGeom>
          <a:ln w="38100">
            <a:solidFill>
              <a:srgbClr val="FF0000"/>
            </a:solidFill>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pic>
      <p:sp>
        <p:nvSpPr>
          <p:cNvPr id="24" name="タイトル 2"/>
          <p:cNvSpPr>
            <a:spLocks noGrp="1"/>
          </p:cNvSpPr>
          <p:nvPr>
            <p:ph type="title"/>
          </p:nvPr>
        </p:nvSpPr>
        <p:spPr>
          <a:xfrm>
            <a:off x="457200" y="205977"/>
            <a:ext cx="8229600" cy="555127"/>
          </a:xfrm>
        </p:spPr>
        <p: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離れていても滲む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23458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05978"/>
            <a:ext cx="8229600" cy="421556"/>
          </a:xfrm>
        </p:spPr>
        <p:txBody>
          <a:bodyPr>
            <a:normAutofit fontScale="90000"/>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のアルファチャンネル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 3"/>
          <p:cNvSpPr>
            <a:spLocks noGrp="1"/>
          </p:cNvSpPr>
          <p:nvPr>
            <p:ph type="body" idx="1"/>
          </p:nvPr>
        </p:nvSpPr>
        <p:spPr>
          <a:xfrm>
            <a:off x="457200" y="843558"/>
            <a:ext cx="8229600" cy="3725699"/>
          </a:xfrm>
        </p:spPr>
        <p: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チャンネルに使うビット数を削ってアルファチャンネルに配分する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67</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4716016" y="1437625"/>
            <a:ext cx="1447468" cy="627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4bpp</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611560" y="2463738"/>
            <a:ext cx="2736304" cy="5802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のみ</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（アルファ無し）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611560" y="3705876"/>
            <a:ext cx="2736304" cy="594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ARGB</a:t>
            </a: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（アルファ有り）</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427984" y="2247714"/>
            <a:ext cx="2171202" cy="10856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RGB</a:t>
            </a:r>
          </a:p>
          <a:p>
            <a:pPr algn="ct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64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ビット</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4427984" y="3489852"/>
            <a:ext cx="2171202" cy="10856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877475" y="3489852"/>
            <a:ext cx="711696" cy="10856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線吹き出し 1 (枠付き) 21"/>
          <p:cNvSpPr/>
          <p:nvPr/>
        </p:nvSpPr>
        <p:spPr>
          <a:xfrm>
            <a:off x="6876257" y="2859782"/>
            <a:ext cx="2021597" cy="414046"/>
          </a:xfrm>
          <a:prstGeom prst="borderCallout1">
            <a:avLst>
              <a:gd name="adj1" fmla="val 50527"/>
              <a:gd name="adj2" fmla="val -1015"/>
              <a:gd name="adj3" fmla="val 5644"/>
              <a:gd name="adj4" fmla="val -2190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ブロック分の容量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814436" y="3683693"/>
            <a:ext cx="837685" cy="461665"/>
          </a:xfrm>
          <a:prstGeom prst="rect">
            <a:avLst/>
          </a:prstGeom>
          <a:noFill/>
        </p:spPr>
        <p:txBody>
          <a:bodyPr wrap="square" rtlCol="0">
            <a:spAutoFit/>
          </a:bodyPr>
          <a:lstStyle/>
          <a:p>
            <a:pPr algn="ctr"/>
            <a:r>
              <a:rPr kumimoji="1" lang="en-US" altLang="ja-JP"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RGB</a:t>
            </a:r>
          </a:p>
        </p:txBody>
      </p:sp>
      <p:sp>
        <p:nvSpPr>
          <p:cNvPr id="18" name="テキスト ボックス 17"/>
          <p:cNvSpPr txBox="1"/>
          <p:nvPr/>
        </p:nvSpPr>
        <p:spPr>
          <a:xfrm>
            <a:off x="5947902" y="3670885"/>
            <a:ext cx="496307" cy="461665"/>
          </a:xfrm>
          <a:prstGeom prst="rect">
            <a:avLst/>
          </a:prstGeom>
          <a:noFill/>
        </p:spPr>
        <p:txBody>
          <a:bodyPr wrap="square" rtlCol="0">
            <a:spAutoFit/>
          </a:bodyPr>
          <a:lstStyle/>
          <a:p>
            <a:pPr algn="ctr"/>
            <a:r>
              <a:rPr kumimoji="1" lang="en-US" altLang="ja-JP"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779912" y="4173928"/>
            <a:ext cx="3491880" cy="48605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400" dirty="0" smtClean="0">
                <a:latin typeface="メイリオ" pitchFamily="50" charset="-128"/>
                <a:ea typeface="メイリオ" pitchFamily="50" charset="-128"/>
                <a:cs typeface="メイリオ" pitchFamily="50" charset="-128"/>
              </a:rPr>
              <a:t>両方合わせて</a:t>
            </a:r>
            <a:r>
              <a:rPr lang="en-US" altLang="ja-JP" sz="2400" dirty="0" smtClean="0">
                <a:latin typeface="メイリオ" pitchFamily="50" charset="-128"/>
                <a:ea typeface="メイリオ" pitchFamily="50" charset="-128"/>
                <a:cs typeface="メイリオ" pitchFamily="50" charset="-128"/>
              </a:rPr>
              <a:t>64</a:t>
            </a:r>
            <a:r>
              <a:rPr lang="ja-JP" altLang="en-US" sz="2400" dirty="0" smtClean="0">
                <a:latin typeface="メイリオ" pitchFamily="50" charset="-128"/>
                <a:ea typeface="メイリオ" pitchFamily="50" charset="-128"/>
                <a:cs typeface="メイリオ" pitchFamily="50" charset="-128"/>
              </a:rPr>
              <a:t>ビット</a:t>
            </a:r>
            <a:endParaRPr kumimoji="1" lang="ja-JP" altLang="en-US" sz="2400" dirty="0">
              <a:latin typeface="メイリオ" pitchFamily="50" charset="-128"/>
              <a:ea typeface="メイリオ" pitchFamily="50" charset="-128"/>
              <a:cs typeface="メイリオ" pitchFamily="50" charset="-128"/>
            </a:endParaRPr>
          </a:p>
        </p:txBody>
      </p:sp>
      <p:sp>
        <p:nvSpPr>
          <p:cNvPr id="14" name="線吹き出し 1 (枠付き) 13"/>
          <p:cNvSpPr/>
          <p:nvPr/>
        </p:nvSpPr>
        <p:spPr>
          <a:xfrm>
            <a:off x="7020272" y="1977684"/>
            <a:ext cx="1872208" cy="486054"/>
          </a:xfrm>
          <a:prstGeom prst="borderCallout1">
            <a:avLst>
              <a:gd name="adj1" fmla="val 50636"/>
              <a:gd name="adj2" fmla="val 359"/>
              <a:gd name="adj3" fmla="val 92720"/>
              <a:gd name="adj4" fmla="val -314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代表色</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RGB555</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線吹き出し 1 (枠付き) 14"/>
          <p:cNvSpPr/>
          <p:nvPr/>
        </p:nvSpPr>
        <p:spPr>
          <a:xfrm>
            <a:off x="7092280" y="3462849"/>
            <a:ext cx="1872208" cy="486054"/>
          </a:xfrm>
          <a:prstGeom prst="borderCallout1">
            <a:avLst>
              <a:gd name="adj1" fmla="val 48145"/>
              <a:gd name="adj2" fmla="val -193"/>
              <a:gd name="adj3" fmla="val 108528"/>
              <a:gd name="adj4" fmla="val -262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代表色</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ARGB3444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598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p:bldP spid="18" grpId="0"/>
      <p:bldP spid="19"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コンテンツ プレースホルダ 40"/>
          <p:cNvSpPr>
            <a:spLocks noGrp="1"/>
          </p:cNvSpPr>
          <p:nvPr>
            <p:ph type="body" idx="1"/>
          </p:nvPr>
        </p:nvSpPr>
        <p:spPr>
          <a:xfrm>
            <a:off x="457200" y="627534"/>
            <a:ext cx="8229600" cy="3725699"/>
          </a:xfrm>
        </p:spPr>
        <p: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PVRTC</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ではグラデーションをアルファで表現するよりも、</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で表現する方が綺麗に表示できる</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68</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621418" y="1491630"/>
            <a:ext cx="2376264" cy="2700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latin typeface="メイリオ" pitchFamily="50" charset="-128"/>
                <a:ea typeface="メイリオ" pitchFamily="50" charset="-128"/>
                <a:cs typeface="メイリオ" pitchFamily="50" charset="-128"/>
              </a:rPr>
              <a:t>アルファ有り</a:t>
            </a:r>
            <a:r>
              <a:rPr lang="en-US" altLang="ja-JP" sz="1600" dirty="0" smtClean="0">
                <a:latin typeface="メイリオ" pitchFamily="50" charset="-128"/>
                <a:ea typeface="メイリオ" pitchFamily="50" charset="-128"/>
                <a:cs typeface="メイリオ" pitchFamily="50" charset="-128"/>
              </a:rPr>
              <a:t>RGB</a:t>
            </a:r>
            <a:endParaRPr lang="ja-JP" altLang="en-US" sz="1600" dirty="0">
              <a:latin typeface="メイリオ" pitchFamily="50" charset="-128"/>
              <a:ea typeface="メイリオ" pitchFamily="50" charset="-128"/>
              <a:cs typeface="メイリオ" pitchFamily="50" charset="-128"/>
            </a:endParaRPr>
          </a:p>
        </p:txBody>
      </p:sp>
      <p:sp>
        <p:nvSpPr>
          <p:cNvPr id="12" name="角丸四角形 11"/>
          <p:cNvSpPr/>
          <p:nvPr/>
        </p:nvSpPr>
        <p:spPr>
          <a:xfrm>
            <a:off x="6094026" y="1491630"/>
            <a:ext cx="2376264" cy="2700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latin typeface="メイリオ" pitchFamily="50" charset="-128"/>
                <a:ea typeface="メイリオ" pitchFamily="50" charset="-128"/>
                <a:cs typeface="メイリオ" pitchFamily="50" charset="-128"/>
              </a:rPr>
              <a:t>アルファ無し</a:t>
            </a:r>
            <a:r>
              <a:rPr lang="en-US" altLang="ja-JP" sz="1600" dirty="0" smtClean="0">
                <a:latin typeface="メイリオ" pitchFamily="50" charset="-128"/>
                <a:ea typeface="メイリオ" pitchFamily="50" charset="-128"/>
                <a:cs typeface="メイリオ" pitchFamily="50" charset="-128"/>
              </a:rPr>
              <a:t>RGB</a:t>
            </a:r>
            <a:endParaRPr lang="ja-JP" altLang="en-US" sz="1600" dirty="0">
              <a:latin typeface="メイリオ" pitchFamily="50" charset="-128"/>
              <a:ea typeface="メイリオ" pitchFamily="50" charset="-128"/>
              <a:cs typeface="メイリオ" pitchFamily="50" charset="-128"/>
            </a:endParaRPr>
          </a:p>
        </p:txBody>
      </p:sp>
      <p:sp>
        <p:nvSpPr>
          <p:cNvPr id="14" name="角丸四角形 13"/>
          <p:cNvSpPr/>
          <p:nvPr/>
        </p:nvSpPr>
        <p:spPr>
          <a:xfrm>
            <a:off x="3357722" y="1491630"/>
            <a:ext cx="2376264" cy="2700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latin typeface="メイリオ" pitchFamily="50" charset="-128"/>
                <a:ea typeface="メイリオ" pitchFamily="50" charset="-128"/>
                <a:cs typeface="メイリオ" pitchFamily="50" charset="-128"/>
              </a:rPr>
              <a:t>アルファ有り</a:t>
            </a:r>
            <a:r>
              <a:rPr lang="en-US" altLang="ja-JP" sz="1200" dirty="0" smtClean="0">
                <a:latin typeface="メイリオ" pitchFamily="50" charset="-128"/>
                <a:ea typeface="メイリオ" pitchFamily="50" charset="-128"/>
                <a:cs typeface="メイリオ" pitchFamily="50" charset="-128"/>
              </a:rPr>
              <a:t>RGB</a:t>
            </a:r>
            <a:r>
              <a:rPr lang="ja-JP" altLang="en-US" sz="1200" dirty="0" smtClean="0">
                <a:latin typeface="メイリオ" pitchFamily="50" charset="-128"/>
                <a:ea typeface="メイリオ" pitchFamily="50" charset="-128"/>
                <a:cs typeface="メイリオ" pitchFamily="50" charset="-128"/>
              </a:rPr>
              <a:t>＋背景緑</a:t>
            </a:r>
            <a:endParaRPr lang="ja-JP" altLang="en-US" sz="1200" dirty="0">
              <a:latin typeface="メイリオ" pitchFamily="50" charset="-128"/>
              <a:ea typeface="メイリオ" pitchFamily="50" charset="-128"/>
              <a:cs typeface="メイリオ" pitchFamily="50" charset="-128"/>
            </a:endParaRPr>
          </a:p>
        </p:txBody>
      </p:sp>
      <p:sp>
        <p:nvSpPr>
          <p:cNvPr id="15" name="角丸四角形 14"/>
          <p:cNvSpPr/>
          <p:nvPr/>
        </p:nvSpPr>
        <p:spPr>
          <a:xfrm>
            <a:off x="621418"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無圧縮</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1845554"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latin typeface="メイリオ" pitchFamily="50" charset="-128"/>
                <a:ea typeface="メイリオ" pitchFamily="50" charset="-128"/>
                <a:cs typeface="メイリオ" pitchFamily="50" charset="-128"/>
              </a:rPr>
              <a:t>PVRTC 2bpp</a:t>
            </a:r>
            <a:endParaRPr lang="ja-JP" altLang="en-US" sz="1200" dirty="0">
              <a:latin typeface="メイリオ" pitchFamily="50" charset="-128"/>
              <a:ea typeface="メイリオ" pitchFamily="50" charset="-128"/>
              <a:cs typeface="メイリオ" pitchFamily="50" charset="-128"/>
            </a:endParaRPr>
          </a:p>
        </p:txBody>
      </p:sp>
      <p:pic>
        <p:nvPicPr>
          <p:cNvPr id="1032" name="Picture 8" descr="E:\CEDEC2013\CEDEC\RGBグラデとαグラデ比較\alpha_leftPart.png"/>
          <p:cNvPicPr>
            <a:picLocks noChangeAspect="1" noChangeArrowheads="1"/>
          </p:cNvPicPr>
          <p:nvPr/>
        </p:nvPicPr>
        <p:blipFill>
          <a:blip r:embed="rId3" cstate="print"/>
          <a:srcRect/>
          <a:stretch>
            <a:fillRect/>
          </a:stretch>
        </p:blipFill>
        <p:spPr bwMode="auto">
          <a:xfrm>
            <a:off x="611560" y="2085696"/>
            <a:ext cx="1219200" cy="1828800"/>
          </a:xfrm>
          <a:prstGeom prst="rect">
            <a:avLst/>
          </a:prstGeom>
          <a:noFill/>
        </p:spPr>
      </p:pic>
      <p:pic>
        <p:nvPicPr>
          <p:cNvPr id="1033" name="Picture 9" descr="E:\CEDEC2013\CEDEC\RGBグラデとαグラデ比較\alpha_pvr2_leftPart.png"/>
          <p:cNvPicPr>
            <a:picLocks noChangeAspect="1" noChangeArrowheads="1"/>
          </p:cNvPicPr>
          <p:nvPr/>
        </p:nvPicPr>
        <p:blipFill>
          <a:blip r:embed="rId4" cstate="print"/>
          <a:srcRect/>
          <a:stretch>
            <a:fillRect/>
          </a:stretch>
        </p:blipFill>
        <p:spPr bwMode="auto">
          <a:xfrm>
            <a:off x="1840632" y="2085696"/>
            <a:ext cx="1219200" cy="1828800"/>
          </a:xfrm>
          <a:prstGeom prst="rect">
            <a:avLst/>
          </a:prstGeom>
          <a:noFill/>
        </p:spPr>
      </p:pic>
      <p:pic>
        <p:nvPicPr>
          <p:cNvPr id="1034" name="Picture 10" descr="E:\CEDEC2013\CEDEC\RGBグラデとαグラデ比較\alpha_andG_leftPart.png"/>
          <p:cNvPicPr>
            <a:picLocks noChangeAspect="1" noChangeArrowheads="1"/>
          </p:cNvPicPr>
          <p:nvPr/>
        </p:nvPicPr>
        <p:blipFill>
          <a:blip r:embed="rId5" cstate="print"/>
          <a:srcRect/>
          <a:stretch>
            <a:fillRect/>
          </a:stretch>
        </p:blipFill>
        <p:spPr bwMode="auto">
          <a:xfrm>
            <a:off x="3347864" y="2085696"/>
            <a:ext cx="1219200" cy="1828800"/>
          </a:xfrm>
          <a:prstGeom prst="rect">
            <a:avLst/>
          </a:prstGeom>
          <a:noFill/>
        </p:spPr>
      </p:pic>
      <p:pic>
        <p:nvPicPr>
          <p:cNvPr id="1035" name="Picture 11" descr="E:\CEDEC2013\CEDEC\RGBグラデとαグラデ比較\alpha_pvr2_andG_leftPart.png"/>
          <p:cNvPicPr>
            <a:picLocks noChangeAspect="1" noChangeArrowheads="1"/>
          </p:cNvPicPr>
          <p:nvPr/>
        </p:nvPicPr>
        <p:blipFill>
          <a:blip r:embed="rId6" cstate="print"/>
          <a:srcRect/>
          <a:stretch>
            <a:fillRect/>
          </a:stretch>
        </p:blipFill>
        <p:spPr bwMode="auto">
          <a:xfrm>
            <a:off x="4589092" y="2085696"/>
            <a:ext cx="1219200" cy="1828800"/>
          </a:xfrm>
          <a:prstGeom prst="rect">
            <a:avLst/>
          </a:prstGeom>
          <a:noFill/>
        </p:spPr>
      </p:pic>
      <p:pic>
        <p:nvPicPr>
          <p:cNvPr id="1036" name="Picture 12" descr="E:\CEDEC2013\CEDEC\RGBグラデとαグラデ比較\RGB_leftPart.png"/>
          <p:cNvPicPr>
            <a:picLocks noChangeAspect="1" noChangeArrowheads="1"/>
          </p:cNvPicPr>
          <p:nvPr/>
        </p:nvPicPr>
        <p:blipFill>
          <a:blip r:embed="rId7" cstate="print"/>
          <a:srcRect/>
          <a:stretch>
            <a:fillRect/>
          </a:stretch>
        </p:blipFill>
        <p:spPr bwMode="auto">
          <a:xfrm>
            <a:off x="6084168" y="2085696"/>
            <a:ext cx="1219200" cy="1828800"/>
          </a:xfrm>
          <a:prstGeom prst="rect">
            <a:avLst/>
          </a:prstGeom>
          <a:noFill/>
        </p:spPr>
      </p:pic>
      <p:pic>
        <p:nvPicPr>
          <p:cNvPr id="1037" name="Picture 13" descr="E:\CEDEC2013\CEDEC\RGBグラデとαグラデ比較\RGB_pvr2_leftPart.png"/>
          <p:cNvPicPr>
            <a:picLocks noChangeAspect="1" noChangeArrowheads="1"/>
          </p:cNvPicPr>
          <p:nvPr/>
        </p:nvPicPr>
        <p:blipFill>
          <a:blip r:embed="rId8" cstate="print"/>
          <a:srcRect/>
          <a:stretch>
            <a:fillRect/>
          </a:stretch>
        </p:blipFill>
        <p:spPr bwMode="auto">
          <a:xfrm>
            <a:off x="7323098" y="2085696"/>
            <a:ext cx="1219200" cy="1828800"/>
          </a:xfrm>
          <a:prstGeom prst="rect">
            <a:avLst/>
          </a:prstGeom>
          <a:noFill/>
        </p:spPr>
      </p:pic>
      <p:sp>
        <p:nvSpPr>
          <p:cNvPr id="34" name="角丸四角形 33"/>
          <p:cNvSpPr/>
          <p:nvPr/>
        </p:nvSpPr>
        <p:spPr>
          <a:xfrm>
            <a:off x="3387000"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無圧縮</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4611136"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latin typeface="メイリオ" pitchFamily="50" charset="-128"/>
                <a:ea typeface="メイリオ" pitchFamily="50" charset="-128"/>
                <a:cs typeface="メイリオ" pitchFamily="50" charset="-128"/>
              </a:rPr>
              <a:t>PVRTC 2bpp</a:t>
            </a:r>
            <a:endParaRPr lang="ja-JP" altLang="en-US" sz="1200" dirty="0">
              <a:latin typeface="メイリオ" pitchFamily="50" charset="-128"/>
              <a:ea typeface="メイリオ" pitchFamily="50" charset="-128"/>
              <a:cs typeface="メイリオ" pitchFamily="50" charset="-128"/>
            </a:endParaRPr>
          </a:p>
        </p:txBody>
      </p:sp>
      <p:sp>
        <p:nvSpPr>
          <p:cNvPr id="36" name="角丸四角形 35"/>
          <p:cNvSpPr/>
          <p:nvPr/>
        </p:nvSpPr>
        <p:spPr>
          <a:xfrm>
            <a:off x="6102572"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無圧縮</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7326708" y="1828485"/>
            <a:ext cx="1152128"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smtClean="0">
                <a:latin typeface="メイリオ" pitchFamily="50" charset="-128"/>
                <a:ea typeface="メイリオ" pitchFamily="50" charset="-128"/>
                <a:cs typeface="メイリオ" pitchFamily="50" charset="-128"/>
              </a:rPr>
              <a:t>PVRTC 2bpp</a:t>
            </a:r>
            <a:endParaRPr lang="ja-JP" altLang="en-US" sz="1200" dirty="0">
              <a:latin typeface="メイリオ" pitchFamily="50" charset="-128"/>
              <a:ea typeface="メイリオ" pitchFamily="50" charset="-128"/>
              <a:cs typeface="メイリオ" pitchFamily="50" charset="-128"/>
            </a:endParaRPr>
          </a:p>
        </p:txBody>
      </p:sp>
      <p:sp>
        <p:nvSpPr>
          <p:cNvPr id="38" name="線吹き出し 1 (枠付き) 37"/>
          <p:cNvSpPr/>
          <p:nvPr/>
        </p:nvSpPr>
        <p:spPr>
          <a:xfrm>
            <a:off x="2195736" y="4191930"/>
            <a:ext cx="2448272" cy="486054"/>
          </a:xfrm>
          <a:prstGeom prst="borderCallout1">
            <a:avLst>
              <a:gd name="adj1" fmla="val -13644"/>
              <a:gd name="adj2" fmla="val 80563"/>
              <a:gd name="adj3" fmla="val -161679"/>
              <a:gd name="adj4" fmla="val 1185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グラデーションの劣化が大きい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線吹き出し 1 (枠付き) 38"/>
          <p:cNvSpPr/>
          <p:nvPr/>
        </p:nvSpPr>
        <p:spPr>
          <a:xfrm>
            <a:off x="2195736" y="4119922"/>
            <a:ext cx="2448272" cy="612068"/>
          </a:xfrm>
          <a:prstGeom prst="borderCallout1">
            <a:avLst>
              <a:gd name="adj1" fmla="val -826"/>
              <a:gd name="adj2" fmla="val 23049"/>
              <a:gd name="adj3" fmla="val -114993"/>
              <a:gd name="adj4" fmla="val 103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グラデーションの劣化が大きい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線吹き出し 1 (枠付き) 39"/>
          <p:cNvSpPr/>
          <p:nvPr/>
        </p:nvSpPr>
        <p:spPr>
          <a:xfrm>
            <a:off x="5868144" y="4119922"/>
            <a:ext cx="2448272" cy="612068"/>
          </a:xfrm>
          <a:prstGeom prst="borderCallout1">
            <a:avLst>
              <a:gd name="adj1" fmla="val -826"/>
              <a:gd name="adj2" fmla="val 65674"/>
              <a:gd name="adj3" fmla="val -143218"/>
              <a:gd name="adj4" fmla="val 808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グラデーションの劣化がほとんどない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2"/>
          <p:cNvSpPr>
            <a:spLocks noGrp="1"/>
          </p:cNvSpPr>
          <p:nvPr>
            <p:ph type="title"/>
          </p:nvPr>
        </p:nvSpPr>
        <p:spPr>
          <a:xfrm>
            <a:off x="457200" y="205978"/>
            <a:ext cx="8229600" cy="421556"/>
          </a:xfrm>
        </p:spPr>
        <p:txBody>
          <a:bodyPr>
            <a:normAutofit fontScale="90000"/>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PVRTC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のアルファチャンネル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47356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92546"/>
            <a:ext cx="8229600" cy="857400"/>
          </a:xfrm>
          <a:prstGeom prst="rect">
            <a:avLst/>
          </a:prstGeom>
        </p:spPr>
        <p:txBody>
          <a:bodyPr lIns="91425" tIns="91425" rIns="91425" bIns="91425" anchor="b" anchorCtr="0">
            <a:spAutoFit/>
          </a:bodyPr>
          <a:lstStyle/>
          <a:p>
            <a:pPr lvl="0" rtl="0">
              <a:spcBef>
                <a:spcPts val="0"/>
              </a:spcBef>
              <a:buNone/>
            </a:pPr>
            <a:r>
              <a:rPr lang="ja" b="0" dirty="0">
                <a:latin typeface="Meiryo"/>
                <a:ea typeface="Meiryo"/>
                <a:cs typeface="Meiryo"/>
                <a:sym typeface="Meiryo"/>
              </a:rPr>
              <a:t>講演者紹介</a:t>
            </a:r>
          </a:p>
        </p:txBody>
      </p:sp>
      <p:sp>
        <p:nvSpPr>
          <p:cNvPr id="42" name="Shape 42"/>
          <p:cNvSpPr txBox="1">
            <a:spLocks noGrp="1"/>
          </p:cNvSpPr>
          <p:nvPr>
            <p:ph type="body" idx="1"/>
          </p:nvPr>
        </p:nvSpPr>
        <p:spPr>
          <a:xfrm>
            <a:off x="457200" y="901626"/>
            <a:ext cx="8229600" cy="3725699"/>
          </a:xfrm>
          <a:prstGeom prst="rect">
            <a:avLst/>
          </a:prstGeom>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36666"/>
              <a:buFont typeface="Arial"/>
              <a:buNone/>
            </a:pPr>
            <a:r>
              <a:rPr lang="ja" dirty="0">
                <a:latin typeface="Meiryo"/>
                <a:ea typeface="Meiryo"/>
                <a:cs typeface="Meiryo"/>
                <a:sym typeface="Meiryo"/>
              </a:rPr>
              <a:t>東田 弘樹</a:t>
            </a:r>
          </a:p>
          <a:p>
            <a:pPr lvl="0">
              <a:spcBef>
                <a:spcPts val="0"/>
              </a:spcBef>
              <a:buNone/>
            </a:pPr>
            <a:r>
              <a:rPr lang="ja" sz="1400" dirty="0">
                <a:latin typeface="Meiryo"/>
                <a:ea typeface="Meiryo"/>
                <a:cs typeface="Meiryo"/>
                <a:sym typeface="Meiryo"/>
              </a:rPr>
              <a:t>フリーランス・プログラマ</a:t>
            </a:r>
          </a:p>
          <a:p>
            <a:pPr marL="0" marR="0" lvl="0" indent="0" algn="l" rtl="0">
              <a:lnSpc>
                <a:spcPct val="115000"/>
              </a:lnSpc>
              <a:spcBef>
                <a:spcPts val="0"/>
              </a:spcBef>
              <a:spcAft>
                <a:spcPts val="0"/>
              </a:spcAft>
              <a:buClr>
                <a:schemeClr val="dk1"/>
              </a:buClr>
              <a:buFont typeface="Arial"/>
              <a:buNone/>
            </a:pPr>
            <a:endParaRPr sz="1400" dirty="0">
              <a:latin typeface="Meiryo"/>
              <a:ea typeface="Meiryo"/>
              <a:cs typeface="Meiryo"/>
              <a:sym typeface="Meiryo"/>
            </a:endParaRPr>
          </a:p>
          <a:p>
            <a:pPr marL="0" marR="0" lvl="0" indent="0" algn="l" rtl="0">
              <a:lnSpc>
                <a:spcPct val="115000"/>
              </a:lnSpc>
              <a:spcBef>
                <a:spcPts val="0"/>
              </a:spcBef>
              <a:spcAft>
                <a:spcPts val="0"/>
              </a:spcAft>
              <a:buClr>
                <a:schemeClr val="dk1"/>
              </a:buClr>
              <a:buSzPct val="78571"/>
              <a:buFont typeface="Arial"/>
              <a:buNone/>
            </a:pPr>
            <a:r>
              <a:rPr lang="ja" sz="1400" dirty="0">
                <a:latin typeface="Meiryo"/>
                <a:ea typeface="Meiryo"/>
                <a:cs typeface="Meiryo"/>
                <a:sym typeface="Meiryo"/>
              </a:rPr>
              <a:t>ゲームボーイの時代頃よりゲームプログラマとして従事。</a:t>
            </a:r>
          </a:p>
          <a:p>
            <a:pPr marL="0" marR="0" lvl="0" indent="0" algn="l" rtl="0">
              <a:lnSpc>
                <a:spcPct val="115000"/>
              </a:lnSpc>
              <a:spcBef>
                <a:spcPts val="0"/>
              </a:spcBef>
              <a:spcAft>
                <a:spcPts val="0"/>
              </a:spcAft>
              <a:buClr>
                <a:schemeClr val="dk1"/>
              </a:buClr>
              <a:buSzPct val="78571"/>
              <a:buFont typeface="Arial"/>
              <a:buNone/>
            </a:pPr>
            <a:r>
              <a:rPr lang="ja" sz="1400" dirty="0">
                <a:latin typeface="Meiryo"/>
                <a:ea typeface="Meiryo"/>
                <a:cs typeface="Meiryo"/>
                <a:sym typeface="Meiryo"/>
              </a:rPr>
              <a:t>フリーランスになってからゲーム以外のプログラム開発案件にも関わりつつ</a:t>
            </a:r>
          </a:p>
          <a:p>
            <a:pPr marL="0" marR="0" lvl="0" indent="0" algn="l" rtl="0">
              <a:lnSpc>
                <a:spcPct val="115000"/>
              </a:lnSpc>
              <a:spcBef>
                <a:spcPts val="0"/>
              </a:spcBef>
              <a:spcAft>
                <a:spcPts val="0"/>
              </a:spcAft>
              <a:buNone/>
            </a:pPr>
            <a:r>
              <a:rPr lang="ja" sz="1400" dirty="0">
                <a:latin typeface="Meiryo"/>
                <a:ea typeface="Meiryo"/>
                <a:cs typeface="Meiryo"/>
                <a:sym typeface="Meiryo"/>
              </a:rPr>
              <a:t>最近はゲーム開発を支援する裏方として、ツール開発などに従事しています。</a:t>
            </a: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6</a:t>
            </a:fld>
            <a:endParaRPr kumimoji="1" lang="ja-JP" altLang="en-US"/>
          </a:p>
        </p:txBody>
      </p:sp>
    </p:spTree>
    <p:extLst>
      <p:ext uri="{BB962C8B-B14F-4D97-AF65-F5344CB8AC3E}">
        <p14:creationId xmlns:p14="http://schemas.microsoft.com/office/powerpoint/2010/main" val="2950011734"/>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12"/>
          </p:nvPr>
        </p:nvSpPr>
        <p:spPr>
          <a:xfrm>
            <a:off x="8458200" y="4816475"/>
            <a:ext cx="685800" cy="273050"/>
          </a:xfrm>
        </p:spPr>
        <p:txBody>
          <a:bodyPr/>
          <a:lstStyle/>
          <a:p>
            <a:fld id="{089C746B-7169-4DD2-9FCB-C3E522A82CFF}" type="slidenum">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pPr/>
              <a:t>69</a:t>
            </a:fld>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36" y="777974"/>
            <a:ext cx="3048000" cy="381000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027" y="647585"/>
            <a:ext cx="4444445" cy="4444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タイトル 1"/>
          <p:cNvSpPr txBox="1">
            <a:spLocks/>
          </p:cNvSpPr>
          <p:nvPr/>
        </p:nvSpPr>
        <p:spPr>
          <a:xfrm>
            <a:off x="302840" y="195486"/>
            <a:ext cx="8229600" cy="383381"/>
          </a:xfrm>
          <a:prstGeom prst="rect">
            <a:avLst/>
          </a:prstGeom>
        </p:spPr>
        <p:txBody>
          <a:bodyPr>
            <a:noAutofit/>
          </a:bodyPr>
          <a:lstStyle>
            <a:lvl1pPr algn="l" rtl="0" eaLnBrk="0" fontAlgn="base" hangingPunct="0">
              <a:spcBef>
                <a:spcPct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ct val="0"/>
              </a:spcBef>
              <a:spcAft>
                <a:spcPct val="0"/>
              </a:spcAft>
              <a:defRPr kumimoji="1" sz="2800">
                <a:solidFill>
                  <a:schemeClr val="tx1"/>
                </a:solidFill>
                <a:latin typeface="Meiryo" pitchFamily="50" charset="-128"/>
                <a:ea typeface="Meiryo" pitchFamily="50" charset="-128"/>
              </a:defRPr>
            </a:lvl6pPr>
            <a:lvl7pPr marL="914400" algn="l" rtl="0" fontAlgn="base">
              <a:spcBef>
                <a:spcPct val="0"/>
              </a:spcBef>
              <a:spcAft>
                <a:spcPct val="0"/>
              </a:spcAft>
              <a:defRPr kumimoji="1" sz="2800">
                <a:solidFill>
                  <a:schemeClr val="tx1"/>
                </a:solidFill>
                <a:latin typeface="Meiryo" pitchFamily="50" charset="-128"/>
                <a:ea typeface="Meiryo" pitchFamily="50" charset="-128"/>
              </a:defRPr>
            </a:lvl7pPr>
            <a:lvl8pPr marL="1371600" algn="l" rtl="0" fontAlgn="base">
              <a:spcBef>
                <a:spcPct val="0"/>
              </a:spcBef>
              <a:spcAft>
                <a:spcPct val="0"/>
              </a:spcAft>
              <a:defRPr kumimoji="1" sz="2800">
                <a:solidFill>
                  <a:schemeClr val="tx1"/>
                </a:solidFill>
                <a:latin typeface="Meiryo" pitchFamily="50" charset="-128"/>
                <a:ea typeface="Meiryo" pitchFamily="50" charset="-128"/>
              </a:defRPr>
            </a:lvl8pPr>
            <a:lvl9pPr marL="1828800" algn="l" rtl="0" fontAlgn="base">
              <a:spcBef>
                <a:spcPct val="0"/>
              </a:spcBef>
              <a:spcAft>
                <a:spcPct val="0"/>
              </a:spcAft>
              <a:defRPr kumimoji="1" sz="2800">
                <a:solidFill>
                  <a:schemeClr val="tx1"/>
                </a:solidFill>
                <a:latin typeface="Meiryo" pitchFamily="50" charset="-128"/>
                <a:ea typeface="Meiryo" pitchFamily="50" charset="-128"/>
              </a:defRPr>
            </a:lvl9p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のブロックノイズ</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253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546"/>
            <a:ext cx="8229600" cy="857400"/>
          </a:xfrm>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の圧縮方法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type="body" idx="1"/>
          </p:nvPr>
        </p:nvSpPr>
        <p:spPr>
          <a:xfrm>
            <a:off x="457200" y="646251"/>
            <a:ext cx="8229600" cy="3725699"/>
          </a:xfrm>
        </p:spPr>
        <p:txBody>
          <a:bodyPr>
            <a:norm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４のブロックを２</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４のサブブロックに分割する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70</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 13"/>
          <p:cNvSpPr/>
          <p:nvPr/>
        </p:nvSpPr>
        <p:spPr>
          <a:xfrm>
            <a:off x="3491880" y="2593062"/>
            <a:ext cx="1440160" cy="75608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899592" y="3970071"/>
            <a:ext cx="18722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元画像</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6084168" y="2787774"/>
            <a:ext cx="792088" cy="523220"/>
          </a:xfrm>
          <a:prstGeom prst="rect">
            <a:avLst/>
          </a:prstGeom>
          <a:noFill/>
        </p:spPr>
        <p:txBody>
          <a:bodyPr wrap="square" rtlCol="0">
            <a:spAutoFit/>
          </a:bodyPr>
          <a:lstStyle/>
          <a:p>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OR</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E:\CEDEC2013\CEDEC\ETC説明用画像\16ピクセルグリッド_DXTCの苦手なタイプ.png"/>
          <p:cNvPicPr>
            <a:picLocks noChangeAspect="1" noChangeArrowheads="1"/>
          </p:cNvPicPr>
          <p:nvPr/>
        </p:nvPicPr>
        <p:blipFill>
          <a:blip r:embed="rId3" cstate="print"/>
          <a:srcRect/>
          <a:stretch>
            <a:fillRect/>
          </a:stretch>
        </p:blipFill>
        <p:spPr bwMode="auto">
          <a:xfrm>
            <a:off x="965096" y="2016998"/>
            <a:ext cx="1706880" cy="1706880"/>
          </a:xfrm>
          <a:prstGeom prst="rect">
            <a:avLst/>
          </a:prstGeom>
          <a:noFill/>
        </p:spPr>
      </p:pic>
      <p:pic>
        <p:nvPicPr>
          <p:cNvPr id="4" name="Picture 3" descr="E:\CEDEC2013\CEDEC\ETC説明用画像\16ピクセルグリッド_DXTCの苦手なタイプ_left.png"/>
          <p:cNvPicPr>
            <a:picLocks noChangeAspect="1" noChangeArrowheads="1"/>
          </p:cNvPicPr>
          <p:nvPr/>
        </p:nvPicPr>
        <p:blipFill>
          <a:blip r:embed="rId4" cstate="print"/>
          <a:srcRect/>
          <a:stretch>
            <a:fillRect/>
          </a:stretch>
        </p:blipFill>
        <p:spPr bwMode="auto">
          <a:xfrm>
            <a:off x="5436097" y="1120992"/>
            <a:ext cx="860108" cy="1706880"/>
          </a:xfrm>
          <a:prstGeom prst="rect">
            <a:avLst/>
          </a:prstGeom>
          <a:noFill/>
        </p:spPr>
      </p:pic>
      <p:pic>
        <p:nvPicPr>
          <p:cNvPr id="5" name="Picture 4" descr="E:\CEDEC2013\CEDEC\ETC説明用画像\16ピクセルグリッド_DXTCの苦手なタイプ_right.png"/>
          <p:cNvPicPr>
            <a:picLocks noChangeAspect="1" noChangeArrowheads="1"/>
          </p:cNvPicPr>
          <p:nvPr/>
        </p:nvPicPr>
        <p:blipFill>
          <a:blip r:embed="rId5" cstate="print"/>
          <a:srcRect/>
          <a:stretch>
            <a:fillRect/>
          </a:stretch>
        </p:blipFill>
        <p:spPr bwMode="auto">
          <a:xfrm>
            <a:off x="6372200" y="1120992"/>
            <a:ext cx="853440" cy="1706880"/>
          </a:xfrm>
          <a:prstGeom prst="rect">
            <a:avLst/>
          </a:prstGeom>
          <a:noFill/>
        </p:spPr>
      </p:pic>
      <p:pic>
        <p:nvPicPr>
          <p:cNvPr id="6" name="Picture 5" descr="E:\CEDEC2013\CEDEC\ETC説明用画像\16ピクセルグリッド_DXTCの苦手なタイプ_top.png"/>
          <p:cNvPicPr>
            <a:picLocks noChangeAspect="1" noChangeArrowheads="1"/>
          </p:cNvPicPr>
          <p:nvPr/>
        </p:nvPicPr>
        <p:blipFill>
          <a:blip r:embed="rId6" cstate="print"/>
          <a:srcRect/>
          <a:stretch>
            <a:fillRect/>
          </a:stretch>
        </p:blipFill>
        <p:spPr bwMode="auto">
          <a:xfrm>
            <a:off x="5461547" y="3223810"/>
            <a:ext cx="1706880" cy="860108"/>
          </a:xfrm>
          <a:prstGeom prst="rect">
            <a:avLst/>
          </a:prstGeom>
          <a:noFill/>
        </p:spPr>
      </p:pic>
      <p:pic>
        <p:nvPicPr>
          <p:cNvPr id="7" name="Picture 6" descr="E:\CEDEC2013\CEDEC\ETC説明用画像\16ピクセルグリッド_DXTCの苦手なタイプ_bottom.png"/>
          <p:cNvPicPr>
            <a:picLocks noChangeAspect="1" noChangeArrowheads="1"/>
          </p:cNvPicPr>
          <p:nvPr/>
        </p:nvPicPr>
        <p:blipFill>
          <a:blip r:embed="rId7" cstate="print"/>
          <a:srcRect/>
          <a:stretch>
            <a:fillRect/>
          </a:stretch>
        </p:blipFill>
        <p:spPr bwMode="auto">
          <a:xfrm>
            <a:off x="5468140" y="4155926"/>
            <a:ext cx="1706880" cy="853440"/>
          </a:xfrm>
          <a:prstGeom prst="rect">
            <a:avLst/>
          </a:prstGeom>
          <a:noFill/>
        </p:spPr>
      </p:pic>
    </p:spTree>
    <p:extLst>
      <p:ext uri="{BB962C8B-B14F-4D97-AF65-F5344CB8AC3E}">
        <p14:creationId xmlns:p14="http://schemas.microsoft.com/office/powerpoint/2010/main" val="2173203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サブブロック毎に代表色を決める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71</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a:off x="3779912" y="1869672"/>
            <a:ext cx="1512168" cy="54006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3779912" y="3273828"/>
            <a:ext cx="1512168" cy="54006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796136" y="2339750"/>
            <a:ext cx="136815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代表色</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796136" y="3813888"/>
            <a:ext cx="136815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代表色</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Picture 2" descr="E:\CEDEC2013\CEDEC\ETC説明用画像\16ピクセルグリッド_DXTCの苦手なタイプ_bottom.png"/>
          <p:cNvPicPr>
            <a:picLocks noChangeAspect="1" noChangeArrowheads="1"/>
          </p:cNvPicPr>
          <p:nvPr/>
        </p:nvPicPr>
        <p:blipFill>
          <a:blip r:embed="rId3" cstate="print"/>
          <a:srcRect/>
          <a:stretch>
            <a:fillRect/>
          </a:stretch>
        </p:blipFill>
        <p:spPr bwMode="auto">
          <a:xfrm>
            <a:off x="1115616" y="3165816"/>
            <a:ext cx="1706880" cy="853440"/>
          </a:xfrm>
          <a:prstGeom prst="rect">
            <a:avLst/>
          </a:prstGeom>
          <a:noFill/>
        </p:spPr>
      </p:pic>
      <p:pic>
        <p:nvPicPr>
          <p:cNvPr id="6" name="Picture 3" descr="E:\CEDEC2013\CEDEC\ETC説明用画像\16ピクセルグリッド_DXTCの苦手なタイプ_top.png"/>
          <p:cNvPicPr>
            <a:picLocks noChangeAspect="1" noChangeArrowheads="1"/>
          </p:cNvPicPr>
          <p:nvPr/>
        </p:nvPicPr>
        <p:blipFill>
          <a:blip r:embed="rId4" cstate="print"/>
          <a:srcRect/>
          <a:stretch>
            <a:fillRect/>
          </a:stretch>
        </p:blipFill>
        <p:spPr bwMode="auto">
          <a:xfrm>
            <a:off x="1115616" y="1683218"/>
            <a:ext cx="1706880" cy="860108"/>
          </a:xfrm>
          <a:prstGeom prst="rect">
            <a:avLst/>
          </a:prstGeom>
          <a:noFill/>
        </p:spPr>
      </p:pic>
      <p:pic>
        <p:nvPicPr>
          <p:cNvPr id="2052" name="Picture 4" descr="E:\CEDEC2013\CEDEC\ETC説明用画像\16ピクセルグリッド_DXTCの苦手なタイプ_代表色A.png"/>
          <p:cNvPicPr>
            <a:picLocks noChangeAspect="1" noChangeArrowheads="1"/>
          </p:cNvPicPr>
          <p:nvPr/>
        </p:nvPicPr>
        <p:blipFill>
          <a:blip r:embed="rId5" cstate="print"/>
          <a:srcRect/>
          <a:stretch>
            <a:fillRect/>
          </a:stretch>
        </p:blipFill>
        <p:spPr bwMode="auto">
          <a:xfrm>
            <a:off x="6166655" y="1844520"/>
            <a:ext cx="609600" cy="457200"/>
          </a:xfrm>
          <a:prstGeom prst="rect">
            <a:avLst/>
          </a:prstGeom>
          <a:noFill/>
        </p:spPr>
      </p:pic>
      <p:pic>
        <p:nvPicPr>
          <p:cNvPr id="2053" name="Picture 5" descr="E:\CEDEC2013\CEDEC\ETC説明用画像\16ピクセルグリッド_DXTCの苦手なタイプ_代表色B.png"/>
          <p:cNvPicPr>
            <a:picLocks noChangeAspect="1" noChangeArrowheads="1"/>
          </p:cNvPicPr>
          <p:nvPr/>
        </p:nvPicPr>
        <p:blipFill>
          <a:blip r:embed="rId6" cstate="print"/>
          <a:srcRect/>
          <a:stretch>
            <a:fillRect/>
          </a:stretch>
        </p:blipFill>
        <p:spPr bwMode="auto">
          <a:xfrm>
            <a:off x="6166591" y="3322571"/>
            <a:ext cx="609600" cy="457200"/>
          </a:xfrm>
          <a:prstGeom prst="rect">
            <a:avLst/>
          </a:prstGeom>
          <a:noFill/>
        </p:spPr>
      </p:pic>
      <p:sp>
        <p:nvSpPr>
          <p:cNvPr id="13" name="線吹き出し 1 (枠付き) 12"/>
          <p:cNvSpPr/>
          <p:nvPr/>
        </p:nvSpPr>
        <p:spPr>
          <a:xfrm>
            <a:off x="7415808" y="2733768"/>
            <a:ext cx="1620688" cy="378042"/>
          </a:xfrm>
          <a:prstGeom prst="borderCallout1">
            <a:avLst>
              <a:gd name="adj1" fmla="val 18750"/>
              <a:gd name="adj2" fmla="val -8333"/>
              <a:gd name="adj3" fmla="val 190247"/>
              <a:gd name="adj4" fmla="val -458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RGB555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線吹き出し 1 (枠付き) 13"/>
          <p:cNvSpPr/>
          <p:nvPr/>
        </p:nvSpPr>
        <p:spPr>
          <a:xfrm>
            <a:off x="7415808" y="2733768"/>
            <a:ext cx="1620688" cy="378042"/>
          </a:xfrm>
          <a:prstGeom prst="borderCallout1">
            <a:avLst>
              <a:gd name="adj1" fmla="val 18750"/>
              <a:gd name="adj2" fmla="val -8333"/>
              <a:gd name="adj3" fmla="val -204039"/>
              <a:gd name="adj4" fmla="val -4236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RGB444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bwMode="auto">
          <a:xfrm>
            <a:off x="457200" y="-92546"/>
            <a:ext cx="8229600" cy="8574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en-US" altLang="ja-JP"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smtClean="0">
                <a:latin typeface="メイリオ" panose="020B0604030504040204" pitchFamily="50" charset="-128"/>
                <a:ea typeface="メイリオ" panose="020B0604030504040204" pitchFamily="50" charset="-128"/>
                <a:cs typeface="メイリオ" panose="020B0604030504040204" pitchFamily="50" charset="-128"/>
              </a:rPr>
              <a:t>の圧縮方法</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6310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の理論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代表色から</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色を作る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 3"/>
          <p:cNvSpPr>
            <a:spLocks noGrp="1"/>
          </p:cNvSpPr>
          <p:nvPr>
            <p:ph idx="1"/>
          </p:nvPr>
        </p:nvSpPr>
        <p:spPr>
          <a:xfrm>
            <a:off x="214313" y="750094"/>
            <a:ext cx="8572500" cy="471506"/>
          </a:xfrm>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代表色に対する輝度の変換テーブルを選ぶ</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67544" y="2873574"/>
            <a:ext cx="136815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代表色</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中かっこ 5"/>
          <p:cNvSpPr/>
          <p:nvPr/>
        </p:nvSpPr>
        <p:spPr>
          <a:xfrm>
            <a:off x="1835696" y="1167594"/>
            <a:ext cx="432048" cy="3726414"/>
          </a:xfrm>
          <a:prstGeom prst="leftBrace">
            <a:avLst>
              <a:gd name="adj1" fmla="val 20969"/>
              <a:gd name="adj2" fmla="val 4972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18593375"/>
              </p:ext>
            </p:extLst>
          </p:nvPr>
        </p:nvGraphicFramePr>
        <p:xfrm>
          <a:off x="2267744" y="1167594"/>
          <a:ext cx="6552728" cy="3672408"/>
        </p:xfrm>
        <a:graphic>
          <a:graphicData uri="http://schemas.openxmlformats.org/drawingml/2006/table">
            <a:tbl>
              <a:tblPr firstRow="1" bandRow="1">
                <a:tableStyleId>{5C22544A-7EE6-4342-B048-85BDC9FD1C3A}</a:tableStyleId>
              </a:tblPr>
              <a:tblGrid>
                <a:gridCol w="1638182"/>
                <a:gridCol w="1638182"/>
                <a:gridCol w="1638182"/>
                <a:gridCol w="1638182"/>
              </a:tblGrid>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-8</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8</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-17</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-5</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5</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17</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-29</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-9</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9</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29</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-42</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42</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-60</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-18</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18</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60</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-80</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-24</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24</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80</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-106</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-33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33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106</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r h="459051">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-183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-47</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47</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solidFill>
                      <a:schemeClr val="accent2">
                        <a:lumMod val="20000"/>
                        <a:lumOff val="80000"/>
                      </a:schemeClr>
                    </a:solidFill>
                  </a:tcPr>
                </a:tc>
                <a:tc>
                  <a:txBody>
                    <a:bodyPr/>
                    <a:lstStyle/>
                    <a:p>
                      <a:pPr algn="ctr"/>
                      <a:r>
                        <a:rPr kumimoji="1" lang="en-US" altLang="ja-JP" sz="1400" b="0" dirty="0" smtClean="0">
                          <a:solidFill>
                            <a:schemeClr val="tx1"/>
                          </a:solidFill>
                          <a:latin typeface="Meiryo" pitchFamily="50" charset="-128"/>
                          <a:ea typeface="Meiryo" pitchFamily="50" charset="-128"/>
                          <a:cs typeface="Meiryo" pitchFamily="50" charset="-128"/>
                        </a:rPr>
                        <a:t>183</a:t>
                      </a:r>
                      <a:endParaRPr kumimoji="1" lang="ja-JP" altLang="en-US" sz="1400" b="0" dirty="0">
                        <a:solidFill>
                          <a:schemeClr val="tx1"/>
                        </a:solidFill>
                        <a:latin typeface="Meiryo" pitchFamily="50" charset="-128"/>
                        <a:ea typeface="Meiryo" pitchFamily="50" charset="-128"/>
                        <a:cs typeface="Meiryo" pitchFamily="50" charset="-128"/>
                      </a:endParaRPr>
                    </a:p>
                  </a:txBody>
                  <a:tcPr marT="34290" marB="34290">
                    <a:lnL w="12700" cap="flat" cmpd="sng" algn="ctr">
                      <a:solidFill>
                        <a:schemeClr val="accent2">
                          <a:lumMod val="20000"/>
                          <a:lumOff val="80000"/>
                        </a:schemeClr>
                      </a:solidFill>
                      <a:prstDash val="solid"/>
                      <a:round/>
                      <a:headEnd type="none" w="med" len="med"/>
                      <a:tailEnd type="none" w="med" len="med"/>
                    </a:lnL>
                    <a:solidFill>
                      <a:schemeClr val="accent2">
                        <a:lumMod val="20000"/>
                        <a:lumOff val="80000"/>
                      </a:schemeClr>
                    </a:solidFill>
                  </a:tcPr>
                </a:tc>
              </a:tr>
            </a:tbl>
          </a:graphicData>
        </a:graphic>
      </p:graphicFrame>
      <p:pic>
        <p:nvPicPr>
          <p:cNvPr id="22" name="Picture 4" descr="E:\CEDEC2013\CEDEC\ETC説明用画像\16ピクセルグリッド_DXTCの苦手なタイプ_代表色A.png"/>
          <p:cNvPicPr>
            <a:picLocks noChangeAspect="1" noChangeArrowheads="1"/>
          </p:cNvPicPr>
          <p:nvPr/>
        </p:nvPicPr>
        <p:blipFill>
          <a:blip r:embed="rId3" cstate="print"/>
          <a:srcRect/>
          <a:stretch>
            <a:fillRect/>
          </a:stretch>
        </p:blipFill>
        <p:spPr bwMode="auto">
          <a:xfrm>
            <a:off x="827584" y="2355726"/>
            <a:ext cx="609600" cy="457200"/>
          </a:xfrm>
          <a:prstGeom prst="rect">
            <a:avLst/>
          </a:prstGeom>
          <a:noFill/>
        </p:spPr>
      </p:pic>
      <p:pic>
        <p:nvPicPr>
          <p:cNvPr id="7" name="Picture 2" descr="E:\CEDEC2013\CEDEC\ETC説明用画像\16ピクセルグリッド_DXTCの苦手なタイプ_代表色B_＋2.png"/>
          <p:cNvPicPr>
            <a:picLocks noChangeAspect="1" noChangeArrowheads="1"/>
          </p:cNvPicPr>
          <p:nvPr/>
        </p:nvPicPr>
        <p:blipFill>
          <a:blip r:embed="rId4" cstate="print"/>
          <a:srcRect/>
          <a:stretch>
            <a:fillRect/>
          </a:stretch>
        </p:blipFill>
        <p:spPr bwMode="auto">
          <a:xfrm>
            <a:off x="6246846" y="1411575"/>
            <a:ext cx="228600" cy="171450"/>
          </a:xfrm>
          <a:prstGeom prst="rect">
            <a:avLst/>
          </a:prstGeom>
          <a:noFill/>
        </p:spPr>
      </p:pic>
      <p:pic>
        <p:nvPicPr>
          <p:cNvPr id="10" name="Picture 3" descr="E:\CEDEC2013\CEDEC\ETC説明用画像\16ピクセルグリッド_DXTCの苦手なタイプ_代表色B_＋5.png"/>
          <p:cNvPicPr>
            <a:picLocks noChangeAspect="1" noChangeArrowheads="1"/>
          </p:cNvPicPr>
          <p:nvPr/>
        </p:nvPicPr>
        <p:blipFill>
          <a:blip r:embed="rId5" cstate="print"/>
          <a:srcRect/>
          <a:stretch>
            <a:fillRect/>
          </a:stretch>
        </p:blipFill>
        <p:spPr bwMode="auto">
          <a:xfrm>
            <a:off x="6246846" y="1877312"/>
            <a:ext cx="228600" cy="171450"/>
          </a:xfrm>
          <a:prstGeom prst="rect">
            <a:avLst/>
          </a:prstGeom>
          <a:noFill/>
        </p:spPr>
      </p:pic>
      <p:pic>
        <p:nvPicPr>
          <p:cNvPr id="11" name="Picture 4" descr="E:\CEDEC2013\CEDEC\ETC説明用画像\16ピクセルグリッド_DXTCの苦手なタイプ_代表色B_＋8.png"/>
          <p:cNvPicPr>
            <a:picLocks noChangeAspect="1" noChangeArrowheads="1"/>
          </p:cNvPicPr>
          <p:nvPr/>
        </p:nvPicPr>
        <p:blipFill>
          <a:blip r:embed="rId6" cstate="print"/>
          <a:srcRect/>
          <a:stretch>
            <a:fillRect/>
          </a:stretch>
        </p:blipFill>
        <p:spPr bwMode="auto">
          <a:xfrm>
            <a:off x="7892045" y="1411575"/>
            <a:ext cx="228600" cy="171450"/>
          </a:xfrm>
          <a:prstGeom prst="rect">
            <a:avLst/>
          </a:prstGeom>
          <a:noFill/>
        </p:spPr>
      </p:pic>
      <p:pic>
        <p:nvPicPr>
          <p:cNvPr id="12" name="Picture 5" descr="E:\CEDEC2013\CEDEC\ETC説明用画像\16ピクセルグリッド_DXTCの苦手なタイプ_代表色B_＋9.png"/>
          <p:cNvPicPr>
            <a:picLocks noChangeAspect="1" noChangeArrowheads="1"/>
          </p:cNvPicPr>
          <p:nvPr/>
        </p:nvPicPr>
        <p:blipFill>
          <a:blip r:embed="rId7" cstate="print"/>
          <a:srcRect/>
          <a:stretch>
            <a:fillRect/>
          </a:stretch>
        </p:blipFill>
        <p:spPr bwMode="auto">
          <a:xfrm>
            <a:off x="6246846" y="2336443"/>
            <a:ext cx="228600" cy="171450"/>
          </a:xfrm>
          <a:prstGeom prst="rect">
            <a:avLst/>
          </a:prstGeom>
          <a:noFill/>
        </p:spPr>
      </p:pic>
      <p:pic>
        <p:nvPicPr>
          <p:cNvPr id="13" name="Picture 6" descr="E:\CEDEC2013\CEDEC\ETC説明用画像\16ピクセルグリッド_DXTCの苦手なタイプ_代表色B_＋13.png"/>
          <p:cNvPicPr>
            <a:picLocks noChangeAspect="1" noChangeArrowheads="1"/>
          </p:cNvPicPr>
          <p:nvPr/>
        </p:nvPicPr>
        <p:blipFill>
          <a:blip r:embed="rId8" cstate="print"/>
          <a:srcRect/>
          <a:stretch>
            <a:fillRect/>
          </a:stretch>
        </p:blipFill>
        <p:spPr bwMode="auto">
          <a:xfrm>
            <a:off x="6246846" y="2787689"/>
            <a:ext cx="228600" cy="171450"/>
          </a:xfrm>
          <a:prstGeom prst="rect">
            <a:avLst/>
          </a:prstGeom>
          <a:noFill/>
        </p:spPr>
      </p:pic>
      <p:pic>
        <p:nvPicPr>
          <p:cNvPr id="14" name="Picture 7" descr="E:\CEDEC2013\CEDEC\ETC説明用画像\16ピクセルグリッド_DXTCの苦手なタイプ_代表色B_＋17.png"/>
          <p:cNvPicPr>
            <a:picLocks noChangeAspect="1" noChangeArrowheads="1"/>
          </p:cNvPicPr>
          <p:nvPr/>
        </p:nvPicPr>
        <p:blipFill>
          <a:blip r:embed="rId9" cstate="print"/>
          <a:srcRect/>
          <a:stretch>
            <a:fillRect/>
          </a:stretch>
        </p:blipFill>
        <p:spPr bwMode="auto">
          <a:xfrm>
            <a:off x="7892045" y="1877312"/>
            <a:ext cx="228600" cy="171450"/>
          </a:xfrm>
          <a:prstGeom prst="rect">
            <a:avLst/>
          </a:prstGeom>
          <a:noFill/>
        </p:spPr>
      </p:pic>
      <p:pic>
        <p:nvPicPr>
          <p:cNvPr id="15" name="Picture 8" descr="E:\CEDEC2013\CEDEC\ETC説明用画像\16ピクセルグリッド_DXTCの苦手なタイプ_代表色B_＋18.png"/>
          <p:cNvPicPr>
            <a:picLocks noChangeAspect="1" noChangeArrowheads="1"/>
          </p:cNvPicPr>
          <p:nvPr/>
        </p:nvPicPr>
        <p:blipFill>
          <a:blip r:embed="rId10" cstate="print"/>
          <a:srcRect/>
          <a:stretch>
            <a:fillRect/>
          </a:stretch>
        </p:blipFill>
        <p:spPr bwMode="auto">
          <a:xfrm>
            <a:off x="6246846" y="3252483"/>
            <a:ext cx="228600" cy="171450"/>
          </a:xfrm>
          <a:prstGeom prst="rect">
            <a:avLst/>
          </a:prstGeom>
          <a:noFill/>
        </p:spPr>
      </p:pic>
      <p:pic>
        <p:nvPicPr>
          <p:cNvPr id="16" name="Picture 9" descr="E:\CEDEC2013\CEDEC\ETC説明用画像\16ピクセルグリッド_DXTCの苦手なタイプ_代表色B_＋24.png"/>
          <p:cNvPicPr>
            <a:picLocks noChangeAspect="1" noChangeArrowheads="1"/>
          </p:cNvPicPr>
          <p:nvPr/>
        </p:nvPicPr>
        <p:blipFill>
          <a:blip r:embed="rId11" cstate="print"/>
          <a:srcRect/>
          <a:stretch>
            <a:fillRect/>
          </a:stretch>
        </p:blipFill>
        <p:spPr bwMode="auto">
          <a:xfrm>
            <a:off x="6246846" y="3701204"/>
            <a:ext cx="228600" cy="171450"/>
          </a:xfrm>
          <a:prstGeom prst="rect">
            <a:avLst/>
          </a:prstGeom>
          <a:noFill/>
        </p:spPr>
      </p:pic>
      <p:pic>
        <p:nvPicPr>
          <p:cNvPr id="17" name="Picture 10" descr="E:\CEDEC2013\CEDEC\ETC説明用画像\16ピクセルグリッド_DXTCの苦手なタイプ_代表色B_＋29.png"/>
          <p:cNvPicPr>
            <a:picLocks noChangeAspect="1" noChangeArrowheads="1"/>
          </p:cNvPicPr>
          <p:nvPr/>
        </p:nvPicPr>
        <p:blipFill>
          <a:blip r:embed="rId12" cstate="print"/>
          <a:srcRect/>
          <a:stretch>
            <a:fillRect/>
          </a:stretch>
        </p:blipFill>
        <p:spPr bwMode="auto">
          <a:xfrm>
            <a:off x="7892045" y="2336443"/>
            <a:ext cx="228600" cy="171450"/>
          </a:xfrm>
          <a:prstGeom prst="rect">
            <a:avLst/>
          </a:prstGeom>
          <a:noFill/>
        </p:spPr>
      </p:pic>
      <p:pic>
        <p:nvPicPr>
          <p:cNvPr id="18" name="Picture 11" descr="E:\CEDEC2013\CEDEC\ETC説明用画像\16ピクセルグリッド_DXTCの苦手なタイプ_代表色B_＋33.png"/>
          <p:cNvPicPr>
            <a:picLocks noChangeAspect="1" noChangeArrowheads="1"/>
          </p:cNvPicPr>
          <p:nvPr/>
        </p:nvPicPr>
        <p:blipFill>
          <a:blip r:embed="rId13" cstate="print"/>
          <a:srcRect/>
          <a:stretch>
            <a:fillRect/>
          </a:stretch>
        </p:blipFill>
        <p:spPr bwMode="auto">
          <a:xfrm>
            <a:off x="6246846" y="4156022"/>
            <a:ext cx="228600" cy="171450"/>
          </a:xfrm>
          <a:prstGeom prst="rect">
            <a:avLst/>
          </a:prstGeom>
          <a:noFill/>
        </p:spPr>
      </p:pic>
      <p:pic>
        <p:nvPicPr>
          <p:cNvPr id="19" name="Picture 12" descr="E:\CEDEC2013\CEDEC\ETC説明用画像\16ピクセルグリッド_DXTCの苦手なタイプ_代表色B_＋42.png"/>
          <p:cNvPicPr>
            <a:picLocks noChangeAspect="1" noChangeArrowheads="1"/>
          </p:cNvPicPr>
          <p:nvPr/>
        </p:nvPicPr>
        <p:blipFill>
          <a:blip r:embed="rId14" cstate="print"/>
          <a:srcRect/>
          <a:stretch>
            <a:fillRect/>
          </a:stretch>
        </p:blipFill>
        <p:spPr bwMode="auto">
          <a:xfrm>
            <a:off x="7892045" y="2787689"/>
            <a:ext cx="228600" cy="171450"/>
          </a:xfrm>
          <a:prstGeom prst="rect">
            <a:avLst/>
          </a:prstGeom>
          <a:noFill/>
        </p:spPr>
      </p:pic>
      <p:pic>
        <p:nvPicPr>
          <p:cNvPr id="20" name="Picture 13" descr="E:\CEDEC2013\CEDEC\ETC説明用画像\16ピクセルグリッド_DXTCの苦手なタイプ_代表色B_＋47.png"/>
          <p:cNvPicPr>
            <a:picLocks noChangeAspect="1" noChangeArrowheads="1"/>
          </p:cNvPicPr>
          <p:nvPr/>
        </p:nvPicPr>
        <p:blipFill>
          <a:blip r:embed="rId15" cstate="print"/>
          <a:srcRect/>
          <a:stretch>
            <a:fillRect/>
          </a:stretch>
        </p:blipFill>
        <p:spPr bwMode="auto">
          <a:xfrm>
            <a:off x="6246846" y="4620611"/>
            <a:ext cx="228600" cy="171450"/>
          </a:xfrm>
          <a:prstGeom prst="rect">
            <a:avLst/>
          </a:prstGeom>
          <a:noFill/>
        </p:spPr>
      </p:pic>
      <p:pic>
        <p:nvPicPr>
          <p:cNvPr id="3086" name="Picture 14" descr="E:\CEDEC2013\CEDEC\ETC説明用画像\16ピクセルグリッド_DXTCの苦手なタイプ_代表色B_＋60.png"/>
          <p:cNvPicPr>
            <a:picLocks noChangeAspect="1" noChangeArrowheads="1"/>
          </p:cNvPicPr>
          <p:nvPr/>
        </p:nvPicPr>
        <p:blipFill>
          <a:blip r:embed="rId16" cstate="print"/>
          <a:srcRect/>
          <a:stretch>
            <a:fillRect/>
          </a:stretch>
        </p:blipFill>
        <p:spPr bwMode="auto">
          <a:xfrm>
            <a:off x="7892045" y="3252483"/>
            <a:ext cx="228600" cy="171450"/>
          </a:xfrm>
          <a:prstGeom prst="rect">
            <a:avLst/>
          </a:prstGeom>
          <a:noFill/>
        </p:spPr>
      </p:pic>
      <p:pic>
        <p:nvPicPr>
          <p:cNvPr id="3087" name="Picture 15" descr="E:\CEDEC2013\CEDEC\ETC説明用画像\16ピクセルグリッド_DXTCの苦手なタイプ_代表色B_＋80.png"/>
          <p:cNvPicPr>
            <a:picLocks noChangeAspect="1" noChangeArrowheads="1"/>
          </p:cNvPicPr>
          <p:nvPr/>
        </p:nvPicPr>
        <p:blipFill>
          <a:blip r:embed="rId17" cstate="print"/>
          <a:srcRect/>
          <a:stretch>
            <a:fillRect/>
          </a:stretch>
        </p:blipFill>
        <p:spPr bwMode="auto">
          <a:xfrm>
            <a:off x="7892045" y="3701204"/>
            <a:ext cx="228600" cy="171450"/>
          </a:xfrm>
          <a:prstGeom prst="rect">
            <a:avLst/>
          </a:prstGeom>
          <a:noFill/>
        </p:spPr>
      </p:pic>
      <p:pic>
        <p:nvPicPr>
          <p:cNvPr id="3088" name="Picture 16" descr="E:\CEDEC2013\CEDEC\ETC説明用画像\16ピクセルグリッド_DXTCの苦手なタイプ_代表色B_＋106.png"/>
          <p:cNvPicPr>
            <a:picLocks noChangeAspect="1" noChangeArrowheads="1"/>
          </p:cNvPicPr>
          <p:nvPr/>
        </p:nvPicPr>
        <p:blipFill>
          <a:blip r:embed="rId18" cstate="print"/>
          <a:srcRect/>
          <a:stretch>
            <a:fillRect/>
          </a:stretch>
        </p:blipFill>
        <p:spPr bwMode="auto">
          <a:xfrm>
            <a:off x="7892045" y="4156022"/>
            <a:ext cx="228600" cy="171450"/>
          </a:xfrm>
          <a:prstGeom prst="rect">
            <a:avLst/>
          </a:prstGeom>
          <a:noFill/>
        </p:spPr>
      </p:pic>
      <p:pic>
        <p:nvPicPr>
          <p:cNvPr id="3089" name="Picture 17" descr="E:\CEDEC2013\CEDEC\ETC説明用画像\16ピクセルグリッド_DXTCの苦手なタイプ_代表色B_＋183.png"/>
          <p:cNvPicPr>
            <a:picLocks noChangeAspect="1" noChangeArrowheads="1"/>
          </p:cNvPicPr>
          <p:nvPr/>
        </p:nvPicPr>
        <p:blipFill>
          <a:blip r:embed="rId19" cstate="print"/>
          <a:srcRect/>
          <a:stretch>
            <a:fillRect/>
          </a:stretch>
        </p:blipFill>
        <p:spPr bwMode="auto">
          <a:xfrm>
            <a:off x="7892045" y="4620611"/>
            <a:ext cx="228600" cy="171450"/>
          </a:xfrm>
          <a:prstGeom prst="rect">
            <a:avLst/>
          </a:prstGeom>
          <a:noFill/>
        </p:spPr>
      </p:pic>
      <p:pic>
        <p:nvPicPr>
          <p:cNvPr id="3090" name="Picture 18" descr="E:\CEDEC2013\CEDEC\ETC説明用画像\16ピクセルグリッド_DXTCの苦手なタイプ_代表色B_－2.png"/>
          <p:cNvPicPr>
            <a:picLocks noChangeAspect="1" noChangeArrowheads="1"/>
          </p:cNvPicPr>
          <p:nvPr/>
        </p:nvPicPr>
        <p:blipFill>
          <a:blip r:embed="rId20" cstate="print"/>
          <a:srcRect/>
          <a:stretch>
            <a:fillRect/>
          </a:stretch>
        </p:blipFill>
        <p:spPr bwMode="auto">
          <a:xfrm>
            <a:off x="4635573" y="1411575"/>
            <a:ext cx="228600" cy="171450"/>
          </a:xfrm>
          <a:prstGeom prst="rect">
            <a:avLst/>
          </a:prstGeom>
          <a:noFill/>
        </p:spPr>
      </p:pic>
      <p:pic>
        <p:nvPicPr>
          <p:cNvPr id="3091" name="Picture 19" descr="E:\CEDEC2013\CEDEC\ETC説明用画像\16ピクセルグリッド_DXTCの苦手なタイプ_代表色B_－5.png"/>
          <p:cNvPicPr>
            <a:picLocks noChangeAspect="1" noChangeArrowheads="1"/>
          </p:cNvPicPr>
          <p:nvPr/>
        </p:nvPicPr>
        <p:blipFill>
          <a:blip r:embed="rId21" cstate="print"/>
          <a:srcRect/>
          <a:stretch>
            <a:fillRect/>
          </a:stretch>
        </p:blipFill>
        <p:spPr bwMode="auto">
          <a:xfrm>
            <a:off x="4635573" y="1877312"/>
            <a:ext cx="228600" cy="171450"/>
          </a:xfrm>
          <a:prstGeom prst="rect">
            <a:avLst/>
          </a:prstGeom>
          <a:noFill/>
        </p:spPr>
      </p:pic>
      <p:pic>
        <p:nvPicPr>
          <p:cNvPr id="3092" name="Picture 20" descr="E:\CEDEC2013\CEDEC\ETC説明用画像\16ピクセルグリッド_DXTCの苦手なタイプ_代表色B_－8.png"/>
          <p:cNvPicPr>
            <a:picLocks noChangeAspect="1" noChangeArrowheads="1"/>
          </p:cNvPicPr>
          <p:nvPr/>
        </p:nvPicPr>
        <p:blipFill>
          <a:blip r:embed="rId22" cstate="print"/>
          <a:srcRect/>
          <a:stretch>
            <a:fillRect/>
          </a:stretch>
        </p:blipFill>
        <p:spPr bwMode="auto">
          <a:xfrm>
            <a:off x="3012069" y="1411575"/>
            <a:ext cx="228600" cy="171450"/>
          </a:xfrm>
          <a:prstGeom prst="rect">
            <a:avLst/>
          </a:prstGeom>
          <a:noFill/>
        </p:spPr>
      </p:pic>
      <p:pic>
        <p:nvPicPr>
          <p:cNvPr id="3093" name="Picture 21" descr="E:\CEDEC2013\CEDEC\ETC説明用画像\16ピクセルグリッド_DXTCの苦手なタイプ_代表色B_－9.png"/>
          <p:cNvPicPr>
            <a:picLocks noChangeAspect="1" noChangeArrowheads="1"/>
          </p:cNvPicPr>
          <p:nvPr/>
        </p:nvPicPr>
        <p:blipFill>
          <a:blip r:embed="rId23" cstate="print"/>
          <a:srcRect/>
          <a:stretch>
            <a:fillRect/>
          </a:stretch>
        </p:blipFill>
        <p:spPr bwMode="auto">
          <a:xfrm>
            <a:off x="4635573" y="2336443"/>
            <a:ext cx="228600" cy="171450"/>
          </a:xfrm>
          <a:prstGeom prst="rect">
            <a:avLst/>
          </a:prstGeom>
          <a:noFill/>
        </p:spPr>
      </p:pic>
      <p:pic>
        <p:nvPicPr>
          <p:cNvPr id="3094" name="Picture 22" descr="E:\CEDEC2013\CEDEC\ETC説明用画像\16ピクセルグリッド_DXTCの苦手なタイプ_代表色B_－13.png"/>
          <p:cNvPicPr>
            <a:picLocks noChangeAspect="1" noChangeArrowheads="1"/>
          </p:cNvPicPr>
          <p:nvPr/>
        </p:nvPicPr>
        <p:blipFill>
          <a:blip r:embed="rId24" cstate="print"/>
          <a:srcRect/>
          <a:stretch>
            <a:fillRect/>
          </a:stretch>
        </p:blipFill>
        <p:spPr bwMode="auto">
          <a:xfrm>
            <a:off x="4635573" y="2787689"/>
            <a:ext cx="228600" cy="171450"/>
          </a:xfrm>
          <a:prstGeom prst="rect">
            <a:avLst/>
          </a:prstGeom>
          <a:noFill/>
        </p:spPr>
      </p:pic>
      <p:pic>
        <p:nvPicPr>
          <p:cNvPr id="3095" name="Picture 23" descr="E:\CEDEC2013\CEDEC\ETC説明用画像\16ピクセルグリッド_DXTCの苦手なタイプ_代表色B_－17.png"/>
          <p:cNvPicPr>
            <a:picLocks noChangeAspect="1" noChangeArrowheads="1"/>
          </p:cNvPicPr>
          <p:nvPr/>
        </p:nvPicPr>
        <p:blipFill>
          <a:blip r:embed="rId25" cstate="print"/>
          <a:srcRect/>
          <a:stretch>
            <a:fillRect/>
          </a:stretch>
        </p:blipFill>
        <p:spPr bwMode="auto">
          <a:xfrm>
            <a:off x="3012069" y="1877312"/>
            <a:ext cx="228600" cy="171450"/>
          </a:xfrm>
          <a:prstGeom prst="rect">
            <a:avLst/>
          </a:prstGeom>
          <a:noFill/>
        </p:spPr>
      </p:pic>
      <p:pic>
        <p:nvPicPr>
          <p:cNvPr id="3096" name="Picture 24" descr="E:\CEDEC2013\CEDEC\ETC説明用画像\16ピクセルグリッド_DXTCの苦手なタイプ_代表色B_－18.png"/>
          <p:cNvPicPr>
            <a:picLocks noChangeAspect="1" noChangeArrowheads="1"/>
          </p:cNvPicPr>
          <p:nvPr/>
        </p:nvPicPr>
        <p:blipFill>
          <a:blip r:embed="rId26" cstate="print"/>
          <a:srcRect/>
          <a:stretch>
            <a:fillRect/>
          </a:stretch>
        </p:blipFill>
        <p:spPr bwMode="auto">
          <a:xfrm>
            <a:off x="4635573" y="3252483"/>
            <a:ext cx="228600" cy="171450"/>
          </a:xfrm>
          <a:prstGeom prst="rect">
            <a:avLst/>
          </a:prstGeom>
          <a:noFill/>
        </p:spPr>
      </p:pic>
      <p:pic>
        <p:nvPicPr>
          <p:cNvPr id="3097" name="Picture 25" descr="E:\CEDEC2013\CEDEC\ETC説明用画像\16ピクセルグリッド_DXTCの苦手なタイプ_代表色B_－24.png"/>
          <p:cNvPicPr>
            <a:picLocks noChangeAspect="1" noChangeArrowheads="1"/>
          </p:cNvPicPr>
          <p:nvPr/>
        </p:nvPicPr>
        <p:blipFill>
          <a:blip r:embed="rId27" cstate="print"/>
          <a:srcRect/>
          <a:stretch>
            <a:fillRect/>
          </a:stretch>
        </p:blipFill>
        <p:spPr bwMode="auto">
          <a:xfrm>
            <a:off x="4635573" y="3701204"/>
            <a:ext cx="228600" cy="171450"/>
          </a:xfrm>
          <a:prstGeom prst="rect">
            <a:avLst/>
          </a:prstGeom>
          <a:noFill/>
        </p:spPr>
      </p:pic>
      <p:pic>
        <p:nvPicPr>
          <p:cNvPr id="3099" name="Picture 27" descr="E:\CEDEC2013\CEDEC\ETC説明用画像\16ピクセルグリッド_DXTCの苦手なタイプ_代表色B_－29.png"/>
          <p:cNvPicPr>
            <a:picLocks noChangeAspect="1" noChangeArrowheads="1"/>
          </p:cNvPicPr>
          <p:nvPr/>
        </p:nvPicPr>
        <p:blipFill>
          <a:blip r:embed="rId28" cstate="print"/>
          <a:srcRect/>
          <a:stretch>
            <a:fillRect/>
          </a:stretch>
        </p:blipFill>
        <p:spPr bwMode="auto">
          <a:xfrm>
            <a:off x="3012069" y="2336443"/>
            <a:ext cx="228600" cy="171450"/>
          </a:xfrm>
          <a:prstGeom prst="rect">
            <a:avLst/>
          </a:prstGeom>
          <a:noFill/>
        </p:spPr>
      </p:pic>
      <p:pic>
        <p:nvPicPr>
          <p:cNvPr id="3100" name="Picture 28" descr="E:\CEDEC2013\CEDEC\ETC説明用画像\16ピクセルグリッド_DXTCの苦手なタイプ_代表色B_－33.png"/>
          <p:cNvPicPr>
            <a:picLocks noChangeAspect="1" noChangeArrowheads="1"/>
          </p:cNvPicPr>
          <p:nvPr/>
        </p:nvPicPr>
        <p:blipFill>
          <a:blip r:embed="rId29" cstate="print"/>
          <a:srcRect/>
          <a:stretch>
            <a:fillRect/>
          </a:stretch>
        </p:blipFill>
        <p:spPr bwMode="auto">
          <a:xfrm>
            <a:off x="4635573" y="4156022"/>
            <a:ext cx="228600" cy="171450"/>
          </a:xfrm>
          <a:prstGeom prst="rect">
            <a:avLst/>
          </a:prstGeom>
          <a:noFill/>
        </p:spPr>
      </p:pic>
      <p:pic>
        <p:nvPicPr>
          <p:cNvPr id="3101" name="Picture 29" descr="E:\CEDEC2013\CEDEC\ETC説明用画像\16ピクセルグリッド_DXTCの苦手なタイプ_代表色B_－42.png"/>
          <p:cNvPicPr>
            <a:picLocks noChangeAspect="1" noChangeArrowheads="1"/>
          </p:cNvPicPr>
          <p:nvPr/>
        </p:nvPicPr>
        <p:blipFill>
          <a:blip r:embed="rId30" cstate="print"/>
          <a:srcRect/>
          <a:stretch>
            <a:fillRect/>
          </a:stretch>
        </p:blipFill>
        <p:spPr bwMode="auto">
          <a:xfrm>
            <a:off x="3012069" y="2787689"/>
            <a:ext cx="228600" cy="171450"/>
          </a:xfrm>
          <a:prstGeom prst="rect">
            <a:avLst/>
          </a:prstGeom>
          <a:noFill/>
        </p:spPr>
      </p:pic>
      <p:pic>
        <p:nvPicPr>
          <p:cNvPr id="3102" name="Picture 30" descr="E:\CEDEC2013\CEDEC\ETC説明用画像\16ピクセルグリッド_DXTCの苦手なタイプ_代表色B_－47.png"/>
          <p:cNvPicPr>
            <a:picLocks noChangeAspect="1" noChangeArrowheads="1"/>
          </p:cNvPicPr>
          <p:nvPr/>
        </p:nvPicPr>
        <p:blipFill>
          <a:blip r:embed="rId31" cstate="print"/>
          <a:srcRect/>
          <a:stretch>
            <a:fillRect/>
          </a:stretch>
        </p:blipFill>
        <p:spPr bwMode="auto">
          <a:xfrm>
            <a:off x="4635573" y="4620611"/>
            <a:ext cx="228600" cy="171450"/>
          </a:xfrm>
          <a:prstGeom prst="rect">
            <a:avLst/>
          </a:prstGeom>
          <a:noFill/>
        </p:spPr>
      </p:pic>
      <p:pic>
        <p:nvPicPr>
          <p:cNvPr id="3103" name="Picture 31" descr="E:\CEDEC2013\CEDEC\ETC説明用画像\16ピクセルグリッド_DXTCの苦手なタイプ_代表色B_－60.png"/>
          <p:cNvPicPr>
            <a:picLocks noChangeAspect="1" noChangeArrowheads="1"/>
          </p:cNvPicPr>
          <p:nvPr/>
        </p:nvPicPr>
        <p:blipFill>
          <a:blip r:embed="rId32" cstate="print"/>
          <a:srcRect/>
          <a:stretch>
            <a:fillRect/>
          </a:stretch>
        </p:blipFill>
        <p:spPr bwMode="auto">
          <a:xfrm>
            <a:off x="3012069" y="3252483"/>
            <a:ext cx="228600" cy="171450"/>
          </a:xfrm>
          <a:prstGeom prst="rect">
            <a:avLst/>
          </a:prstGeom>
          <a:noFill/>
        </p:spPr>
      </p:pic>
      <p:pic>
        <p:nvPicPr>
          <p:cNvPr id="3104" name="Picture 32" descr="E:\CEDEC2013\CEDEC\ETC説明用画像\16ピクセルグリッド_DXTCの苦手なタイプ_代表色B_－80.png"/>
          <p:cNvPicPr>
            <a:picLocks noChangeAspect="1" noChangeArrowheads="1"/>
          </p:cNvPicPr>
          <p:nvPr/>
        </p:nvPicPr>
        <p:blipFill>
          <a:blip r:embed="rId33" cstate="print"/>
          <a:srcRect/>
          <a:stretch>
            <a:fillRect/>
          </a:stretch>
        </p:blipFill>
        <p:spPr bwMode="auto">
          <a:xfrm>
            <a:off x="3012069" y="3701204"/>
            <a:ext cx="228600" cy="171450"/>
          </a:xfrm>
          <a:prstGeom prst="rect">
            <a:avLst/>
          </a:prstGeom>
          <a:noFill/>
        </p:spPr>
      </p:pic>
      <p:pic>
        <p:nvPicPr>
          <p:cNvPr id="3105" name="Picture 33" descr="E:\CEDEC2013\CEDEC\ETC説明用画像\16ピクセルグリッド_DXTCの苦手なタイプ_代表色B_－106.png"/>
          <p:cNvPicPr>
            <a:picLocks noChangeAspect="1" noChangeArrowheads="1"/>
          </p:cNvPicPr>
          <p:nvPr/>
        </p:nvPicPr>
        <p:blipFill>
          <a:blip r:embed="rId34" cstate="print"/>
          <a:srcRect/>
          <a:stretch>
            <a:fillRect/>
          </a:stretch>
        </p:blipFill>
        <p:spPr bwMode="auto">
          <a:xfrm>
            <a:off x="3012069" y="4156022"/>
            <a:ext cx="228600" cy="171450"/>
          </a:xfrm>
          <a:prstGeom prst="rect">
            <a:avLst/>
          </a:prstGeom>
          <a:noFill/>
        </p:spPr>
      </p:pic>
      <p:pic>
        <p:nvPicPr>
          <p:cNvPr id="3106" name="Picture 34" descr="E:\CEDEC2013\CEDEC\ETC説明用画像\16ピクセルグリッド_DXTCの苦手なタイプ_代表色B_－183.png"/>
          <p:cNvPicPr>
            <a:picLocks noChangeAspect="1" noChangeArrowheads="1"/>
          </p:cNvPicPr>
          <p:nvPr/>
        </p:nvPicPr>
        <p:blipFill>
          <a:blip r:embed="rId35" cstate="print"/>
          <a:srcRect/>
          <a:stretch>
            <a:fillRect/>
          </a:stretch>
        </p:blipFill>
        <p:spPr bwMode="auto">
          <a:xfrm>
            <a:off x="3012069" y="4620611"/>
            <a:ext cx="228600" cy="171450"/>
          </a:xfrm>
          <a:prstGeom prst="rect">
            <a:avLst/>
          </a:prstGeom>
          <a:noFill/>
        </p:spPr>
      </p:pic>
      <p:sp>
        <p:nvSpPr>
          <p:cNvPr id="43" name="角丸四角形 42"/>
          <p:cNvSpPr/>
          <p:nvPr/>
        </p:nvSpPr>
        <p:spPr>
          <a:xfrm>
            <a:off x="1907704" y="1275606"/>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1907704" y="1721651"/>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1907704" y="2186710"/>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 45"/>
          <p:cNvSpPr/>
          <p:nvPr/>
        </p:nvSpPr>
        <p:spPr>
          <a:xfrm>
            <a:off x="1907704" y="2632754"/>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1907704" y="3111810"/>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1907704" y="3557855"/>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1907704" y="4022914"/>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 49"/>
          <p:cNvSpPr/>
          <p:nvPr/>
        </p:nvSpPr>
        <p:spPr>
          <a:xfrm>
            <a:off x="1907704" y="4468958"/>
            <a:ext cx="792088"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円/楕円 20"/>
          <p:cNvSpPr/>
          <p:nvPr/>
        </p:nvSpPr>
        <p:spPr>
          <a:xfrm>
            <a:off x="1763688" y="4327935"/>
            <a:ext cx="7200800" cy="59406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72</a:t>
            </a:fld>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37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3"/>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73</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51720" y="3367468"/>
            <a:ext cx="511256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代表色から</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色作る時に、輝度の変化しかできない</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3" name="グループ化 32"/>
          <p:cNvGrpSpPr/>
          <p:nvPr/>
        </p:nvGrpSpPr>
        <p:grpSpPr>
          <a:xfrm>
            <a:off x="2195736" y="1275606"/>
            <a:ext cx="3774120" cy="1982543"/>
            <a:chOff x="2195736" y="1700808"/>
            <a:chExt cx="3774120" cy="2643391"/>
          </a:xfrm>
        </p:grpSpPr>
        <p:sp>
          <p:nvSpPr>
            <p:cNvPr id="16" name="テキスト ボックス 15"/>
            <p:cNvSpPr txBox="1"/>
            <p:nvPr/>
          </p:nvSpPr>
          <p:spPr>
            <a:xfrm>
              <a:off x="5465798" y="1907540"/>
              <a:ext cx="504057" cy="492443"/>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465799" y="2548960"/>
              <a:ext cx="504057" cy="492443"/>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465799" y="3194392"/>
              <a:ext cx="504057" cy="492443"/>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465799" y="3851756"/>
              <a:ext cx="504057" cy="492443"/>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Picture 2" descr="E:\CEDEC2013\CEDEC\ETC説明用画像\16ピクセルグリッド_DXTCの苦手なタイプ_代表色B_＋183.png"/>
            <p:cNvPicPr>
              <a:picLocks noChangeAspect="1" noChangeArrowheads="1"/>
            </p:cNvPicPr>
            <p:nvPr/>
          </p:nvPicPr>
          <p:blipFill>
            <a:blip r:embed="rId3" cstate="print"/>
            <a:srcRect/>
            <a:stretch>
              <a:fillRect/>
            </a:stretch>
          </p:blipFill>
          <p:spPr bwMode="auto">
            <a:xfrm>
              <a:off x="5118543" y="1891479"/>
              <a:ext cx="304800" cy="304800"/>
            </a:xfrm>
            <a:prstGeom prst="rect">
              <a:avLst/>
            </a:prstGeom>
            <a:noFill/>
            <a:ln w="25400">
              <a:solidFill>
                <a:schemeClr val="tx1"/>
              </a:solidFill>
            </a:ln>
          </p:spPr>
        </p:pic>
        <p:pic>
          <p:nvPicPr>
            <p:cNvPr id="21" name="Picture 3" descr="E:\CEDEC2013\CEDEC\ETC説明用画像\16ピクセルグリッド_DXTCの苦手なタイプ_代表色B_＋47.png"/>
            <p:cNvPicPr>
              <a:picLocks noChangeAspect="1" noChangeArrowheads="1"/>
            </p:cNvPicPr>
            <p:nvPr/>
          </p:nvPicPr>
          <p:blipFill>
            <a:blip r:embed="rId4" cstate="print"/>
            <a:srcRect/>
            <a:stretch>
              <a:fillRect/>
            </a:stretch>
          </p:blipFill>
          <p:spPr bwMode="auto">
            <a:xfrm>
              <a:off x="5118543" y="2539011"/>
              <a:ext cx="304800" cy="304800"/>
            </a:xfrm>
            <a:prstGeom prst="rect">
              <a:avLst/>
            </a:prstGeom>
            <a:noFill/>
            <a:ln w="25400">
              <a:solidFill>
                <a:schemeClr val="tx1"/>
              </a:solidFill>
            </a:ln>
          </p:spPr>
        </p:pic>
        <p:pic>
          <p:nvPicPr>
            <p:cNvPr id="22" name="Picture 4" descr="E:\CEDEC2013\CEDEC\ETC説明用画像\16ピクセルグリッド_DXTCの苦手なタイプ_代表色B_－47.png"/>
            <p:cNvPicPr>
              <a:picLocks noChangeAspect="1" noChangeArrowheads="1"/>
            </p:cNvPicPr>
            <p:nvPr/>
          </p:nvPicPr>
          <p:blipFill>
            <a:blip r:embed="rId5" cstate="print"/>
            <a:srcRect/>
            <a:stretch>
              <a:fillRect/>
            </a:stretch>
          </p:blipFill>
          <p:spPr bwMode="auto">
            <a:xfrm>
              <a:off x="5118543" y="3186543"/>
              <a:ext cx="304800" cy="304800"/>
            </a:xfrm>
            <a:prstGeom prst="rect">
              <a:avLst/>
            </a:prstGeom>
            <a:noFill/>
            <a:ln w="25400">
              <a:solidFill>
                <a:schemeClr val="tx1"/>
              </a:solidFill>
            </a:ln>
          </p:spPr>
        </p:pic>
        <p:pic>
          <p:nvPicPr>
            <p:cNvPr id="23" name="Picture 5" descr="E:\CEDEC2013\CEDEC\ETC説明用画像\16ピクセルグリッド_DXTCの苦手なタイプ_代表色B_－183.png"/>
            <p:cNvPicPr>
              <a:picLocks noChangeAspect="1" noChangeArrowheads="1"/>
            </p:cNvPicPr>
            <p:nvPr/>
          </p:nvPicPr>
          <p:blipFill>
            <a:blip r:embed="rId6" cstate="print"/>
            <a:srcRect/>
            <a:stretch>
              <a:fillRect/>
            </a:stretch>
          </p:blipFill>
          <p:spPr bwMode="auto">
            <a:xfrm>
              <a:off x="5118543" y="3834074"/>
              <a:ext cx="304800" cy="304800"/>
            </a:xfrm>
            <a:prstGeom prst="rect">
              <a:avLst/>
            </a:prstGeom>
            <a:noFill/>
            <a:ln w="25400">
              <a:solidFill>
                <a:schemeClr val="tx1"/>
              </a:solidFill>
            </a:ln>
          </p:spPr>
        </p:pic>
        <p:sp>
          <p:nvSpPr>
            <p:cNvPr id="24" name="テキスト ボックス 23"/>
            <p:cNvSpPr txBox="1"/>
            <p:nvPr/>
          </p:nvSpPr>
          <p:spPr>
            <a:xfrm>
              <a:off x="2195736" y="3399383"/>
              <a:ext cx="1368152" cy="615553"/>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代表色</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4" descr="E:\CEDEC2013\CEDEC\ETC説明用画像\16ピクセルグリッド_DXTCの苦手なタイプ_代表色A.png"/>
            <p:cNvPicPr>
              <a:picLocks noChangeAspect="1" noChangeArrowheads="1"/>
            </p:cNvPicPr>
            <p:nvPr/>
          </p:nvPicPr>
          <p:blipFill>
            <a:blip r:embed="rId7" cstate="print"/>
            <a:srcRect/>
            <a:stretch>
              <a:fillRect/>
            </a:stretch>
          </p:blipFill>
          <p:spPr bwMode="auto">
            <a:xfrm>
              <a:off x="2555776" y="2708920"/>
              <a:ext cx="609600" cy="609600"/>
            </a:xfrm>
            <a:prstGeom prst="rect">
              <a:avLst/>
            </a:prstGeom>
            <a:noFill/>
          </p:spPr>
        </p:pic>
        <p:sp>
          <p:nvSpPr>
            <p:cNvPr id="26" name="テキスト ボックス 25"/>
            <p:cNvSpPr txBox="1"/>
            <p:nvPr/>
          </p:nvSpPr>
          <p:spPr>
            <a:xfrm>
              <a:off x="3977274" y="1907501"/>
              <a:ext cx="1080120" cy="492443"/>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3977274" y="2546281"/>
              <a:ext cx="1080120" cy="492443"/>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3977274" y="3187623"/>
              <a:ext cx="1080120" cy="492443"/>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3977274" y="3851756"/>
              <a:ext cx="1080120" cy="492443"/>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大かっこ 29"/>
            <p:cNvSpPr/>
            <p:nvPr/>
          </p:nvSpPr>
          <p:spPr>
            <a:xfrm>
              <a:off x="3635896" y="1844824"/>
              <a:ext cx="360040" cy="230425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3059832" y="1700808"/>
              <a:ext cx="792088"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2" name="タイトル 1"/>
          <p:cNvSpPr>
            <a:spLocks noGrp="1"/>
          </p:cNvSpPr>
          <p:nvPr>
            <p:ph type="title"/>
          </p:nvPr>
        </p:nvSpPr>
        <p:spPr>
          <a:xfrm>
            <a:off x="457200" y="-92546"/>
            <a:ext cx="8229600" cy="857400"/>
          </a:xfrm>
        </p:spPr>
        <p:txBody>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の圧縮方法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56717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フローチャート : 代替処理 30"/>
          <p:cNvSpPr/>
          <p:nvPr/>
        </p:nvSpPr>
        <p:spPr>
          <a:xfrm>
            <a:off x="1619672" y="3219822"/>
            <a:ext cx="5328592" cy="156617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3"/>
          <p:cNvSpPr>
            <a:spLocks noGrp="1"/>
          </p:cNvSpPr>
          <p:nvPr>
            <p:ph type="sldNum" sz="quarter" idx="12"/>
          </p:nvPr>
        </p:nvSpPr>
        <p:spPr>
          <a:xfrm>
            <a:off x="8458200" y="4835525"/>
            <a:ext cx="685800" cy="274638"/>
          </a:xfrm>
        </p:spPr>
        <p:txBody>
          <a:bodyPr/>
          <a:lstStyle/>
          <a:p>
            <a:pPr>
              <a:defRPr/>
            </a:pPr>
            <a:fld id="{01383E4C-1EF4-4BFD-A596-151648BAC76A}"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defRPr/>
              </a:pPr>
              <a:t>74</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E:\CEDEC2013\CEDEC\DXTCとETCの欠点用画像\16ピクセルグリッド_ETCの苦手なタイプ_left.png"/>
          <p:cNvPicPr>
            <a:picLocks noChangeAspect="1" noChangeArrowheads="1"/>
          </p:cNvPicPr>
          <p:nvPr/>
        </p:nvPicPr>
        <p:blipFill>
          <a:blip r:embed="rId3" cstate="print"/>
          <a:srcRect/>
          <a:stretch>
            <a:fillRect/>
          </a:stretch>
        </p:blipFill>
        <p:spPr bwMode="auto">
          <a:xfrm>
            <a:off x="1979713" y="951570"/>
            <a:ext cx="860108" cy="1706880"/>
          </a:xfrm>
          <a:prstGeom prst="rect">
            <a:avLst/>
          </a:prstGeom>
          <a:noFill/>
        </p:spPr>
      </p:pic>
      <p:sp>
        <p:nvSpPr>
          <p:cNvPr id="6" name="右矢印 5"/>
          <p:cNvSpPr/>
          <p:nvPr/>
        </p:nvSpPr>
        <p:spPr>
          <a:xfrm>
            <a:off x="3779912" y="1599642"/>
            <a:ext cx="1008112" cy="48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ETC</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descr="E:\CEDEC2013\CEDEC\DXTCとETCの欠点用画像\16ピクセルグリッド_ETCの苦手なタイプ_ETC1_left.png"/>
          <p:cNvPicPr>
            <a:picLocks noChangeAspect="1" noChangeArrowheads="1"/>
          </p:cNvPicPr>
          <p:nvPr/>
        </p:nvPicPr>
        <p:blipFill>
          <a:blip r:embed="rId4" cstate="print"/>
          <a:srcRect/>
          <a:stretch>
            <a:fillRect/>
          </a:stretch>
        </p:blipFill>
        <p:spPr bwMode="auto">
          <a:xfrm>
            <a:off x="5359499" y="951570"/>
            <a:ext cx="860108" cy="1706880"/>
          </a:xfrm>
          <a:prstGeom prst="rect">
            <a:avLst/>
          </a:prstGeom>
          <a:noFill/>
        </p:spPr>
      </p:pic>
      <p:sp>
        <p:nvSpPr>
          <p:cNvPr id="16" name="テキスト ボックス 15"/>
          <p:cNvSpPr txBox="1"/>
          <p:nvPr/>
        </p:nvSpPr>
        <p:spPr>
          <a:xfrm>
            <a:off x="1763688" y="4277730"/>
            <a:ext cx="1109824"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代表色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3491880" y="3867894"/>
            <a:ext cx="936104" cy="2700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No.</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E:\CEDEC2013\CEDEC\ETC説明用画像\16ピクセルグリッド_右下.png"/>
          <p:cNvPicPr>
            <a:picLocks noChangeAspect="1" noChangeArrowheads="1"/>
          </p:cNvPicPr>
          <p:nvPr/>
        </p:nvPicPr>
        <p:blipFill>
          <a:blip r:embed="rId5" cstate="print"/>
          <a:srcRect/>
          <a:stretch>
            <a:fillRect/>
          </a:stretch>
        </p:blipFill>
        <p:spPr bwMode="auto">
          <a:xfrm>
            <a:off x="5898232" y="3381840"/>
            <a:ext cx="762000" cy="571500"/>
          </a:xfrm>
          <a:prstGeom prst="rect">
            <a:avLst/>
          </a:prstGeom>
          <a:noFill/>
        </p:spPr>
      </p:pic>
      <p:pic>
        <p:nvPicPr>
          <p:cNvPr id="1029" name="Picture 5" descr="E:\CEDEC2013\CEDEC\ETC説明用画像\16ピクセルグリッド_左上.png"/>
          <p:cNvPicPr>
            <a:picLocks noChangeAspect="1" noChangeArrowheads="1"/>
          </p:cNvPicPr>
          <p:nvPr/>
        </p:nvPicPr>
        <p:blipFill>
          <a:blip r:embed="rId6" cstate="print"/>
          <a:srcRect/>
          <a:stretch>
            <a:fillRect/>
          </a:stretch>
        </p:blipFill>
        <p:spPr bwMode="auto">
          <a:xfrm>
            <a:off x="5898232" y="4083918"/>
            <a:ext cx="762000" cy="571500"/>
          </a:xfrm>
          <a:prstGeom prst="rect">
            <a:avLst/>
          </a:prstGeom>
          <a:noFill/>
        </p:spPr>
      </p:pic>
      <p:pic>
        <p:nvPicPr>
          <p:cNvPr id="1030" name="Picture 6" descr="E:\CEDEC2013\CEDEC\ETC説明用画像\16ピクセルグリッド_白.png"/>
          <p:cNvPicPr>
            <a:picLocks noChangeAspect="1" noChangeArrowheads="1"/>
          </p:cNvPicPr>
          <p:nvPr/>
        </p:nvPicPr>
        <p:blipFill>
          <a:blip r:embed="rId7" cstate="print"/>
          <a:srcRect/>
          <a:stretch>
            <a:fillRect/>
          </a:stretch>
        </p:blipFill>
        <p:spPr bwMode="auto">
          <a:xfrm>
            <a:off x="1907704" y="3651870"/>
            <a:ext cx="762000" cy="571500"/>
          </a:xfrm>
          <a:prstGeom prst="rect">
            <a:avLst/>
          </a:prstGeom>
          <a:noFill/>
          <a:ln w="19050">
            <a:solidFill>
              <a:schemeClr val="accent1"/>
            </a:solidFill>
          </a:ln>
        </p:spPr>
      </p:pic>
      <p:sp>
        <p:nvSpPr>
          <p:cNvPr id="27" name="テキスト ボックス 26"/>
          <p:cNvSpPr txBox="1"/>
          <p:nvPr/>
        </p:nvSpPr>
        <p:spPr>
          <a:xfrm>
            <a:off x="1864574" y="3587175"/>
            <a:ext cx="720080" cy="923330"/>
          </a:xfrm>
          <a:prstGeom prst="rect">
            <a:avLst/>
          </a:prstGeom>
          <a:noFill/>
        </p:spPr>
        <p:txBody>
          <a:bodyPr wrap="square" rtlCol="0">
            <a:spAutoFit/>
          </a:bodyPr>
          <a:lstStyle/>
          <a:p>
            <a:r>
              <a:rPr kumimoji="1" lang="ja-JP" altLang="en-US" sz="5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加算記号 27"/>
          <p:cNvSpPr/>
          <p:nvPr/>
        </p:nvSpPr>
        <p:spPr>
          <a:xfrm>
            <a:off x="2797678" y="3820358"/>
            <a:ext cx="537747" cy="378042"/>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ストライプ矢印 28"/>
          <p:cNvSpPr/>
          <p:nvPr/>
        </p:nvSpPr>
        <p:spPr>
          <a:xfrm>
            <a:off x="4716016" y="3759882"/>
            <a:ext cx="864096" cy="486054"/>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3160718" y="4238913"/>
            <a:ext cx="1694514" cy="46166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輝度テーブル</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乗算記号 29"/>
          <p:cNvSpPr/>
          <p:nvPr/>
        </p:nvSpPr>
        <p:spPr>
          <a:xfrm>
            <a:off x="1619672" y="3111810"/>
            <a:ext cx="2952328" cy="1836204"/>
          </a:xfrm>
          <a:prstGeom prst="mathMultiply">
            <a:avLst>
              <a:gd name="adj1" fmla="val 696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2483768" y="2842214"/>
            <a:ext cx="309634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適切な代表色と輝度テーブルの 組み合わせ</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無い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タイトル 1"/>
          <p:cNvSpPr txBox="1">
            <a:spLocks/>
          </p:cNvSpPr>
          <p:nvPr/>
        </p:nvSpPr>
        <p:spPr bwMode="auto">
          <a:xfrm>
            <a:off x="457200" y="-92546"/>
            <a:ext cx="8229600" cy="8574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en-US" altLang="ja-JP" smtClean="0">
                <a:latin typeface="メイリオ" panose="020B0604030504040204" pitchFamily="50" charset="-128"/>
                <a:ea typeface="メイリオ" panose="020B0604030504040204" pitchFamily="50" charset="-128"/>
                <a:cs typeface="メイリオ" panose="020B0604030504040204" pitchFamily="50" charset="-128"/>
              </a:rPr>
              <a:t>ETC</a:t>
            </a:r>
            <a:r>
              <a:rPr lang="ja-JP" altLang="en-US" smtClean="0">
                <a:latin typeface="メイリオ" panose="020B0604030504040204" pitchFamily="50" charset="-128"/>
                <a:ea typeface="メイリオ" panose="020B0604030504040204" pitchFamily="50" charset="-128"/>
                <a:cs typeface="メイリオ" panose="020B0604030504040204" pitchFamily="50" charset="-128"/>
              </a:rPr>
              <a:t>の圧縮方法</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05058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64554"/>
            <a:ext cx="8229600" cy="857400"/>
          </a:xfrm>
        </p:spPr>
        <p:txBody>
          <a:bodyPr/>
          <a:lstStyle/>
          <a:p>
            <a:r>
              <a:rPr lang="ja-JP" altLang="en-US" dirty="0" smtClean="0"/>
              <a:t>輪郭を入れた例</a:t>
            </a:r>
            <a:endParaRPr kumimoji="1" lang="ja-JP" altLang="en-US" dirty="0"/>
          </a:p>
        </p:txBody>
      </p:sp>
      <p:pic>
        <p:nvPicPr>
          <p:cNvPr id="6" name="コンテンツ プレースホルダー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712788"/>
            <a:ext cx="3048000" cy="3810000"/>
          </a:xfrm>
        </p:spPr>
      </p:pic>
      <p:sp>
        <p:nvSpPr>
          <p:cNvPr id="5" name="スライド番号プレースホルダー 4"/>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pPr>
                <a:defRPr/>
              </a:pPr>
              <a:t>75</a:t>
            </a:fld>
            <a:endParaRPr lang="ja-JP" altLang="en-US" dirty="0"/>
          </a:p>
        </p:txBody>
      </p:sp>
      <p:sp>
        <p:nvSpPr>
          <p:cNvPr id="8" name="テキスト ボックス 7"/>
          <p:cNvSpPr txBox="1"/>
          <p:nvPr/>
        </p:nvSpPr>
        <p:spPr>
          <a:xfrm>
            <a:off x="179513" y="4230256"/>
            <a:ext cx="6336704"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1600" dirty="0" smtClean="0">
                <a:latin typeface="Meiryo" pitchFamily="50" charset="-128"/>
                <a:ea typeface="Meiryo" pitchFamily="50" charset="-128"/>
                <a:cs typeface="Meiryo" pitchFamily="50" charset="-128"/>
              </a:rPr>
              <a:t>黒</a:t>
            </a:r>
            <a:r>
              <a:rPr lang="en-US" altLang="ja-JP" sz="1600" dirty="0">
                <a:latin typeface="Meiryo" pitchFamily="50" charset="-128"/>
                <a:ea typeface="Meiryo" pitchFamily="50" charset="-128"/>
                <a:cs typeface="Meiryo" pitchFamily="50" charset="-128"/>
              </a:rPr>
              <a:t> </a:t>
            </a:r>
            <a:r>
              <a:rPr lang="en-US" altLang="ja-JP" sz="1600" dirty="0" smtClean="0">
                <a:latin typeface="Meiryo" pitchFamily="50" charset="-128"/>
                <a:ea typeface="Meiryo" pitchFamily="50" charset="-128"/>
                <a:cs typeface="Meiryo" pitchFamily="50" charset="-128"/>
              </a:rPr>
              <a:t>RGB(0,0,0)</a:t>
            </a:r>
            <a:r>
              <a:rPr lang="ja-JP" altLang="en-US" sz="1600" dirty="0" smtClean="0">
                <a:latin typeface="Meiryo" pitchFamily="50" charset="-128"/>
                <a:ea typeface="Meiryo" pitchFamily="50" charset="-128"/>
                <a:cs typeface="Meiryo" pitchFamily="50" charset="-128"/>
              </a:rPr>
              <a:t>や白</a:t>
            </a:r>
            <a:r>
              <a:rPr lang="en-US" altLang="ja-JP" sz="1600" dirty="0" smtClean="0">
                <a:latin typeface="Meiryo" pitchFamily="50" charset="-128"/>
                <a:ea typeface="Meiryo" pitchFamily="50" charset="-128"/>
                <a:cs typeface="Meiryo" pitchFamily="50" charset="-128"/>
              </a:rPr>
              <a:t> RGB(255,255,255)</a:t>
            </a:r>
            <a:r>
              <a:rPr lang="ja-JP" altLang="en-US" sz="1600" dirty="0" smtClean="0">
                <a:latin typeface="Meiryo" pitchFamily="50" charset="-128"/>
                <a:ea typeface="Meiryo" pitchFamily="50" charset="-128"/>
                <a:cs typeface="Meiryo" pitchFamily="50" charset="-128"/>
              </a:rPr>
              <a:t>はサブブロック中で</a:t>
            </a:r>
            <a:endParaRPr lang="en-US" altLang="ja-JP" sz="1600" dirty="0" smtClean="0">
              <a:latin typeface="Meiryo" pitchFamily="50" charset="-128"/>
              <a:ea typeface="Meiryo" pitchFamily="50" charset="-128"/>
              <a:cs typeface="Meiryo" pitchFamily="50" charset="-128"/>
            </a:endParaRPr>
          </a:p>
          <a:p>
            <a:r>
              <a:rPr lang="en-US" altLang="ja-JP" sz="1600" dirty="0" smtClean="0">
                <a:latin typeface="Meiryo" pitchFamily="50" charset="-128"/>
                <a:ea typeface="Meiryo" pitchFamily="50" charset="-128"/>
                <a:cs typeface="Meiryo" pitchFamily="50" charset="-128"/>
              </a:rPr>
              <a:t>1</a:t>
            </a:r>
            <a:r>
              <a:rPr lang="ja-JP" altLang="en-US" sz="1600" dirty="0" smtClean="0">
                <a:latin typeface="Meiryo" pitchFamily="50" charset="-128"/>
                <a:ea typeface="Meiryo" pitchFamily="50" charset="-128"/>
                <a:cs typeface="Meiryo" pitchFamily="50" charset="-128"/>
              </a:rPr>
              <a:t>色としてカウントされないのでジョーカー的に使うことができる。</a:t>
            </a:r>
            <a:endParaRPr lang="en-US" altLang="ja-JP" sz="1600" dirty="0" smtClean="0">
              <a:latin typeface="Meiryo" pitchFamily="50" charset="-128"/>
              <a:ea typeface="Meiryo" pitchFamily="50" charset="-128"/>
              <a:cs typeface="Meiryo" pitchFamily="50" charset="-128"/>
            </a:endParaRPr>
          </a:p>
          <a:p>
            <a:r>
              <a:rPr lang="ja-JP" altLang="en-US" sz="1600" dirty="0" smtClean="0">
                <a:latin typeface="Meiryo" pitchFamily="50" charset="-128"/>
                <a:ea typeface="Meiryo" pitchFamily="50" charset="-128"/>
                <a:cs typeface="Meiryo" pitchFamily="50" charset="-128"/>
              </a:rPr>
              <a:t>そのため絵柄が</a:t>
            </a:r>
            <a:r>
              <a:rPr lang="en-US" altLang="ja-JP" sz="1600" dirty="0" smtClean="0">
                <a:latin typeface="Meiryo" pitchFamily="50" charset="-128"/>
                <a:ea typeface="Meiryo" pitchFamily="50" charset="-128"/>
                <a:cs typeface="Meiryo" pitchFamily="50" charset="-128"/>
              </a:rPr>
              <a:t>OK</a:t>
            </a:r>
            <a:r>
              <a:rPr lang="ja-JP" altLang="en-US" sz="1600" dirty="0" smtClean="0">
                <a:latin typeface="Meiryo" pitchFamily="50" charset="-128"/>
                <a:ea typeface="Meiryo" pitchFamily="50" charset="-128"/>
                <a:cs typeface="Meiryo" pitchFamily="50" charset="-128"/>
              </a:rPr>
              <a:t>であればノイズ低減に利用できる。</a:t>
            </a:r>
            <a:endParaRPr kumimoji="1" lang="ja-JP" altLang="en-US" sz="1600" dirty="0">
              <a:latin typeface="Meiryo" pitchFamily="50" charset="-128"/>
              <a:ea typeface="Meiryo" pitchFamily="50" charset="-128"/>
              <a:cs typeface="Meiryo" pitchFamily="50" charset="-128"/>
            </a:endParaRPr>
          </a:p>
        </p:txBody>
      </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3823" t="11589" r="34752" b="28695"/>
          <a:stretch/>
        </p:blipFill>
        <p:spPr>
          <a:xfrm>
            <a:off x="3851920" y="734822"/>
            <a:ext cx="2995574" cy="291223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222720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txBox="1">
            <a:spLocks noChangeArrowheads="1"/>
          </p:cNvSpPr>
          <p:nvPr/>
        </p:nvSpPr>
        <p:spPr bwMode="auto">
          <a:xfrm>
            <a:off x="6248401" y="4029912"/>
            <a:ext cx="2252663" cy="423026"/>
          </a:xfrm>
          <a:prstGeom prst="rect">
            <a:avLst/>
          </a:prstGeom>
          <a:noFill/>
          <a:ln w="9525">
            <a:noFill/>
            <a:miter lim="800000"/>
            <a:headEnd/>
            <a:tailEnd/>
          </a:ln>
        </p:spPr>
        <p:txBody>
          <a:bodyPr/>
          <a:lstStyle/>
          <a:p>
            <a:pPr marL="342900" indent="-342900" algn="r">
              <a:spcBef>
                <a:spcPct val="20000"/>
              </a:spcBef>
            </a:pPr>
            <a:endParaRPr lang="ja-JP" altLang="en-US" sz="1100" dirty="0">
              <a:latin typeface="Meiryo" pitchFamily="50" charset="-128"/>
              <a:ea typeface="Meiryo" pitchFamily="50" charset="-128"/>
            </a:endParaRPr>
          </a:p>
        </p:txBody>
      </p:sp>
      <p:sp>
        <p:nvSpPr>
          <p:cNvPr id="8" name="タイトル 5"/>
          <p:cNvSpPr txBox="1">
            <a:spLocks/>
          </p:cNvSpPr>
          <p:nvPr/>
        </p:nvSpPr>
        <p:spPr bwMode="auto">
          <a:xfrm>
            <a:off x="214313" y="321469"/>
            <a:ext cx="7772400" cy="321469"/>
          </a:xfrm>
          <a:prstGeom prst="rect">
            <a:avLst/>
          </a:prstGeom>
          <a:noFill/>
          <a:ln w="9525">
            <a:noFill/>
            <a:miter lim="800000"/>
            <a:headEnd/>
            <a:tailEnd/>
          </a:ln>
        </p:spPr>
        <p:txBody>
          <a:bodyPr anchor="ctr"/>
          <a:lstStyle/>
          <a:p>
            <a:pPr>
              <a:defRPr/>
            </a:pPr>
            <a:endParaRPr lang="ja-JP" altLang="en-US" sz="2000" b="1" i="1" dirty="0">
              <a:solidFill>
                <a:srgbClr val="FF0000"/>
              </a:solidFill>
              <a:effectLst>
                <a:outerShdw blurRad="38100" dist="38100" dir="2700000" algn="tl">
                  <a:srgbClr val="000000">
                    <a:alpha val="43137"/>
                  </a:srgbClr>
                </a:outerShdw>
              </a:effectLst>
              <a:latin typeface="Meiryo" pitchFamily="50" charset="-128"/>
              <a:ea typeface="Meiryo" pitchFamily="50" charset="-128"/>
              <a:cs typeface="+mj-cs"/>
            </a:endParaRPr>
          </a:p>
        </p:txBody>
      </p:sp>
      <p:sp>
        <p:nvSpPr>
          <p:cNvPr id="9" name="Rectangle 2"/>
          <p:cNvSpPr txBox="1">
            <a:spLocks noChangeArrowheads="1"/>
          </p:cNvSpPr>
          <p:nvPr/>
        </p:nvSpPr>
        <p:spPr bwMode="auto">
          <a:xfrm>
            <a:off x="6228185" y="3543858"/>
            <a:ext cx="2252663" cy="214313"/>
          </a:xfrm>
          <a:prstGeom prst="rect">
            <a:avLst/>
          </a:prstGeom>
          <a:noFill/>
          <a:ln w="9525">
            <a:noFill/>
            <a:miter lim="800000"/>
            <a:headEnd/>
            <a:tailEnd/>
          </a:ln>
        </p:spPr>
        <p:txBody>
          <a:bodyPr/>
          <a:lstStyle/>
          <a:p>
            <a:pPr marL="342900" indent="-342900" algn="r">
              <a:spcBef>
                <a:spcPct val="20000"/>
              </a:spcBef>
            </a:pPr>
            <a:endParaRPr lang="ja-JP" altLang="en-US" sz="1100" dirty="0">
              <a:latin typeface="Meiryo" pitchFamily="50" charset="-128"/>
              <a:ea typeface="Meiryo" pitchFamily="50" charset="-128"/>
            </a:endParaRPr>
          </a:p>
        </p:txBody>
      </p:sp>
      <p:sp>
        <p:nvSpPr>
          <p:cNvPr id="10" name="正方形/長方形 9"/>
          <p:cNvSpPr/>
          <p:nvPr/>
        </p:nvSpPr>
        <p:spPr>
          <a:xfrm>
            <a:off x="280988" y="186085"/>
            <a:ext cx="8606159" cy="461665"/>
          </a:xfrm>
          <a:prstGeom prst="rect">
            <a:avLst/>
          </a:prstGeom>
        </p:spPr>
        <p:txBody>
          <a:bodyPr wrap="square">
            <a:spAutoFit/>
          </a:bodyPr>
          <a:lstStyle/>
          <a:p>
            <a:r>
              <a:rPr lang="ja-JP" altLang="en-US" sz="2400" dirty="0" smtClean="0">
                <a:latin typeface="メイリオ" pitchFamily="50" charset="-128"/>
                <a:ea typeface="メイリオ" pitchFamily="50" charset="-128"/>
                <a:cs typeface="メイリオ" pitchFamily="50" charset="-128"/>
              </a:rPr>
              <a:t>圧縮テクスチャにおける傾向と対策 ダイジェスト</a:t>
            </a:r>
            <a:endParaRPr lang="ja-JP" altLang="en-US" sz="2400"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1135374" y="1371253"/>
            <a:ext cx="4785541" cy="707886"/>
          </a:xfrm>
          <a:prstGeom prst="rect">
            <a:avLst/>
          </a:prstGeom>
          <a:noFill/>
        </p:spPr>
        <p:txBody>
          <a:bodyPr wrap="non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詳しくは、こちらをご覧ください</a:t>
            </a:r>
            <a:b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hlinkClick r:id="rId3"/>
              </a:rPr>
              <a:t>http://cedil.cesa.or.jp/session/detail/1024</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4C33BDD-8B2E-47AE-80FE-180E430391E7}" type="slidenum">
              <a:rPr kumimoji="1" lang="ja-JP" altLang="en-US" smtClean="0"/>
              <a:pPr/>
              <a:t>76</a:t>
            </a:fld>
            <a:endParaRPr kumimoji="1" lang="ja-JP" altLang="en-US"/>
          </a:p>
        </p:txBody>
      </p:sp>
    </p:spTree>
    <p:extLst>
      <p:ext uri="{BB962C8B-B14F-4D97-AF65-F5344CB8AC3E}">
        <p14:creationId xmlns:p14="http://schemas.microsoft.com/office/powerpoint/2010/main" val="2547931352"/>
      </p:ext>
    </p:extLst>
  </p:cSld>
  <p:clrMapOvr>
    <a:masterClrMapping/>
  </p:clrMapOvr>
  <mc:AlternateContent xmlns:mc="http://schemas.openxmlformats.org/markup-compatibility/2006" xmlns:p14="http://schemas.microsoft.com/office/powerpoint/2010/main">
    <mc:Choice Requires="p14">
      <p:transition spd="slow" p14:dur="2000" advTm="8138"/>
    </mc:Choice>
    <mc:Fallback xmlns="">
      <p:transition spd="slow" advTm="8139"/>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179512" y="123478"/>
            <a:ext cx="8229600" cy="553968"/>
          </a:xfrm>
          <a:prstGeom prst="rect">
            <a:avLst/>
          </a:prstGeom>
        </p:spPr>
        <p:txBody>
          <a:bodyPr lIns="91425" tIns="91425" rIns="91425" bIns="91425" anchor="b" anchorCtr="0">
            <a:spAutoFit/>
          </a:bodyPr>
          <a:lstStyle/>
          <a:p>
            <a:pPr lvl="0" rtl="0">
              <a:spcBef>
                <a:spcPts val="0"/>
              </a:spcBef>
              <a:buNone/>
            </a:pPr>
            <a:r>
              <a:rPr lang="ja" sz="2400" b="0" dirty="0">
                <a:solidFill>
                  <a:srgbClr val="333333"/>
                </a:solidFill>
              </a:rPr>
              <a:t>Tips - #</a:t>
            </a:r>
            <a:r>
              <a:rPr lang="ja" sz="2400" b="0" dirty="0" smtClean="0">
                <a:solidFill>
                  <a:srgbClr val="333333"/>
                </a:solidFill>
              </a:rPr>
              <a:t>04</a:t>
            </a:r>
            <a:r>
              <a:rPr lang="ja-JP" altLang="en-US" sz="2400" dirty="0">
                <a:solidFill>
                  <a:srgbClr val="333333"/>
                </a:solidFill>
              </a:rPr>
              <a:t> </a:t>
            </a:r>
            <a:r>
              <a:rPr lang="ja-JP" altLang="en-US" sz="2400" dirty="0" smtClean="0">
                <a:solidFill>
                  <a:srgbClr val="333333"/>
                </a:solidFill>
              </a:rPr>
              <a:t> </a:t>
            </a:r>
            <a:r>
              <a:rPr lang="ja" sz="2400" b="0" dirty="0" smtClean="0">
                <a:latin typeface="Meiryo"/>
                <a:ea typeface="Meiryo"/>
                <a:cs typeface="Meiryo"/>
                <a:sym typeface="Meiryo"/>
              </a:rPr>
              <a:t>.</a:t>
            </a:r>
            <a:r>
              <a:rPr lang="ja" sz="2400" b="0" dirty="0">
                <a:latin typeface="Meiryo"/>
                <a:ea typeface="Meiryo"/>
                <a:cs typeface="Meiryo"/>
                <a:sym typeface="Meiryo"/>
              </a:rPr>
              <a:t>pvrファイルをSpriteとして使う方法(Unity)</a:t>
            </a:r>
          </a:p>
        </p:txBody>
      </p:sp>
      <p:sp>
        <p:nvSpPr>
          <p:cNvPr id="370" name="Shape 370"/>
          <p:cNvSpPr txBox="1">
            <a:spLocks noGrp="1"/>
          </p:cNvSpPr>
          <p:nvPr>
            <p:ph type="body" idx="1"/>
          </p:nvPr>
        </p:nvSpPr>
        <p:spPr>
          <a:xfrm>
            <a:off x="457200" y="1200150"/>
            <a:ext cx="8229600" cy="3370123"/>
          </a:xfrm>
          <a:prstGeom prst="rect">
            <a:avLst/>
          </a:prstGeom>
        </p:spPr>
        <p:txBody>
          <a:bodyPr lIns="91425" tIns="91425" rIns="91425" bIns="91425" anchor="t" anchorCtr="0">
            <a:spAutoFit/>
          </a:bodyPr>
          <a:lstStyle/>
          <a:p>
            <a:pPr marL="317500" lvl="1" indent="-317500">
              <a:lnSpc>
                <a:spcPct val="115000"/>
              </a:lnSpc>
              <a:spcAft>
                <a:spcPts val="0"/>
              </a:spcAft>
              <a:buClr>
                <a:schemeClr val="dk1"/>
              </a:buClr>
              <a:buSzPct val="100000"/>
              <a:buFont typeface="Wingdings" panose="05000000000000000000" pitchFamily="2" charset="2"/>
              <a:buChar char="l"/>
            </a:pPr>
            <a:r>
              <a:rPr lang="en-US" altLang="ja-JP" sz="1800" dirty="0" smtClean="0"/>
              <a:t>Unity</a:t>
            </a:r>
            <a:r>
              <a:rPr lang="ja-JP" altLang="en-US" sz="1800" dirty="0" smtClean="0"/>
              <a:t>エディタ上で </a:t>
            </a:r>
            <a:r>
              <a:rPr lang="en-US" altLang="ja-JP" sz="1800" dirty="0" smtClean="0"/>
              <a:t>.</a:t>
            </a:r>
            <a:r>
              <a:rPr lang="en-US" altLang="ja-JP" sz="1800" dirty="0" err="1"/>
              <a:t>pvr</a:t>
            </a:r>
            <a:r>
              <a:rPr lang="ja-JP" altLang="en-US" sz="1800" dirty="0" smtClean="0"/>
              <a:t>ファイルを</a:t>
            </a:r>
            <a:r>
              <a:rPr lang="ja-JP" altLang="en-US" sz="1800" dirty="0"/>
              <a:t>追加</a:t>
            </a:r>
            <a:r>
              <a:rPr lang="ja-JP" altLang="en-US" sz="1800" dirty="0" smtClean="0"/>
              <a:t>すると、</a:t>
            </a:r>
            <a:r>
              <a:rPr lang="en-US" altLang="ja-JP" sz="1800" dirty="0" smtClean="0"/>
              <a:t>Sprite</a:t>
            </a:r>
            <a:r>
              <a:rPr lang="ja-JP" altLang="en-US" sz="1800" dirty="0"/>
              <a:t>の</a:t>
            </a:r>
            <a:r>
              <a:rPr lang="ja-JP" altLang="en-US" sz="1800" dirty="0" smtClean="0"/>
              <a:t>作成ができない</a:t>
            </a:r>
            <a:r>
              <a:rPr lang="en-US" altLang="ja-JP" sz="1800" dirty="0" smtClean="0"/>
              <a:t/>
            </a:r>
            <a:br>
              <a:rPr lang="en-US" altLang="ja-JP" sz="1800" dirty="0" smtClean="0"/>
            </a:br>
            <a:r>
              <a:rPr lang="en-US" altLang="ja-JP" sz="1800" dirty="0" smtClean="0"/>
              <a:t>(Inspector</a:t>
            </a:r>
            <a:r>
              <a:rPr lang="ja-JP" altLang="en-US" sz="1800" dirty="0" smtClean="0"/>
              <a:t>の設定項目が無効化されている</a:t>
            </a:r>
            <a:r>
              <a:rPr lang="en-US" altLang="ja-JP" sz="1800" dirty="0" smtClean="0"/>
              <a:t>)</a:t>
            </a:r>
          </a:p>
          <a:p>
            <a:pPr marL="317500" lvl="1" indent="-317500">
              <a:lnSpc>
                <a:spcPct val="115000"/>
              </a:lnSpc>
              <a:spcAft>
                <a:spcPts val="0"/>
              </a:spcAft>
              <a:buClr>
                <a:schemeClr val="dk1"/>
              </a:buClr>
              <a:buSzPct val="100000"/>
              <a:buFont typeface="Wingdings" panose="05000000000000000000" pitchFamily="2" charset="2"/>
              <a:buChar char="l"/>
            </a:pPr>
            <a:r>
              <a:rPr lang="ja-JP" altLang="en-US" sz="1800" dirty="0" smtClean="0"/>
              <a:t>スクリプトでロードすると、</a:t>
            </a:r>
            <a:r>
              <a:rPr lang="en-US" altLang="ja-JP" sz="1800" dirty="0" smtClean="0"/>
              <a:t>Sprite</a:t>
            </a:r>
            <a:r>
              <a:rPr lang="ja-JP" altLang="en-US" sz="1800" dirty="0" smtClean="0"/>
              <a:t>のテクスチャに</a:t>
            </a:r>
            <a:r>
              <a:rPr lang="en-US" altLang="ja-JP" sz="1800" dirty="0" smtClean="0"/>
              <a:t>.</a:t>
            </a:r>
            <a:r>
              <a:rPr lang="en-US" altLang="ja-JP" sz="1800" dirty="0" err="1" smtClean="0"/>
              <a:t>pvr</a:t>
            </a:r>
            <a:r>
              <a:rPr lang="ja-JP" altLang="en-US" sz="1800" dirty="0" smtClean="0"/>
              <a:t>ファイルを使用できる</a:t>
            </a:r>
          </a:p>
          <a:p>
            <a:pPr marL="914400" lvl="1" indent="-317500">
              <a:lnSpc>
                <a:spcPct val="115000"/>
              </a:lnSpc>
              <a:spcAft>
                <a:spcPts val="0"/>
              </a:spcAft>
              <a:buClr>
                <a:schemeClr val="dk1"/>
              </a:buClr>
              <a:buSzPct val="100000"/>
              <a:buFont typeface="Meiryo"/>
              <a:buChar char="○"/>
            </a:pPr>
            <a:endParaRPr lang="ja-JP" altLang="en-US" sz="1800" dirty="0" smtClean="0">
              <a:latin typeface="Meiryo"/>
              <a:ea typeface="Meiryo"/>
              <a:cs typeface="Meiryo"/>
              <a:sym typeface="Meiryo"/>
            </a:endParaRPr>
          </a:p>
          <a:p>
            <a:pPr marL="596900" lvl="1" indent="0">
              <a:lnSpc>
                <a:spcPct val="115000"/>
              </a:lnSpc>
              <a:spcAft>
                <a:spcPts val="0"/>
              </a:spcAft>
              <a:buClr>
                <a:schemeClr val="dk1"/>
              </a:buClr>
              <a:buSzPct val="100000"/>
              <a:buNone/>
            </a:pPr>
            <a:r>
              <a:rPr lang="en-US" altLang="ja" sz="1800" dirty="0" err="1">
                <a:latin typeface="Meiryo"/>
                <a:ea typeface="Meiryo"/>
                <a:cs typeface="Meiryo"/>
                <a:sym typeface="Meiryo"/>
              </a:rPr>
              <a:t>var</a:t>
            </a:r>
            <a:r>
              <a:rPr lang="en-US" altLang="ja" sz="1800" dirty="0">
                <a:latin typeface="Meiryo"/>
                <a:ea typeface="Meiryo"/>
                <a:cs typeface="Meiryo"/>
                <a:sym typeface="Meiryo"/>
              </a:rPr>
              <a:t> </a:t>
            </a:r>
            <a:r>
              <a:rPr lang="en-US" altLang="ja" sz="1800" dirty="0" err="1">
                <a:latin typeface="Meiryo"/>
                <a:ea typeface="Meiryo"/>
                <a:cs typeface="Meiryo"/>
                <a:sym typeface="Meiryo"/>
              </a:rPr>
              <a:t>tex</a:t>
            </a:r>
            <a:r>
              <a:rPr lang="en-US" altLang="ja" sz="1800" dirty="0">
                <a:latin typeface="Meiryo"/>
                <a:ea typeface="Meiryo"/>
                <a:cs typeface="Meiryo"/>
                <a:sym typeface="Meiryo"/>
              </a:rPr>
              <a:t> = </a:t>
            </a:r>
            <a:r>
              <a:rPr lang="en-US" altLang="ja" sz="1800" dirty="0" err="1">
                <a:latin typeface="Meiryo"/>
                <a:ea typeface="Meiryo"/>
                <a:cs typeface="Meiryo"/>
                <a:sym typeface="Meiryo"/>
              </a:rPr>
              <a:t>Resources.Load</a:t>
            </a:r>
            <a:r>
              <a:rPr lang="en-US" altLang="ja" sz="1800" dirty="0">
                <a:latin typeface="Meiryo"/>
                <a:ea typeface="Meiryo"/>
                <a:cs typeface="Meiryo"/>
                <a:sym typeface="Meiryo"/>
              </a:rPr>
              <a:t>("&lt;</a:t>
            </a:r>
            <a:r>
              <a:rPr lang="en-US" altLang="ja" sz="1800" dirty="0" err="1">
                <a:latin typeface="Meiryo"/>
                <a:ea typeface="Meiryo"/>
                <a:cs typeface="Meiryo"/>
                <a:sym typeface="Meiryo"/>
              </a:rPr>
              <a:t>FilePath</a:t>
            </a:r>
            <a:r>
              <a:rPr lang="en-US" altLang="ja" sz="1800" dirty="0">
                <a:latin typeface="Meiryo"/>
                <a:ea typeface="Meiryo"/>
                <a:cs typeface="Meiryo"/>
                <a:sym typeface="Meiryo"/>
              </a:rPr>
              <a:t>&gt;") as Texture2D;</a:t>
            </a:r>
          </a:p>
          <a:p>
            <a:pPr marL="596900" lvl="1" indent="0">
              <a:lnSpc>
                <a:spcPct val="115000"/>
              </a:lnSpc>
              <a:spcAft>
                <a:spcPts val="0"/>
              </a:spcAft>
              <a:buClr>
                <a:schemeClr val="dk1"/>
              </a:buClr>
              <a:buSzPct val="100000"/>
              <a:buNone/>
            </a:pPr>
            <a:r>
              <a:rPr lang="en-US" altLang="ja" sz="1800" dirty="0" err="1">
                <a:latin typeface="Meiryo"/>
                <a:ea typeface="Meiryo"/>
                <a:cs typeface="Meiryo"/>
                <a:sym typeface="Meiryo"/>
              </a:rPr>
              <a:t>var</a:t>
            </a:r>
            <a:r>
              <a:rPr lang="en-US" altLang="ja" sz="1800" dirty="0">
                <a:latin typeface="Meiryo"/>
                <a:ea typeface="Meiryo"/>
                <a:cs typeface="Meiryo"/>
                <a:sym typeface="Meiryo"/>
              </a:rPr>
              <a:t> </a:t>
            </a:r>
            <a:r>
              <a:rPr lang="en-US" altLang="ja" sz="1800" dirty="0" err="1">
                <a:latin typeface="Meiryo"/>
                <a:ea typeface="Meiryo"/>
                <a:cs typeface="Meiryo"/>
                <a:sym typeface="Meiryo"/>
              </a:rPr>
              <a:t>texRect</a:t>
            </a:r>
            <a:r>
              <a:rPr lang="en-US" altLang="ja" sz="1800" dirty="0">
                <a:latin typeface="Meiryo"/>
                <a:ea typeface="Meiryo"/>
                <a:cs typeface="Meiryo"/>
                <a:sym typeface="Meiryo"/>
              </a:rPr>
              <a:t> = new </a:t>
            </a:r>
            <a:r>
              <a:rPr lang="en-US" altLang="ja" sz="1800" dirty="0" err="1">
                <a:latin typeface="Meiryo"/>
                <a:ea typeface="Meiryo"/>
                <a:cs typeface="Meiryo"/>
                <a:sym typeface="Meiryo"/>
              </a:rPr>
              <a:t>Rect</a:t>
            </a:r>
            <a:r>
              <a:rPr lang="en-US" altLang="ja" sz="1800" dirty="0">
                <a:latin typeface="Meiryo"/>
                <a:ea typeface="Meiryo"/>
                <a:cs typeface="Meiryo"/>
                <a:sym typeface="Meiryo"/>
              </a:rPr>
              <a:t>(0, 0, </a:t>
            </a:r>
            <a:r>
              <a:rPr lang="en-US" altLang="ja" sz="1800" dirty="0" err="1">
                <a:latin typeface="Meiryo"/>
                <a:ea typeface="Meiryo"/>
                <a:cs typeface="Meiryo"/>
                <a:sym typeface="Meiryo"/>
              </a:rPr>
              <a:t>tex.width</a:t>
            </a:r>
            <a:r>
              <a:rPr lang="en-US" altLang="ja" sz="1800" dirty="0">
                <a:latin typeface="Meiryo"/>
                <a:ea typeface="Meiryo"/>
                <a:cs typeface="Meiryo"/>
                <a:sym typeface="Meiryo"/>
              </a:rPr>
              <a:t>, </a:t>
            </a:r>
            <a:r>
              <a:rPr lang="en-US" altLang="ja" sz="1800" dirty="0" err="1">
                <a:latin typeface="Meiryo"/>
                <a:ea typeface="Meiryo"/>
                <a:cs typeface="Meiryo"/>
                <a:sym typeface="Meiryo"/>
              </a:rPr>
              <a:t>tex.height</a:t>
            </a:r>
            <a:r>
              <a:rPr lang="en-US" altLang="ja" sz="1800" dirty="0">
                <a:latin typeface="Meiryo"/>
                <a:ea typeface="Meiryo"/>
                <a:cs typeface="Meiryo"/>
                <a:sym typeface="Meiryo"/>
              </a:rPr>
              <a:t>);</a:t>
            </a:r>
          </a:p>
          <a:p>
            <a:pPr marL="596900" lvl="1" indent="0">
              <a:lnSpc>
                <a:spcPct val="115000"/>
              </a:lnSpc>
              <a:spcAft>
                <a:spcPts val="0"/>
              </a:spcAft>
              <a:buClr>
                <a:schemeClr val="dk1"/>
              </a:buClr>
              <a:buSzPct val="100000"/>
              <a:buNone/>
            </a:pPr>
            <a:r>
              <a:rPr lang="en-US" altLang="ja" sz="1800" dirty="0" err="1">
                <a:latin typeface="Meiryo"/>
                <a:ea typeface="Meiryo"/>
                <a:cs typeface="Meiryo"/>
                <a:sym typeface="Meiryo"/>
              </a:rPr>
              <a:t>var</a:t>
            </a:r>
            <a:r>
              <a:rPr lang="en-US" altLang="ja" sz="1800" dirty="0">
                <a:latin typeface="Meiryo"/>
                <a:ea typeface="Meiryo"/>
                <a:cs typeface="Meiryo"/>
                <a:sym typeface="Meiryo"/>
              </a:rPr>
              <a:t> sprite = </a:t>
            </a:r>
            <a:r>
              <a:rPr lang="en-US" altLang="ja" sz="1800" dirty="0" err="1">
                <a:latin typeface="Meiryo"/>
                <a:ea typeface="Meiryo"/>
                <a:cs typeface="Meiryo"/>
                <a:sym typeface="Meiryo"/>
              </a:rPr>
              <a:t>Sprite.Create</a:t>
            </a:r>
            <a:r>
              <a:rPr lang="en-US" altLang="ja" sz="1800" dirty="0">
                <a:latin typeface="Meiryo"/>
                <a:ea typeface="Meiryo"/>
                <a:cs typeface="Meiryo"/>
                <a:sym typeface="Meiryo"/>
              </a:rPr>
              <a:t>(</a:t>
            </a:r>
            <a:r>
              <a:rPr lang="en-US" altLang="ja" sz="1800" dirty="0" err="1">
                <a:latin typeface="Meiryo"/>
                <a:ea typeface="Meiryo"/>
                <a:cs typeface="Meiryo"/>
                <a:sym typeface="Meiryo"/>
              </a:rPr>
              <a:t>tex</a:t>
            </a:r>
            <a:r>
              <a:rPr lang="en-US" altLang="ja" sz="1800" dirty="0">
                <a:latin typeface="Meiryo"/>
                <a:ea typeface="Meiryo"/>
                <a:cs typeface="Meiryo"/>
                <a:sym typeface="Meiryo"/>
              </a:rPr>
              <a:t>, </a:t>
            </a:r>
            <a:r>
              <a:rPr lang="en-US" altLang="ja" sz="1800" dirty="0" err="1">
                <a:latin typeface="Meiryo"/>
                <a:ea typeface="Meiryo"/>
                <a:cs typeface="Meiryo"/>
                <a:sym typeface="Meiryo"/>
              </a:rPr>
              <a:t>texRect</a:t>
            </a:r>
            <a:r>
              <a:rPr lang="en-US" altLang="ja" sz="1800" dirty="0">
                <a:latin typeface="Meiryo"/>
                <a:ea typeface="Meiryo"/>
                <a:cs typeface="Meiryo"/>
                <a:sym typeface="Meiryo"/>
              </a:rPr>
              <a:t>, new Vector2(0.5f, 0.5f), 100, 1, </a:t>
            </a:r>
            <a:r>
              <a:rPr lang="en-US" altLang="ja" sz="1800" dirty="0" err="1">
                <a:latin typeface="Meiryo"/>
                <a:ea typeface="Meiryo"/>
                <a:cs typeface="Meiryo"/>
                <a:sym typeface="Meiryo"/>
              </a:rPr>
              <a:t>SpriteMeshType.FullRect</a:t>
            </a:r>
            <a:r>
              <a:rPr lang="en-US" altLang="ja" sz="1800" dirty="0">
                <a:latin typeface="Meiryo"/>
                <a:ea typeface="Meiryo"/>
                <a:cs typeface="Meiryo"/>
                <a:sym typeface="Meiryo"/>
              </a:rPr>
              <a:t>)</a:t>
            </a:r>
          </a:p>
          <a:p>
            <a:pPr marL="914400" marR="0" lvl="1" indent="-317500" algn="l" rtl="0">
              <a:lnSpc>
                <a:spcPct val="115000"/>
              </a:lnSpc>
              <a:spcBef>
                <a:spcPts val="0"/>
              </a:spcBef>
              <a:spcAft>
                <a:spcPts val="0"/>
              </a:spcAft>
              <a:buClr>
                <a:schemeClr val="dk1"/>
              </a:buClr>
              <a:buSzPct val="100000"/>
              <a:buFont typeface="Meiryo"/>
              <a:buChar char="○"/>
            </a:pPr>
            <a:endParaRPr lang="ja" sz="1800"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77</a:t>
            </a:fld>
            <a:endParaRPr kumimoji="1" lang="ja-JP" altLang="en-US"/>
          </a:p>
        </p:txBody>
      </p:sp>
    </p:spTree>
    <p:extLst>
      <p:ext uri="{BB962C8B-B14F-4D97-AF65-F5344CB8AC3E}">
        <p14:creationId xmlns:p14="http://schemas.microsoft.com/office/powerpoint/2010/main" val="21928855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500"/>
                                        <p:tgtEl>
                                          <p:spTgt spid="37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0">
                                            <p:txEl>
                                              <p:pRg st="1" end="1"/>
                                            </p:txEl>
                                          </p:spTgt>
                                        </p:tgtEl>
                                        <p:attrNameLst>
                                          <p:attrName>style.visibility</p:attrName>
                                        </p:attrNameLst>
                                      </p:cBhvr>
                                      <p:to>
                                        <p:strVal val="visible"/>
                                      </p:to>
                                    </p:set>
                                    <p:animEffect transition="in" filter="fade">
                                      <p:cBhvr>
                                        <p:cTn id="11" dur="500"/>
                                        <p:tgtEl>
                                          <p:spTgt spid="37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0">
                                            <p:txEl>
                                              <p:pRg st="3" end="3"/>
                                            </p:txEl>
                                          </p:spTgt>
                                        </p:tgtEl>
                                        <p:attrNameLst>
                                          <p:attrName>style.visibility</p:attrName>
                                        </p:attrNameLst>
                                      </p:cBhvr>
                                      <p:to>
                                        <p:strVal val="visible"/>
                                      </p:to>
                                    </p:set>
                                    <p:animEffect transition="in" filter="fade">
                                      <p:cBhvr>
                                        <p:cTn id="15" dur="500"/>
                                        <p:tgtEl>
                                          <p:spTgt spid="370">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0">
                                            <p:txEl>
                                              <p:pRg st="4" end="4"/>
                                            </p:txEl>
                                          </p:spTgt>
                                        </p:tgtEl>
                                        <p:attrNameLst>
                                          <p:attrName>style.visibility</p:attrName>
                                        </p:attrNameLst>
                                      </p:cBhvr>
                                      <p:to>
                                        <p:strVal val="visible"/>
                                      </p:to>
                                    </p:set>
                                    <p:animEffect transition="in" filter="fade">
                                      <p:cBhvr>
                                        <p:cTn id="19" dur="500"/>
                                        <p:tgtEl>
                                          <p:spTgt spid="370">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0">
                                            <p:txEl>
                                              <p:pRg st="5" end="5"/>
                                            </p:txEl>
                                          </p:spTgt>
                                        </p:tgtEl>
                                        <p:attrNameLst>
                                          <p:attrName>style.visibility</p:attrName>
                                        </p:attrNameLst>
                                      </p:cBhvr>
                                      <p:to>
                                        <p:strVal val="visible"/>
                                      </p:to>
                                    </p:set>
                                    <p:animEffect transition="in" filter="fade">
                                      <p:cBhvr>
                                        <p:cTn id="23" dur="500"/>
                                        <p:tgtEl>
                                          <p:spTgt spid="3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179512" y="123478"/>
            <a:ext cx="8229600" cy="553968"/>
          </a:xfrm>
          <a:prstGeom prst="rect">
            <a:avLst/>
          </a:prstGeom>
        </p:spPr>
        <p:txBody>
          <a:bodyPr lIns="91425" tIns="91425" rIns="91425" bIns="91425" anchor="b" anchorCtr="0">
            <a:spAutoFit/>
          </a:bodyPr>
          <a:lstStyle/>
          <a:p>
            <a:pPr lvl="0" rtl="0">
              <a:spcBef>
                <a:spcPts val="0"/>
              </a:spcBef>
              <a:buNone/>
            </a:pPr>
            <a:r>
              <a:rPr lang="ja" sz="2400" b="0" dirty="0">
                <a:solidFill>
                  <a:srgbClr val="333333"/>
                </a:solidFill>
              </a:rPr>
              <a:t>Tips - #</a:t>
            </a:r>
            <a:r>
              <a:rPr lang="ja" sz="2400" b="0" dirty="0" smtClean="0">
                <a:solidFill>
                  <a:srgbClr val="333333"/>
                </a:solidFill>
              </a:rPr>
              <a:t>05</a:t>
            </a:r>
            <a:r>
              <a:rPr lang="ja-JP" altLang="en-US" sz="2400" dirty="0">
                <a:solidFill>
                  <a:srgbClr val="333333"/>
                </a:solidFill>
              </a:rPr>
              <a:t> </a:t>
            </a:r>
            <a:r>
              <a:rPr lang="ja-JP" altLang="en-US" sz="2400" dirty="0" smtClean="0">
                <a:solidFill>
                  <a:srgbClr val="333333"/>
                </a:solidFill>
              </a:rPr>
              <a:t> </a:t>
            </a:r>
            <a:r>
              <a:rPr lang="ja" sz="2400" b="0" dirty="0" smtClean="0">
                <a:latin typeface="Meiryo"/>
                <a:ea typeface="Meiryo"/>
                <a:cs typeface="Meiryo"/>
                <a:sym typeface="Meiryo"/>
              </a:rPr>
              <a:t>どの</a:t>
            </a:r>
            <a:r>
              <a:rPr lang="ja" sz="2400" b="0" dirty="0">
                <a:latin typeface="Meiryo"/>
                <a:ea typeface="Meiryo"/>
                <a:cs typeface="Meiryo"/>
                <a:sym typeface="Meiryo"/>
              </a:rPr>
              <a:t>範囲の機種をサポートするべきか</a:t>
            </a:r>
          </a:p>
        </p:txBody>
      </p:sp>
      <p:sp>
        <p:nvSpPr>
          <p:cNvPr id="376" name="Shape 376"/>
          <p:cNvSpPr txBox="1">
            <a:spLocks noGrp="1"/>
          </p:cNvSpPr>
          <p:nvPr>
            <p:ph type="body" idx="1"/>
          </p:nvPr>
        </p:nvSpPr>
        <p:spPr>
          <a:xfrm>
            <a:off x="457200" y="1200150"/>
            <a:ext cx="8229600" cy="2662237"/>
          </a:xfrm>
          <a:prstGeom prst="rect">
            <a:avLst/>
          </a:prstGeom>
        </p:spPr>
        <p:txBody>
          <a:bodyPr lIns="91425" tIns="91425" rIns="91425" bIns="91425" anchor="t" anchorCtr="0">
            <a:spAutoFit/>
          </a:bodyPr>
          <a:lstStyle/>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a:latin typeface="Meiryo"/>
                <a:ea typeface="Meiryo"/>
                <a:cs typeface="Meiryo"/>
                <a:sym typeface="Meiryo"/>
              </a:rPr>
              <a:t>Cocos2d-x は、iOS 5.0以降、Android 2.3以降を</a:t>
            </a:r>
            <a:r>
              <a:rPr lang="ja" sz="1800" dirty="0" smtClean="0">
                <a:latin typeface="Meiryo"/>
                <a:ea typeface="Meiryo"/>
                <a:cs typeface="Meiryo"/>
                <a:sym typeface="Meiryo"/>
              </a:rPr>
              <a:t>サポート</a:t>
            </a:r>
            <a:endParaRPr lang="ja-JP" altLang="en-US" sz="1800" dirty="0">
              <a:latin typeface="Meiryo"/>
              <a:ea typeface="Meiryo"/>
              <a:cs typeface="Meiryo"/>
              <a:sym typeface="Meiryo"/>
            </a:endParaRPr>
          </a:p>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Unity </a:t>
            </a:r>
            <a:r>
              <a:rPr lang="ja" sz="1800" dirty="0">
                <a:latin typeface="Meiryo"/>
                <a:ea typeface="Meiryo"/>
                <a:cs typeface="Meiryo"/>
                <a:sym typeface="Meiryo"/>
              </a:rPr>
              <a:t>は、iOS 4.0以降、Android 2.3.1以降をサポート</a:t>
            </a:r>
          </a:p>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サポート</a:t>
            </a:r>
            <a:r>
              <a:rPr lang="ja-JP" altLang="en-US" sz="1800" dirty="0" smtClean="0">
                <a:latin typeface="Meiryo"/>
                <a:ea typeface="Meiryo"/>
                <a:cs typeface="Meiryo"/>
                <a:sym typeface="Meiryo"/>
              </a:rPr>
              <a:t>範囲を広げると</a:t>
            </a:r>
          </a:p>
          <a:p>
            <a:pPr marL="717550" lvl="2" indent="-317500">
              <a:lnSpc>
                <a:spcPct val="115000"/>
              </a:lnSpc>
              <a:spcAft>
                <a:spcPts val="0"/>
              </a:spcAft>
              <a:buClr>
                <a:schemeClr val="dk1"/>
              </a:buClr>
              <a:buSzPct val="100000"/>
              <a:buFont typeface="Wingdings" panose="05000000000000000000" pitchFamily="2" charset="2"/>
              <a:buChar char="l"/>
            </a:pPr>
            <a:r>
              <a:rPr lang="ja" altLang="ja-JP" sz="1600" dirty="0">
                <a:latin typeface="Meiryo"/>
                <a:ea typeface="Meiryo"/>
                <a:cs typeface="Meiryo"/>
                <a:sym typeface="Meiryo"/>
              </a:rPr>
              <a:t>低性能機</a:t>
            </a:r>
            <a:r>
              <a:rPr lang="ja" altLang="ja-JP" sz="1600" dirty="0" smtClean="0">
                <a:latin typeface="Meiryo"/>
                <a:ea typeface="Meiryo"/>
                <a:cs typeface="Meiryo"/>
                <a:sym typeface="Meiryo"/>
              </a:rPr>
              <a:t>対応</a:t>
            </a:r>
            <a:r>
              <a:rPr lang="ja-JP" altLang="en-US" sz="1600" dirty="0" smtClean="0">
                <a:latin typeface="Meiryo"/>
                <a:ea typeface="Meiryo"/>
                <a:cs typeface="Meiryo"/>
                <a:sym typeface="Meiryo"/>
              </a:rPr>
              <a:t>のための</a:t>
            </a:r>
            <a:r>
              <a:rPr lang="ja" sz="1600" dirty="0" smtClean="0">
                <a:latin typeface="Meiryo"/>
                <a:ea typeface="Meiryo"/>
                <a:cs typeface="Meiryo"/>
                <a:sym typeface="Meiryo"/>
              </a:rPr>
              <a:t>開発</a:t>
            </a:r>
            <a:r>
              <a:rPr lang="ja" sz="1600" dirty="0">
                <a:latin typeface="Meiryo"/>
                <a:ea typeface="Meiryo"/>
                <a:cs typeface="Meiryo"/>
                <a:sym typeface="Meiryo"/>
              </a:rPr>
              <a:t>工数</a:t>
            </a:r>
            <a:r>
              <a:rPr lang="ja" sz="1600" dirty="0" smtClean="0">
                <a:latin typeface="Meiryo"/>
                <a:ea typeface="Meiryo"/>
                <a:cs typeface="Meiryo"/>
                <a:sym typeface="Meiryo"/>
              </a:rPr>
              <a:t>増大</a:t>
            </a:r>
            <a:endParaRPr lang="ja-JP" altLang="en-US" sz="1600" dirty="0" smtClean="0">
              <a:latin typeface="Meiryo"/>
              <a:ea typeface="Meiryo"/>
              <a:cs typeface="Meiryo"/>
              <a:sym typeface="Meiryo"/>
            </a:endParaRPr>
          </a:p>
          <a:p>
            <a:pPr marL="717550" lvl="2" indent="-317500">
              <a:lnSpc>
                <a:spcPct val="115000"/>
              </a:lnSpc>
              <a:spcAft>
                <a:spcPts val="0"/>
              </a:spcAft>
              <a:buClr>
                <a:schemeClr val="dk1"/>
              </a:buClr>
              <a:buSzPct val="100000"/>
              <a:buFont typeface="Wingdings" panose="05000000000000000000" pitchFamily="2" charset="2"/>
              <a:buChar char="l"/>
            </a:pPr>
            <a:r>
              <a:rPr lang="ja" altLang="ja-JP" sz="1600" dirty="0" smtClean="0">
                <a:latin typeface="Meiryo"/>
                <a:ea typeface="Meiryo"/>
                <a:cs typeface="Meiryo"/>
                <a:sym typeface="Meiryo"/>
              </a:rPr>
              <a:t>低性能機</a:t>
            </a:r>
            <a:r>
              <a:rPr lang="ja-JP" altLang="en-US" sz="1600" dirty="0" smtClean="0">
                <a:latin typeface="Meiryo"/>
                <a:ea typeface="Meiryo"/>
                <a:cs typeface="Meiryo"/>
                <a:sym typeface="Meiryo"/>
              </a:rPr>
              <a:t>にあわせたゲーム設計</a:t>
            </a:r>
            <a:endParaRPr lang="ja" sz="1600" dirty="0">
              <a:latin typeface="Meiryo"/>
              <a:ea typeface="Meiryo"/>
              <a:cs typeface="Meiryo"/>
              <a:sym typeface="Meiryo"/>
            </a:endParaRPr>
          </a:p>
          <a:p>
            <a:pPr marR="0" lvl="0" algn="l" rtl="0">
              <a:lnSpc>
                <a:spcPct val="115000"/>
              </a:lnSpc>
              <a:spcBef>
                <a:spcPts val="0"/>
              </a:spcBef>
              <a:spcAft>
                <a:spcPts val="0"/>
              </a:spcAft>
              <a:buFont typeface="Wingdings" panose="05000000000000000000" pitchFamily="2" charset="2"/>
              <a:buChar char="l"/>
            </a:pPr>
            <a:endParaRPr sz="1800" dirty="0">
              <a:latin typeface="Meiryo"/>
              <a:ea typeface="Meiryo"/>
              <a:cs typeface="Meiryo"/>
              <a:sym typeface="Meiryo"/>
            </a:endParaRPr>
          </a:p>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ゲーム</a:t>
            </a:r>
            <a:r>
              <a:rPr lang="ja-JP" altLang="en-US" sz="1800" dirty="0" smtClean="0">
                <a:latin typeface="Meiryo"/>
                <a:ea typeface="Meiryo"/>
                <a:cs typeface="Meiryo"/>
                <a:sym typeface="Meiryo"/>
              </a:rPr>
              <a:t>アプリで</a:t>
            </a:r>
            <a:r>
              <a:rPr lang="ja" sz="1800" dirty="0" smtClean="0">
                <a:latin typeface="Meiryo"/>
                <a:ea typeface="Meiryo"/>
                <a:cs typeface="Meiryo"/>
                <a:sym typeface="Meiryo"/>
              </a:rPr>
              <a:t>は</a:t>
            </a:r>
            <a:r>
              <a:rPr lang="ja" sz="1800" dirty="0">
                <a:latin typeface="Meiryo"/>
                <a:ea typeface="Meiryo"/>
                <a:cs typeface="Meiryo"/>
                <a:sym typeface="Meiryo"/>
              </a:rPr>
              <a:t>、iOS 7以降、Android 4.0以降という</a:t>
            </a:r>
            <a:r>
              <a:rPr lang="ja" sz="1800" dirty="0" smtClean="0">
                <a:latin typeface="Meiryo"/>
                <a:ea typeface="Meiryo"/>
                <a:cs typeface="Meiryo"/>
                <a:sym typeface="Meiryo"/>
              </a:rPr>
              <a:t>割り切り</a:t>
            </a:r>
            <a:r>
              <a:rPr lang="ja-JP" altLang="en-US" sz="1800" dirty="0" smtClean="0">
                <a:latin typeface="Meiryo"/>
                <a:ea typeface="Meiryo"/>
                <a:cs typeface="Meiryo"/>
                <a:sym typeface="Meiryo"/>
              </a:rPr>
              <a:t>も</a:t>
            </a:r>
            <a:endParaRPr lang="ja" sz="1800" dirty="0">
              <a:latin typeface="Meiryo"/>
              <a:ea typeface="Meiryo"/>
              <a:cs typeface="Meiryo"/>
              <a:sym typeface="Meiryo"/>
            </a:endParaRPr>
          </a:p>
          <a:p>
            <a:pPr marR="0" lvl="0" algn="l" rtl="0">
              <a:lnSpc>
                <a:spcPct val="115000"/>
              </a:lnSpc>
              <a:spcBef>
                <a:spcPts val="0"/>
              </a:spcBef>
              <a:spcAft>
                <a:spcPts val="0"/>
              </a:spcAft>
              <a:buFont typeface="Wingdings" panose="05000000000000000000" pitchFamily="2" charset="2"/>
              <a:buChar char="l"/>
            </a:pPr>
            <a:endParaRPr sz="1800"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78</a:t>
            </a:fld>
            <a:endParaRPr kumimoji="1" lang="ja-JP" altLang="en-US"/>
          </a:p>
        </p:txBody>
      </p:sp>
    </p:spTree>
    <p:extLst>
      <p:ext uri="{BB962C8B-B14F-4D97-AF65-F5344CB8AC3E}">
        <p14:creationId xmlns:p14="http://schemas.microsoft.com/office/powerpoint/2010/main" val="2989914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500"/>
                                        <p:tgtEl>
                                          <p:spTgt spid="37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6">
                                            <p:txEl>
                                              <p:pRg st="1" end="1"/>
                                            </p:txEl>
                                          </p:spTgt>
                                        </p:tgtEl>
                                        <p:attrNameLst>
                                          <p:attrName>style.visibility</p:attrName>
                                        </p:attrNameLst>
                                      </p:cBhvr>
                                      <p:to>
                                        <p:strVal val="visible"/>
                                      </p:to>
                                    </p:set>
                                    <p:animEffect transition="in" filter="fade">
                                      <p:cBhvr>
                                        <p:cTn id="11" dur="500"/>
                                        <p:tgtEl>
                                          <p:spTgt spid="37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6">
                                            <p:txEl>
                                              <p:pRg st="2" end="2"/>
                                            </p:txEl>
                                          </p:spTgt>
                                        </p:tgtEl>
                                        <p:attrNameLst>
                                          <p:attrName>style.visibility</p:attrName>
                                        </p:attrNameLst>
                                      </p:cBhvr>
                                      <p:to>
                                        <p:strVal val="visible"/>
                                      </p:to>
                                    </p:set>
                                    <p:animEffect transition="in" filter="fade">
                                      <p:cBhvr>
                                        <p:cTn id="15" dur="500"/>
                                        <p:tgtEl>
                                          <p:spTgt spid="37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6">
                                            <p:txEl>
                                              <p:pRg st="3" end="3"/>
                                            </p:txEl>
                                          </p:spTgt>
                                        </p:tgtEl>
                                        <p:attrNameLst>
                                          <p:attrName>style.visibility</p:attrName>
                                        </p:attrNameLst>
                                      </p:cBhvr>
                                      <p:to>
                                        <p:strVal val="visible"/>
                                      </p:to>
                                    </p:set>
                                    <p:animEffect transition="in" filter="fade">
                                      <p:cBhvr>
                                        <p:cTn id="19" dur="500"/>
                                        <p:tgtEl>
                                          <p:spTgt spid="37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6">
                                            <p:txEl>
                                              <p:pRg st="4" end="4"/>
                                            </p:txEl>
                                          </p:spTgt>
                                        </p:tgtEl>
                                        <p:attrNameLst>
                                          <p:attrName>style.visibility</p:attrName>
                                        </p:attrNameLst>
                                      </p:cBhvr>
                                      <p:to>
                                        <p:strVal val="visible"/>
                                      </p:to>
                                    </p:set>
                                    <p:animEffect transition="in" filter="fade">
                                      <p:cBhvr>
                                        <p:cTn id="23" dur="500"/>
                                        <p:tgtEl>
                                          <p:spTgt spid="37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6">
                                            <p:txEl>
                                              <p:pRg st="6" end="6"/>
                                            </p:txEl>
                                          </p:spTgt>
                                        </p:tgtEl>
                                        <p:attrNameLst>
                                          <p:attrName>style.visibility</p:attrName>
                                        </p:attrNameLst>
                                      </p:cBhvr>
                                      <p:to>
                                        <p:strVal val="visible"/>
                                      </p:to>
                                    </p:set>
                                    <p:animEffect transition="in" filter="fade">
                                      <p:cBhvr>
                                        <p:cTn id="27" dur="500"/>
                                        <p:tgtEl>
                                          <p:spTgt spid="3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00025" y="27415"/>
            <a:ext cx="8229600" cy="615523"/>
          </a:xfrm>
          <a:prstGeom prst="rect">
            <a:avLst/>
          </a:prstGeom>
        </p:spPr>
        <p:txBody>
          <a:bodyPr lIns="91425" tIns="91425" rIns="91425" bIns="91425" anchor="b" anchorCtr="0">
            <a:spAutoFit/>
          </a:bodyPr>
          <a:lstStyle/>
          <a:p>
            <a:pPr lvl="0">
              <a:spcBef>
                <a:spcPts val="0"/>
              </a:spcBef>
            </a:pPr>
            <a:r>
              <a:rPr lang="ja-JP" altLang="en-US" dirty="0" smtClean="0"/>
              <a:t>第１部</a:t>
            </a:r>
            <a:endParaRPr lang="ja" b="0" dirty="0">
              <a:solidFill>
                <a:srgbClr val="333333"/>
              </a:solidFill>
              <a:latin typeface="Meiryo"/>
              <a:ea typeface="Meiryo"/>
              <a:cs typeface="Meiryo"/>
              <a:sym typeface="Meiryo"/>
            </a:endParaRPr>
          </a:p>
        </p:txBody>
      </p:sp>
      <p:sp>
        <p:nvSpPr>
          <p:cNvPr id="132" name="Shape 132"/>
          <p:cNvSpPr txBox="1">
            <a:spLocks noGrp="1"/>
          </p:cNvSpPr>
          <p:nvPr>
            <p:ph idx="1"/>
          </p:nvPr>
        </p:nvSpPr>
        <p:spPr>
          <a:xfrm>
            <a:off x="251519" y="2089790"/>
            <a:ext cx="8535293" cy="553968"/>
          </a:xfrm>
          <a:prstGeom prst="rect">
            <a:avLst/>
          </a:prstGeom>
        </p:spPr>
        <p:txBody>
          <a:bodyPr wrap="square" lIns="91425" tIns="91425" rIns="91425" bIns="91425" anchor="t" anchorCtr="0">
            <a:spAutoFit/>
          </a:bodyPr>
          <a:lstStyle/>
          <a:p>
            <a:pPr marL="38100" lvl="0" indent="0" algn="ctr">
              <a:spcBef>
                <a:spcPts val="0"/>
              </a:spcBef>
              <a:buClr>
                <a:schemeClr val="dk1"/>
              </a:buClr>
              <a:buSzPct val="100000"/>
              <a:buNone/>
            </a:pPr>
            <a:r>
              <a:rPr lang="ja" altLang="ja-JP" dirty="0">
                <a:latin typeface="Meiryo"/>
                <a:ea typeface="Meiryo"/>
                <a:cs typeface="Meiryo"/>
                <a:sym typeface="Meiryo"/>
              </a:rPr>
              <a:t>2Dゲームエンジンとは</a:t>
            </a:r>
            <a:endParaRPr lang="en-US" altLang="ja" dirty="0" smtClean="0">
              <a:solidFill>
                <a:srgbClr val="333333"/>
              </a:solidFill>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7</a:t>
            </a:fld>
            <a:endParaRPr lang="ja-JP" altLang="en-US" dirty="0"/>
          </a:p>
        </p:txBody>
      </p:sp>
    </p:spTree>
    <p:extLst>
      <p:ext uri="{BB962C8B-B14F-4D97-AF65-F5344CB8AC3E}">
        <p14:creationId xmlns:p14="http://schemas.microsoft.com/office/powerpoint/2010/main" val="815179994"/>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Shape 382"/>
          <p:cNvSpPr txBox="1">
            <a:spLocks noGrp="1"/>
          </p:cNvSpPr>
          <p:nvPr>
            <p:ph type="body" idx="1"/>
          </p:nvPr>
        </p:nvSpPr>
        <p:spPr>
          <a:xfrm>
            <a:off x="457200" y="1200150"/>
            <a:ext cx="8229600" cy="1600408"/>
          </a:xfrm>
          <a:prstGeom prst="rect">
            <a:avLst/>
          </a:prstGeom>
        </p:spPr>
        <p:txBody>
          <a:bodyPr lIns="91425" tIns="91425" rIns="91425" bIns="91425" anchor="t" anchorCtr="0">
            <a:spAutoFit/>
          </a:bodyPr>
          <a:lstStyle/>
          <a:p>
            <a:pPr marL="0" marR="0" lvl="1" indent="0" algn="l" rtl="0">
              <a:lnSpc>
                <a:spcPct val="115000"/>
              </a:lnSpc>
              <a:spcBef>
                <a:spcPts val="0"/>
              </a:spcBef>
              <a:spcAft>
                <a:spcPts val="0"/>
              </a:spcAft>
              <a:buClr>
                <a:schemeClr val="dk1"/>
              </a:buClr>
              <a:buSzPct val="100000"/>
              <a:buNone/>
            </a:pPr>
            <a:r>
              <a:rPr lang="ja" dirty="0">
                <a:latin typeface="Meiryo"/>
                <a:ea typeface="Meiryo"/>
                <a:cs typeface="Meiryo"/>
                <a:sym typeface="Meiryo"/>
              </a:rPr>
              <a:t>「Unity Hardware Statistics」が役に</a:t>
            </a:r>
            <a:r>
              <a:rPr lang="ja" dirty="0" smtClean="0">
                <a:latin typeface="Meiryo"/>
                <a:ea typeface="Meiryo"/>
                <a:cs typeface="Meiryo"/>
                <a:sym typeface="Meiryo"/>
              </a:rPr>
              <a:t>立つ</a:t>
            </a:r>
            <a:r>
              <a:rPr lang="ja-JP" altLang="en-US" dirty="0">
                <a:latin typeface="Meiryo"/>
                <a:ea typeface="Meiryo"/>
                <a:cs typeface="Meiryo"/>
                <a:sym typeface="Meiryo"/>
              </a:rPr>
              <a:t/>
            </a:r>
            <a:br>
              <a:rPr lang="ja-JP" altLang="en-US" dirty="0">
                <a:latin typeface="Meiryo"/>
                <a:ea typeface="Meiryo"/>
                <a:cs typeface="Meiryo"/>
                <a:sym typeface="Meiryo"/>
              </a:rPr>
            </a:br>
            <a:r>
              <a:rPr lang="ja-JP" altLang="en-US" dirty="0" smtClean="0">
                <a:latin typeface="Meiryo"/>
                <a:ea typeface="Meiryo"/>
                <a:cs typeface="Meiryo"/>
                <a:sym typeface="Meiryo"/>
              </a:rPr>
              <a:t/>
            </a:r>
            <a:br>
              <a:rPr lang="ja-JP" altLang="en-US" dirty="0" smtClean="0">
                <a:latin typeface="Meiryo"/>
                <a:ea typeface="Meiryo"/>
                <a:cs typeface="Meiryo"/>
                <a:sym typeface="Meiryo"/>
              </a:rPr>
            </a:br>
            <a:r>
              <a:rPr lang="ja" u="sng" dirty="0" smtClean="0">
                <a:solidFill>
                  <a:schemeClr val="hlink"/>
                </a:solidFill>
                <a:latin typeface="Meiryo"/>
                <a:ea typeface="Meiryo"/>
                <a:cs typeface="Meiryo"/>
                <a:sym typeface="Meiryo"/>
                <a:hlinkClick r:id="rId3"/>
              </a:rPr>
              <a:t>http</a:t>
            </a:r>
            <a:r>
              <a:rPr lang="ja" u="sng" dirty="0">
                <a:solidFill>
                  <a:schemeClr val="hlink"/>
                </a:solidFill>
                <a:latin typeface="Meiryo"/>
                <a:ea typeface="Meiryo"/>
                <a:cs typeface="Meiryo"/>
                <a:sym typeface="Meiryo"/>
                <a:hlinkClick r:id="rId3"/>
              </a:rPr>
              <a:t>://stats.unity3d.com/mobile</a:t>
            </a:r>
            <a:r>
              <a:rPr lang="ja" u="sng" dirty="0" smtClean="0">
                <a:solidFill>
                  <a:schemeClr val="hlink"/>
                </a:solidFill>
                <a:latin typeface="Meiryo"/>
                <a:ea typeface="Meiryo"/>
                <a:cs typeface="Meiryo"/>
                <a:sym typeface="Meiryo"/>
                <a:hlinkClick r:id="rId3"/>
              </a:rPr>
              <a:t>/</a:t>
            </a:r>
            <a:endParaRPr lang="en-US" altLang="ja" u="sng" dirty="0" smtClean="0">
              <a:solidFill>
                <a:schemeClr val="hlink"/>
              </a:solidFill>
              <a:latin typeface="Meiryo"/>
              <a:ea typeface="Meiryo"/>
              <a:cs typeface="Meiryo"/>
              <a:sym typeface="Meiryo"/>
              <a:hlinkClick r:id="rId3"/>
            </a:endParaRPr>
          </a:p>
          <a:p>
            <a:pPr marL="0" marR="0" lvl="0" indent="0" algn="l" rtl="0">
              <a:lnSpc>
                <a:spcPct val="115000"/>
              </a:lnSpc>
              <a:spcBef>
                <a:spcPts val="0"/>
              </a:spcBef>
              <a:spcAft>
                <a:spcPts val="0"/>
              </a:spcAft>
              <a:buNone/>
            </a:pPr>
            <a:endParaRPr sz="2000" dirty="0">
              <a:latin typeface="Meiryo"/>
              <a:ea typeface="Meiryo"/>
              <a:cs typeface="Meiryo"/>
              <a:sym typeface="Meiryo"/>
            </a:endParaRPr>
          </a:p>
        </p:txBody>
      </p:sp>
      <p:sp>
        <p:nvSpPr>
          <p:cNvPr id="5" name="Shape 375"/>
          <p:cNvSpPr txBox="1">
            <a:spLocks noGrp="1"/>
          </p:cNvSpPr>
          <p:nvPr>
            <p:ph type="title"/>
          </p:nvPr>
        </p:nvSpPr>
        <p:spPr>
          <a:xfrm>
            <a:off x="179512" y="123478"/>
            <a:ext cx="8229600" cy="553968"/>
          </a:xfrm>
          <a:prstGeom prst="rect">
            <a:avLst/>
          </a:prstGeom>
        </p:spPr>
        <p:txBody>
          <a:bodyPr lIns="91425" tIns="91425" rIns="91425" bIns="91425" anchor="b" anchorCtr="0">
            <a:spAutoFit/>
          </a:bodyPr>
          <a:lstStyle/>
          <a:p>
            <a:pPr lvl="0" rtl="0">
              <a:spcBef>
                <a:spcPts val="0"/>
              </a:spcBef>
              <a:buNone/>
            </a:pPr>
            <a:r>
              <a:rPr lang="ja" sz="2400" b="0" dirty="0">
                <a:solidFill>
                  <a:srgbClr val="333333"/>
                </a:solidFill>
              </a:rPr>
              <a:t>Tips - #</a:t>
            </a:r>
            <a:r>
              <a:rPr lang="ja" sz="2400" b="0" dirty="0" smtClean="0">
                <a:solidFill>
                  <a:srgbClr val="333333"/>
                </a:solidFill>
              </a:rPr>
              <a:t>05</a:t>
            </a:r>
            <a:r>
              <a:rPr lang="ja-JP" altLang="en-US" sz="2400" dirty="0">
                <a:solidFill>
                  <a:srgbClr val="333333"/>
                </a:solidFill>
              </a:rPr>
              <a:t> </a:t>
            </a:r>
            <a:r>
              <a:rPr lang="ja-JP" altLang="en-US" sz="2400" dirty="0" smtClean="0">
                <a:solidFill>
                  <a:srgbClr val="333333"/>
                </a:solidFill>
              </a:rPr>
              <a:t> </a:t>
            </a:r>
            <a:r>
              <a:rPr lang="ja" sz="2400" b="0" dirty="0" smtClean="0">
                <a:latin typeface="Meiryo"/>
                <a:ea typeface="Meiryo"/>
                <a:cs typeface="Meiryo"/>
                <a:sym typeface="Meiryo"/>
              </a:rPr>
              <a:t>どの</a:t>
            </a:r>
            <a:r>
              <a:rPr lang="ja" sz="2400" b="0" dirty="0">
                <a:latin typeface="Meiryo"/>
                <a:ea typeface="Meiryo"/>
                <a:cs typeface="Meiryo"/>
                <a:sym typeface="Meiryo"/>
              </a:rPr>
              <a:t>範囲の機種をサポートするべきか</a:t>
            </a: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79</a:t>
            </a:fld>
            <a:endParaRPr kumimoji="1" lang="ja-JP" altLang="en-US"/>
          </a:p>
        </p:txBody>
      </p:sp>
    </p:spTree>
    <p:extLst>
      <p:ext uri="{BB962C8B-B14F-4D97-AF65-F5344CB8AC3E}">
        <p14:creationId xmlns:p14="http://schemas.microsoft.com/office/powerpoint/2010/main" val="800830935"/>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80</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699542"/>
            <a:ext cx="9260521" cy="10418083"/>
          </a:xfrm>
          <a:prstGeom prst="rect">
            <a:avLst/>
          </a:prstGeom>
        </p:spPr>
      </p:pic>
      <p:sp>
        <p:nvSpPr>
          <p:cNvPr id="7"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ctr" rtl="0" eaLnBrk="0" fontAlgn="base" hangingPunct="0">
              <a:spcBef>
                <a:spcPct val="0"/>
              </a:spcBef>
              <a:spcAft>
                <a:spcPct val="0"/>
              </a:spcAft>
              <a:defRPr kumimoji="1" sz="6000" kern="1200">
                <a:solidFill>
                  <a:schemeClr val="tx1"/>
                </a:solidFill>
                <a:latin typeface="Meiryo" pitchFamily="50" charset="-128"/>
                <a:ea typeface="Meiryo" pitchFamily="50" charset="-128"/>
                <a:cs typeface="Meiryo" pitchFamily="50" charset="-128"/>
              </a:defRPr>
            </a:lvl1pPr>
            <a:lvl2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ct val="0"/>
              </a:spcBef>
              <a:spcAft>
                <a:spcPct val="0"/>
              </a:spcAft>
              <a:defRPr kumimoji="1" sz="2800">
                <a:solidFill>
                  <a:schemeClr val="tx1"/>
                </a:solidFill>
                <a:latin typeface="Meiryo" pitchFamily="50" charset="-128"/>
                <a:ea typeface="Meiryo" pitchFamily="50" charset="-128"/>
              </a:defRPr>
            </a:lvl6pPr>
            <a:lvl7pPr marL="914400" algn="l" rtl="0" fontAlgn="base">
              <a:spcBef>
                <a:spcPct val="0"/>
              </a:spcBef>
              <a:spcAft>
                <a:spcPct val="0"/>
              </a:spcAft>
              <a:defRPr kumimoji="1" sz="2800">
                <a:solidFill>
                  <a:schemeClr val="tx1"/>
                </a:solidFill>
                <a:latin typeface="Meiryo" pitchFamily="50" charset="-128"/>
                <a:ea typeface="Meiryo" pitchFamily="50" charset="-128"/>
              </a:defRPr>
            </a:lvl7pPr>
            <a:lvl8pPr marL="1371600" algn="l" rtl="0" fontAlgn="base">
              <a:spcBef>
                <a:spcPct val="0"/>
              </a:spcBef>
              <a:spcAft>
                <a:spcPct val="0"/>
              </a:spcAft>
              <a:defRPr kumimoji="1" sz="2800">
                <a:solidFill>
                  <a:schemeClr val="tx1"/>
                </a:solidFill>
                <a:latin typeface="Meiryo" pitchFamily="50" charset="-128"/>
                <a:ea typeface="Meiryo" pitchFamily="50" charset="-128"/>
              </a:defRPr>
            </a:lvl8pPr>
            <a:lvl9pPr marL="1828800" algn="l" rtl="0" fontAlgn="base">
              <a:spcBef>
                <a:spcPct val="0"/>
              </a:spcBef>
              <a:spcAft>
                <a:spcPct val="0"/>
              </a:spcAft>
              <a:defRPr kumimoji="1" sz="2800">
                <a:solidFill>
                  <a:schemeClr val="tx1"/>
                </a:solidFill>
                <a:latin typeface="Meiryo" pitchFamily="50" charset="-128"/>
                <a:ea typeface="Meiryo" pitchFamily="50" charset="-128"/>
              </a:defRPr>
            </a:lvl9pPr>
          </a:lstStyle>
          <a:p>
            <a:pPr>
              <a:spcBef>
                <a:spcPts val="0"/>
              </a:spcBef>
            </a:pPr>
            <a:r>
              <a:rPr lang="ja" sz="2400" smtClean="0">
                <a:solidFill>
                  <a:srgbClr val="333333"/>
                </a:solidFill>
              </a:rPr>
              <a:t>Tips - #05</a:t>
            </a:r>
            <a:r>
              <a:rPr lang="ja-JP" altLang="en-US" sz="2400" smtClean="0">
                <a:solidFill>
                  <a:srgbClr val="333333"/>
                </a:solidFill>
              </a:rPr>
              <a:t>  </a:t>
            </a:r>
            <a:r>
              <a:rPr lang="ja" sz="2400" smtClean="0">
                <a:latin typeface="Meiryo"/>
                <a:ea typeface="Meiryo"/>
                <a:cs typeface="Meiryo"/>
                <a:sym typeface="Meiryo"/>
              </a:rPr>
              <a:t>どの範囲の機種をサポートするべきか</a:t>
            </a:r>
            <a:endParaRPr lang="ja" sz="2400" dirty="0">
              <a:latin typeface="Meiryo"/>
              <a:ea typeface="Meiryo"/>
              <a:cs typeface="Meiryo"/>
              <a:sym typeface="Meiryo"/>
            </a:endParaRPr>
          </a:p>
        </p:txBody>
      </p:sp>
    </p:spTree>
    <p:extLst>
      <p:ext uri="{BB962C8B-B14F-4D97-AF65-F5344CB8AC3E}">
        <p14:creationId xmlns:p14="http://schemas.microsoft.com/office/powerpoint/2010/main" val="22421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1.94444E-6 4.5679E-6 L -0.00243 -1.13889 " pathEditMode="relative" rAng="0" ptsTypes="AA">
                                      <p:cBhvr>
                                        <p:cTn id="6" dur="7000" fill="hold"/>
                                        <p:tgtEl>
                                          <p:spTgt spid="5"/>
                                        </p:tgtEl>
                                        <p:attrNameLst>
                                          <p:attrName>ppt_x</p:attrName>
                                          <p:attrName>ppt_y</p:attrName>
                                        </p:attrNameLst>
                                      </p:cBhvr>
                                      <p:rCtr x="-122" y="-56944"/>
                                    </p:animMotion>
                                  </p:childTnLst>
                                </p:cTn>
                              </p:par>
                            </p:childTnLst>
                          </p:cTn>
                        </p:par>
                        <p:par>
                          <p:cTn id="7" fill="hold">
                            <p:stCondLst>
                              <p:cond delay="7000"/>
                            </p:stCondLst>
                            <p:childTnLst>
                              <p:par>
                                <p:cTn id="8" presetID="42" presetClass="path" presetSubtype="0" fill="hold" nodeType="afterEffect">
                                  <p:stCondLst>
                                    <p:cond delay="2000"/>
                                  </p:stCondLst>
                                  <p:childTnLst>
                                    <p:animMotion origin="layout" path="M -0.00243 -1.13889 L -1.94444E-6 4.5679E-6 " pathEditMode="relative" rAng="0" ptsTypes="AA">
                                      <p:cBhvr>
                                        <p:cTn id="9" dur="2000" fill="hold"/>
                                        <p:tgtEl>
                                          <p:spTgt spid="5"/>
                                        </p:tgtEl>
                                        <p:attrNameLst>
                                          <p:attrName>ppt_x</p:attrName>
                                          <p:attrName>ppt_y</p:attrName>
                                        </p:attrNameLst>
                                      </p:cBhvr>
                                      <p:rCtr x="122" y="5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81</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699542"/>
            <a:ext cx="9289032" cy="10450162"/>
          </a:xfrm>
          <a:prstGeom prst="rect">
            <a:avLst/>
          </a:prstGeom>
        </p:spPr>
      </p:pic>
      <p:sp>
        <p:nvSpPr>
          <p:cNvPr id="6"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ctr" rtl="0" eaLnBrk="0" fontAlgn="base" hangingPunct="0">
              <a:spcBef>
                <a:spcPct val="0"/>
              </a:spcBef>
              <a:spcAft>
                <a:spcPct val="0"/>
              </a:spcAft>
              <a:defRPr kumimoji="1" sz="6000" kern="1200">
                <a:solidFill>
                  <a:schemeClr val="tx1"/>
                </a:solidFill>
                <a:latin typeface="Meiryo" pitchFamily="50" charset="-128"/>
                <a:ea typeface="Meiryo" pitchFamily="50" charset="-128"/>
                <a:cs typeface="Meiryo" pitchFamily="50" charset="-128"/>
              </a:defRPr>
            </a:lvl1pPr>
            <a:lvl2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ct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ct val="0"/>
              </a:spcBef>
              <a:spcAft>
                <a:spcPct val="0"/>
              </a:spcAft>
              <a:defRPr kumimoji="1" sz="2800">
                <a:solidFill>
                  <a:schemeClr val="tx1"/>
                </a:solidFill>
                <a:latin typeface="Meiryo" pitchFamily="50" charset="-128"/>
                <a:ea typeface="Meiryo" pitchFamily="50" charset="-128"/>
              </a:defRPr>
            </a:lvl6pPr>
            <a:lvl7pPr marL="914400" algn="l" rtl="0" fontAlgn="base">
              <a:spcBef>
                <a:spcPct val="0"/>
              </a:spcBef>
              <a:spcAft>
                <a:spcPct val="0"/>
              </a:spcAft>
              <a:defRPr kumimoji="1" sz="2800">
                <a:solidFill>
                  <a:schemeClr val="tx1"/>
                </a:solidFill>
                <a:latin typeface="Meiryo" pitchFamily="50" charset="-128"/>
                <a:ea typeface="Meiryo" pitchFamily="50" charset="-128"/>
              </a:defRPr>
            </a:lvl7pPr>
            <a:lvl8pPr marL="1371600" algn="l" rtl="0" fontAlgn="base">
              <a:spcBef>
                <a:spcPct val="0"/>
              </a:spcBef>
              <a:spcAft>
                <a:spcPct val="0"/>
              </a:spcAft>
              <a:defRPr kumimoji="1" sz="2800">
                <a:solidFill>
                  <a:schemeClr val="tx1"/>
                </a:solidFill>
                <a:latin typeface="Meiryo" pitchFamily="50" charset="-128"/>
                <a:ea typeface="Meiryo" pitchFamily="50" charset="-128"/>
              </a:defRPr>
            </a:lvl8pPr>
            <a:lvl9pPr marL="1828800" algn="l" rtl="0" fontAlgn="base">
              <a:spcBef>
                <a:spcPct val="0"/>
              </a:spcBef>
              <a:spcAft>
                <a:spcPct val="0"/>
              </a:spcAft>
              <a:defRPr kumimoji="1" sz="2800">
                <a:solidFill>
                  <a:schemeClr val="tx1"/>
                </a:solidFill>
                <a:latin typeface="Meiryo" pitchFamily="50" charset="-128"/>
                <a:ea typeface="Meiryo" pitchFamily="50" charset="-128"/>
              </a:defRPr>
            </a:lvl9pPr>
          </a:lstStyle>
          <a:p>
            <a:pPr>
              <a:spcBef>
                <a:spcPts val="0"/>
              </a:spcBef>
            </a:pPr>
            <a:r>
              <a:rPr lang="ja" sz="2400" smtClean="0">
                <a:solidFill>
                  <a:srgbClr val="333333"/>
                </a:solidFill>
              </a:rPr>
              <a:t>Tips - #05</a:t>
            </a:r>
            <a:r>
              <a:rPr lang="ja-JP" altLang="en-US" sz="2400" smtClean="0">
                <a:solidFill>
                  <a:srgbClr val="333333"/>
                </a:solidFill>
              </a:rPr>
              <a:t>  </a:t>
            </a:r>
            <a:r>
              <a:rPr lang="ja" sz="2400" smtClean="0">
                <a:latin typeface="Meiryo"/>
                <a:ea typeface="Meiryo"/>
                <a:cs typeface="Meiryo"/>
                <a:sym typeface="Meiryo"/>
              </a:rPr>
              <a:t>どの範囲の機種をサポートするべきか</a:t>
            </a:r>
            <a:endParaRPr lang="ja" sz="2400" dirty="0">
              <a:latin typeface="Meiryo"/>
              <a:ea typeface="Meiryo"/>
              <a:cs typeface="Meiryo"/>
              <a:sym typeface="Meiryo"/>
            </a:endParaRPr>
          </a:p>
        </p:txBody>
      </p:sp>
    </p:spTree>
    <p:extLst>
      <p:ext uri="{BB962C8B-B14F-4D97-AF65-F5344CB8AC3E}">
        <p14:creationId xmlns:p14="http://schemas.microsoft.com/office/powerpoint/2010/main" val="22663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4.44444E-6 -1.85185E-6 L -0.00399 -1.13611 " pathEditMode="relative" rAng="0" ptsTypes="AA">
                                      <p:cBhvr>
                                        <p:cTn id="6" dur="7000" fill="hold"/>
                                        <p:tgtEl>
                                          <p:spTgt spid="3"/>
                                        </p:tgtEl>
                                        <p:attrNameLst>
                                          <p:attrName>ppt_x</p:attrName>
                                          <p:attrName>ppt_y</p:attrName>
                                        </p:attrNameLst>
                                      </p:cBhvr>
                                      <p:rCtr x="-208" y="-56821"/>
                                    </p:animMotion>
                                  </p:childTnLst>
                                </p:cTn>
                              </p:par>
                            </p:childTnLst>
                          </p:cTn>
                        </p:par>
                        <p:par>
                          <p:cTn id="7" fill="hold">
                            <p:stCondLst>
                              <p:cond delay="7000"/>
                            </p:stCondLst>
                            <p:childTnLst>
                              <p:par>
                                <p:cTn id="8" presetID="42" presetClass="path" presetSubtype="0" fill="hold" nodeType="afterEffect">
                                  <p:stCondLst>
                                    <p:cond delay="2000"/>
                                  </p:stCondLst>
                                  <p:childTnLst>
                                    <p:animMotion origin="layout" path="M -0.00399 -1.13615 L -4.44444E-6 -3.13368E-6 " pathEditMode="relative" rAng="0" ptsTypes="AA">
                                      <p:cBhvr>
                                        <p:cTn id="9" dur="2000" fill="hold"/>
                                        <p:tgtEl>
                                          <p:spTgt spid="3"/>
                                        </p:tgtEl>
                                        <p:attrNameLst>
                                          <p:attrName>ppt_x</p:attrName>
                                          <p:attrName>ppt_y</p:attrName>
                                        </p:attrNameLst>
                                      </p:cBhvr>
                                      <p:rCtr x="191" y="568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Shape 400"/>
          <p:cNvSpPr txBox="1">
            <a:spLocks noGrp="1"/>
          </p:cNvSpPr>
          <p:nvPr>
            <p:ph type="body" idx="1"/>
          </p:nvPr>
        </p:nvSpPr>
        <p:spPr>
          <a:xfrm>
            <a:off x="457200" y="1200150"/>
            <a:ext cx="8229600" cy="2909997"/>
          </a:xfrm>
          <a:prstGeom prst="rect">
            <a:avLst/>
          </a:prstGeom>
        </p:spPr>
        <p:txBody>
          <a:bodyPr lIns="91425" tIns="91425" rIns="91425" bIns="91425" anchor="t" anchorCtr="0">
            <a:spAutoFit/>
          </a:bodyPr>
          <a:lstStyle/>
          <a:p>
            <a:pPr marL="357188" marR="0" lvl="1" indent="-357188" algn="l" rtl="0">
              <a:lnSpc>
                <a:spcPct val="115000"/>
              </a:lnSpc>
              <a:spcBef>
                <a:spcPts val="0"/>
              </a:spcBef>
              <a:spcAft>
                <a:spcPts val="0"/>
              </a:spcAft>
              <a:buClr>
                <a:schemeClr val="dk1"/>
              </a:buClr>
              <a:buSzPct val="100000"/>
              <a:buFont typeface="Wingdings" panose="05000000000000000000" pitchFamily="2" charset="2"/>
              <a:buChar char="l"/>
            </a:pPr>
            <a:r>
              <a:rPr lang="ja" sz="1400" dirty="0">
                <a:latin typeface="Meiryo"/>
                <a:ea typeface="Meiryo"/>
                <a:cs typeface="Meiryo"/>
                <a:sym typeface="Meiryo"/>
              </a:rPr>
              <a:t>AppStore のiOSシェア</a:t>
            </a:r>
            <a:r>
              <a:rPr lang="ja" sz="1400" u="sng" dirty="0">
                <a:solidFill>
                  <a:schemeClr val="hlink"/>
                </a:solidFill>
                <a:latin typeface="Meiryo"/>
                <a:ea typeface="Meiryo"/>
                <a:cs typeface="Meiryo"/>
                <a:sym typeface="Meiryo"/>
                <a:hlinkClick r:id="rId3"/>
              </a:rPr>
              <a:t>https://developer.apple.com/support/appstore/</a:t>
            </a:r>
            <a:r>
              <a:rPr lang="ja" sz="1400" dirty="0">
                <a:latin typeface="Meiryo"/>
                <a:ea typeface="Meiryo"/>
                <a:cs typeface="Meiryo"/>
                <a:sym typeface="Meiryo"/>
              </a:rPr>
              <a:t> の結果とほぼ同じ</a:t>
            </a:r>
          </a:p>
          <a:p>
            <a:pPr marL="357188" marR="0" lvl="1" indent="-357188" algn="l" rtl="0">
              <a:lnSpc>
                <a:spcPct val="115000"/>
              </a:lnSpc>
              <a:spcBef>
                <a:spcPts val="0"/>
              </a:spcBef>
              <a:spcAft>
                <a:spcPts val="0"/>
              </a:spcAft>
              <a:buClr>
                <a:schemeClr val="dk1"/>
              </a:buClr>
              <a:buSzPct val="100000"/>
              <a:buFont typeface="Wingdings" panose="05000000000000000000" pitchFamily="2" charset="2"/>
              <a:buChar char="l"/>
            </a:pPr>
            <a:r>
              <a:rPr lang="ja" sz="1400" dirty="0">
                <a:latin typeface="Meiryo"/>
                <a:ea typeface="Meiryo"/>
                <a:cs typeface="Meiryo"/>
                <a:sym typeface="Meiryo"/>
              </a:rPr>
              <a:t>Android (Google Play)のOSバージョンシェア</a:t>
            </a:r>
            <a:r>
              <a:rPr lang="ja" sz="1400" u="sng" dirty="0">
                <a:solidFill>
                  <a:schemeClr val="hlink"/>
                </a:solidFill>
                <a:latin typeface="Meiryo"/>
                <a:ea typeface="Meiryo"/>
                <a:cs typeface="Meiryo"/>
                <a:sym typeface="Meiryo"/>
                <a:hlinkClick r:id="rId4"/>
              </a:rPr>
              <a:t>http://developer.android.com/intl/ja/about/dashboards/</a:t>
            </a:r>
            <a:r>
              <a:rPr lang="ja" sz="1400" dirty="0">
                <a:latin typeface="Meiryo"/>
                <a:ea typeface="Meiryo"/>
                <a:cs typeface="Meiryo"/>
                <a:sym typeface="Meiryo"/>
              </a:rPr>
              <a:t> の結果でも、85%がAndroid 4以上</a:t>
            </a:r>
          </a:p>
          <a:p>
            <a:pPr marL="357188" marR="0" lvl="2" indent="-357188" algn="l" rtl="0">
              <a:lnSpc>
                <a:spcPct val="115000"/>
              </a:lnSpc>
              <a:spcBef>
                <a:spcPts val="0"/>
              </a:spcBef>
              <a:spcAft>
                <a:spcPts val="0"/>
              </a:spcAft>
              <a:buClr>
                <a:schemeClr val="dk1"/>
              </a:buClr>
              <a:buSzPct val="100000"/>
              <a:buFont typeface="Wingdings" panose="05000000000000000000" pitchFamily="2" charset="2"/>
              <a:buChar char="l"/>
            </a:pPr>
            <a:r>
              <a:rPr lang="ja" sz="1400" dirty="0">
                <a:latin typeface="Meiryo"/>
                <a:ea typeface="Meiryo"/>
                <a:cs typeface="Meiryo"/>
                <a:sym typeface="Meiryo"/>
              </a:rPr>
              <a:t>上記は全世界の情報なので、日本の</a:t>
            </a:r>
            <a:r>
              <a:rPr lang="ja" sz="1400" dirty="0" smtClean="0">
                <a:latin typeface="Meiryo"/>
                <a:ea typeface="Meiryo"/>
                <a:cs typeface="Meiryo"/>
                <a:sym typeface="Meiryo"/>
              </a:rPr>
              <a:t>ユーザー</a:t>
            </a:r>
            <a:r>
              <a:rPr lang="ja-JP" altLang="en-US" sz="1400" dirty="0" smtClean="0">
                <a:latin typeface="Meiryo"/>
                <a:ea typeface="Meiryo"/>
                <a:cs typeface="Meiryo"/>
                <a:sym typeface="Meiryo"/>
              </a:rPr>
              <a:t>の動向そのものではないことに注意</a:t>
            </a:r>
            <a:endParaRPr lang="ja" sz="1400" dirty="0">
              <a:latin typeface="Meiryo"/>
              <a:ea typeface="Meiryo"/>
              <a:cs typeface="Meiryo"/>
              <a:sym typeface="Meiryo"/>
            </a:endParaRPr>
          </a:p>
          <a:p>
            <a:pPr marL="357188" marR="0" lvl="2" indent="-357188" algn="l" rtl="0">
              <a:lnSpc>
                <a:spcPct val="115000"/>
              </a:lnSpc>
              <a:spcBef>
                <a:spcPts val="0"/>
              </a:spcBef>
              <a:spcAft>
                <a:spcPts val="0"/>
              </a:spcAft>
              <a:buClr>
                <a:schemeClr val="dk1"/>
              </a:buClr>
              <a:buSzPct val="100000"/>
              <a:buFont typeface="Wingdings" panose="05000000000000000000" pitchFamily="2" charset="2"/>
              <a:buChar char="l"/>
            </a:pPr>
            <a:r>
              <a:rPr lang="ja" sz="1400" dirty="0">
                <a:latin typeface="Meiryo"/>
                <a:ea typeface="Meiryo"/>
                <a:cs typeface="Meiryo"/>
                <a:sym typeface="Meiryo"/>
              </a:rPr>
              <a:t>Google Playにアプリを登録すると、そのカテゴリ(ゲーム、ツールなど)毎のAndroidバージョンのシェア情報が得られるように</a:t>
            </a:r>
            <a:r>
              <a:rPr lang="ja" sz="1400" dirty="0" smtClean="0">
                <a:latin typeface="Meiryo"/>
                <a:ea typeface="Meiryo"/>
                <a:cs typeface="Meiryo"/>
                <a:sym typeface="Meiryo"/>
              </a:rPr>
              <a:t>なる</a:t>
            </a:r>
            <a:r>
              <a:rPr lang="ja-JP" altLang="en-US" sz="1400" dirty="0" err="1" smtClean="0">
                <a:latin typeface="Meiryo"/>
                <a:ea typeface="Meiryo"/>
                <a:cs typeface="Meiryo"/>
                <a:sym typeface="Meiryo"/>
              </a:rPr>
              <a:t>。</a:t>
            </a:r>
            <a:r>
              <a:rPr lang="ja-JP" altLang="en-US" sz="1400" dirty="0" smtClean="0">
                <a:latin typeface="Meiryo"/>
                <a:ea typeface="Meiryo"/>
                <a:cs typeface="Meiryo"/>
                <a:sym typeface="Meiryo"/>
              </a:rPr>
              <a:t>日本をターゲット市場にしたアプリをリリースしていれば、そこから情報が得られる</a:t>
            </a:r>
            <a:endParaRPr lang="ja" sz="1400" dirty="0">
              <a:latin typeface="Meiryo"/>
              <a:ea typeface="Meiryo"/>
              <a:cs typeface="Meiryo"/>
              <a:sym typeface="Meiryo"/>
            </a:endParaRPr>
          </a:p>
          <a:p>
            <a:pPr marL="357188" marR="0" lvl="2" indent="-357188" algn="l" rtl="0">
              <a:lnSpc>
                <a:spcPct val="115000"/>
              </a:lnSpc>
              <a:spcBef>
                <a:spcPts val="0"/>
              </a:spcBef>
              <a:spcAft>
                <a:spcPts val="0"/>
              </a:spcAft>
              <a:buClr>
                <a:schemeClr val="dk1"/>
              </a:buClr>
              <a:buSzPct val="100000"/>
              <a:buFont typeface="Wingdings" panose="05000000000000000000" pitchFamily="2" charset="2"/>
              <a:buChar char="l"/>
            </a:pPr>
            <a:r>
              <a:rPr lang="ja" sz="1400" dirty="0">
                <a:latin typeface="Meiryo"/>
                <a:ea typeface="Meiryo"/>
                <a:cs typeface="Meiryo"/>
                <a:sym typeface="Meiryo"/>
              </a:rPr>
              <a:t>Android 3.xの情報が出ていないが、1.0%以下のため。3.xはもともと少なかった上に、バージョンアップで4.xになった機種があるため。3.xは無視して良い。</a:t>
            </a:r>
          </a:p>
          <a:p>
            <a:pPr marL="357188" marR="0" lvl="0" indent="-357188" algn="l" rtl="0">
              <a:lnSpc>
                <a:spcPct val="115000"/>
              </a:lnSpc>
              <a:spcBef>
                <a:spcPts val="0"/>
              </a:spcBef>
              <a:spcAft>
                <a:spcPts val="0"/>
              </a:spcAft>
              <a:buFont typeface="Wingdings" panose="05000000000000000000" pitchFamily="2" charset="2"/>
              <a:buChar char="l"/>
            </a:pPr>
            <a:endParaRPr sz="1400" dirty="0">
              <a:latin typeface="Meiryo"/>
              <a:ea typeface="Meiryo"/>
              <a:cs typeface="Meiryo"/>
              <a:sym typeface="Meiryo"/>
            </a:endParaRPr>
          </a:p>
        </p:txBody>
      </p:sp>
      <p:sp>
        <p:nvSpPr>
          <p:cNvPr id="5"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smtClean="0">
                <a:solidFill>
                  <a:srgbClr val="333333"/>
                </a:solidFill>
              </a:rPr>
              <a:t>Tips - #05</a:t>
            </a:r>
            <a:r>
              <a:rPr lang="ja-JP" altLang="en-US" sz="2400" smtClean="0">
                <a:solidFill>
                  <a:srgbClr val="333333"/>
                </a:solidFill>
              </a:rPr>
              <a:t>  </a:t>
            </a:r>
            <a:r>
              <a:rPr lang="ja" sz="2400" smtClean="0">
                <a:latin typeface="Meiryo"/>
                <a:ea typeface="Meiryo"/>
                <a:cs typeface="Meiryo"/>
                <a:sym typeface="Meiryo"/>
              </a:rPr>
              <a:t>どの範囲の機種をサポートするべきか</a:t>
            </a:r>
            <a:endParaRPr lang="ja" sz="2400" dirty="0">
              <a:latin typeface="Meiryo"/>
              <a:ea typeface="Meiryo"/>
              <a:cs typeface="Meiryo"/>
              <a:sym typeface="Meiryo"/>
            </a:endParaRPr>
          </a:p>
        </p:txBody>
      </p:sp>
      <p:sp>
        <p:nvSpPr>
          <p:cNvPr id="6" name="スライド番号プレースホルダー 5"/>
          <p:cNvSpPr>
            <a:spLocks noGrp="1"/>
          </p:cNvSpPr>
          <p:nvPr>
            <p:ph type="sldNum" sz="quarter" idx="12"/>
          </p:nvPr>
        </p:nvSpPr>
        <p:spPr/>
        <p:txBody>
          <a:bodyPr/>
          <a:lstStyle/>
          <a:p>
            <a:fld id="{14C33BDD-8B2E-47AE-80FE-180E430391E7}" type="slidenum">
              <a:rPr kumimoji="1" lang="ja-JP" altLang="en-US" smtClean="0"/>
              <a:pPr/>
              <a:t>82</a:t>
            </a:fld>
            <a:endParaRPr kumimoji="1" lang="ja-JP" altLang="en-US"/>
          </a:p>
        </p:txBody>
      </p:sp>
    </p:spTree>
    <p:extLst>
      <p:ext uri="{BB962C8B-B14F-4D97-AF65-F5344CB8AC3E}">
        <p14:creationId xmlns:p14="http://schemas.microsoft.com/office/powerpoint/2010/main" val="39499286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500"/>
                                        <p:tgtEl>
                                          <p:spTgt spid="40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xEl>
                                              <p:pRg st="1" end="1"/>
                                            </p:txEl>
                                          </p:spTgt>
                                        </p:tgtEl>
                                        <p:attrNameLst>
                                          <p:attrName>style.visibility</p:attrName>
                                        </p:attrNameLst>
                                      </p:cBhvr>
                                      <p:to>
                                        <p:strVal val="visible"/>
                                      </p:to>
                                    </p:set>
                                    <p:animEffect transition="in" filter="fade">
                                      <p:cBhvr>
                                        <p:cTn id="11" dur="500"/>
                                        <p:tgtEl>
                                          <p:spTgt spid="40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0">
                                            <p:txEl>
                                              <p:pRg st="2" end="2"/>
                                            </p:txEl>
                                          </p:spTgt>
                                        </p:tgtEl>
                                        <p:attrNameLst>
                                          <p:attrName>style.visibility</p:attrName>
                                        </p:attrNameLst>
                                      </p:cBhvr>
                                      <p:to>
                                        <p:strVal val="visible"/>
                                      </p:to>
                                    </p:set>
                                    <p:animEffect transition="in" filter="fade">
                                      <p:cBhvr>
                                        <p:cTn id="15" dur="500"/>
                                        <p:tgtEl>
                                          <p:spTgt spid="40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0">
                                            <p:txEl>
                                              <p:pRg st="3" end="3"/>
                                            </p:txEl>
                                          </p:spTgt>
                                        </p:tgtEl>
                                        <p:attrNameLst>
                                          <p:attrName>style.visibility</p:attrName>
                                        </p:attrNameLst>
                                      </p:cBhvr>
                                      <p:to>
                                        <p:strVal val="visible"/>
                                      </p:to>
                                    </p:set>
                                    <p:animEffect transition="in" filter="fade">
                                      <p:cBhvr>
                                        <p:cTn id="19" dur="500"/>
                                        <p:tgtEl>
                                          <p:spTgt spid="40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00">
                                            <p:txEl>
                                              <p:pRg st="4" end="4"/>
                                            </p:txEl>
                                          </p:spTgt>
                                        </p:tgtEl>
                                        <p:attrNameLst>
                                          <p:attrName>style.visibility</p:attrName>
                                        </p:attrNameLst>
                                      </p:cBhvr>
                                      <p:to>
                                        <p:strVal val="visible"/>
                                      </p:to>
                                    </p:set>
                                    <p:animEffect transition="in" filter="fade">
                                      <p:cBhvr>
                                        <p:cTn id="23" dur="500"/>
                                        <p:tgtEl>
                                          <p:spTgt spid="4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6" name="Shape 406"/>
          <p:cNvSpPr txBox="1">
            <a:spLocks noGrp="1"/>
          </p:cNvSpPr>
          <p:nvPr>
            <p:ph type="body" idx="1"/>
          </p:nvPr>
        </p:nvSpPr>
        <p:spPr>
          <a:xfrm>
            <a:off x="457200" y="1200150"/>
            <a:ext cx="8229600" cy="1246465"/>
          </a:xfrm>
          <a:prstGeom prst="rect">
            <a:avLst/>
          </a:prstGeom>
        </p:spPr>
        <p:txBody>
          <a:bodyPr lIns="91425" tIns="91425" rIns="91425" bIns="91425" anchor="t" anchorCtr="0">
            <a:spAutoFit/>
          </a:bodyPr>
          <a:lstStyle/>
          <a:p>
            <a:pPr marL="317500" lvl="1" indent="-317500">
              <a:lnSpc>
                <a:spcPct val="115000"/>
              </a:lnSpc>
              <a:spcAft>
                <a:spcPts val="0"/>
              </a:spcAft>
              <a:buClr>
                <a:schemeClr val="dk1"/>
              </a:buClr>
              <a:buSzPct val="100000"/>
              <a:buFont typeface="Wingdings" panose="05000000000000000000" pitchFamily="2" charset="2"/>
              <a:buChar char="l"/>
            </a:pPr>
            <a:r>
              <a:rPr lang="ja" altLang="ja-JP" dirty="0">
                <a:latin typeface="Meiryo"/>
                <a:ea typeface="Meiryo"/>
                <a:cs typeface="Meiryo"/>
                <a:sym typeface="Meiryo"/>
              </a:rPr>
              <a:t>Android の</a:t>
            </a:r>
            <a:r>
              <a:rPr lang="ja-JP" altLang="en-US" dirty="0">
                <a:latin typeface="Meiryo"/>
                <a:ea typeface="Meiryo"/>
                <a:cs typeface="Meiryo"/>
                <a:sym typeface="Meiryo"/>
              </a:rPr>
              <a:t>画面</a:t>
            </a:r>
            <a:r>
              <a:rPr lang="ja" altLang="ja-JP" dirty="0">
                <a:latin typeface="Meiryo"/>
                <a:ea typeface="Meiryo"/>
                <a:cs typeface="Meiryo"/>
                <a:sym typeface="Meiryo"/>
              </a:rPr>
              <a:t>解像度は</a:t>
            </a:r>
            <a:r>
              <a:rPr lang="ja" altLang="ja-JP" dirty="0" smtClean="0">
                <a:latin typeface="Meiryo"/>
                <a:ea typeface="Meiryo"/>
                <a:cs typeface="Meiryo"/>
                <a:sym typeface="Meiryo"/>
              </a:rPr>
              <a:t>多種多様</a:t>
            </a:r>
            <a:endParaRPr lang="ja-JP" altLang="en-US" dirty="0" smtClean="0">
              <a:latin typeface="Meiryo"/>
              <a:ea typeface="Meiryo"/>
              <a:cs typeface="Meiryo"/>
              <a:sym typeface="Meiryo"/>
            </a:endParaRPr>
          </a:p>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en-US" altLang="ja-JP" dirty="0" smtClean="0">
                <a:latin typeface="Meiryo"/>
                <a:ea typeface="Meiryo"/>
                <a:cs typeface="Meiryo"/>
                <a:sym typeface="Meiryo"/>
              </a:rPr>
              <a:t>Android</a:t>
            </a:r>
            <a:r>
              <a:rPr lang="ja-JP" altLang="en-US" dirty="0" smtClean="0">
                <a:latin typeface="Meiryo"/>
                <a:ea typeface="Meiryo"/>
                <a:cs typeface="Meiryo"/>
                <a:sym typeface="Meiryo"/>
              </a:rPr>
              <a:t>の断片化問題のひとつ</a:t>
            </a:r>
          </a:p>
          <a:p>
            <a:pPr marL="3175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dirty="0" smtClean="0">
                <a:latin typeface="Meiryo"/>
                <a:ea typeface="Meiryo"/>
                <a:cs typeface="Meiryo"/>
                <a:sym typeface="Meiryo"/>
              </a:rPr>
              <a:t>画面</a:t>
            </a:r>
            <a:r>
              <a:rPr lang="ja" dirty="0">
                <a:latin typeface="Meiryo"/>
                <a:ea typeface="Meiryo"/>
                <a:cs typeface="Meiryo"/>
                <a:sym typeface="Meiryo"/>
              </a:rPr>
              <a:t>解像度にどのように対応する</a:t>
            </a:r>
            <a:r>
              <a:rPr lang="ja" dirty="0" smtClean="0">
                <a:latin typeface="Meiryo"/>
                <a:ea typeface="Meiryo"/>
                <a:cs typeface="Meiryo"/>
                <a:sym typeface="Meiryo"/>
              </a:rPr>
              <a:t>か</a:t>
            </a:r>
            <a:endParaRPr lang="ja" dirty="0">
              <a:latin typeface="Meiryo"/>
              <a:ea typeface="Meiryo"/>
              <a:cs typeface="Meiryo"/>
              <a:sym typeface="Meiryo"/>
            </a:endParaRPr>
          </a:p>
        </p:txBody>
      </p:sp>
      <p:sp>
        <p:nvSpPr>
          <p:cNvPr id="4"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6</a:t>
            </a:r>
            <a:r>
              <a:rPr lang="ja-JP" altLang="en-US" sz="2400" dirty="0" smtClean="0">
                <a:solidFill>
                  <a:srgbClr val="333333"/>
                </a:solidFill>
              </a:rPr>
              <a:t>  </a:t>
            </a:r>
            <a:r>
              <a:rPr lang="en-US" altLang="ja" sz="2400" dirty="0" smtClean="0">
                <a:latin typeface="Meiryo"/>
                <a:ea typeface="Meiryo"/>
                <a:cs typeface="Meiryo"/>
                <a:sym typeface="Meiryo"/>
              </a:rPr>
              <a:t>Android</a:t>
            </a:r>
            <a:r>
              <a:rPr lang="ja-JP" altLang="en-US" sz="2400" dirty="0" smtClean="0">
                <a:latin typeface="Meiryo"/>
                <a:ea typeface="Meiryo"/>
                <a:cs typeface="Meiryo"/>
                <a:sym typeface="Meiryo"/>
              </a:rPr>
              <a:t>の画面解像度</a:t>
            </a:r>
            <a:endParaRPr lang="ja" sz="2400" dirty="0">
              <a:latin typeface="Meiryo"/>
              <a:ea typeface="Meiryo"/>
              <a:cs typeface="Meiryo"/>
              <a:sym typeface="Meiryo"/>
            </a:endParaRPr>
          </a:p>
        </p:txBody>
      </p:sp>
      <p:sp>
        <p:nvSpPr>
          <p:cNvPr id="6" name="スライド番号プレースホルダー 5"/>
          <p:cNvSpPr>
            <a:spLocks noGrp="1"/>
          </p:cNvSpPr>
          <p:nvPr>
            <p:ph type="sldNum" sz="quarter" idx="12"/>
          </p:nvPr>
        </p:nvSpPr>
        <p:spPr/>
        <p:txBody>
          <a:bodyPr/>
          <a:lstStyle/>
          <a:p>
            <a:fld id="{14C33BDD-8B2E-47AE-80FE-180E430391E7}" type="slidenum">
              <a:rPr kumimoji="1" lang="ja-JP" altLang="en-US" smtClean="0"/>
              <a:pPr/>
              <a:t>83</a:t>
            </a:fld>
            <a:endParaRPr kumimoji="1" lang="ja-JP" altLang="en-US"/>
          </a:p>
        </p:txBody>
      </p:sp>
    </p:spTree>
    <p:extLst>
      <p:ext uri="{BB962C8B-B14F-4D97-AF65-F5344CB8AC3E}">
        <p14:creationId xmlns:p14="http://schemas.microsoft.com/office/powerpoint/2010/main" val="11702217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500"/>
                                        <p:tgtEl>
                                          <p:spTgt spid="4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6">
                                            <p:txEl>
                                              <p:pRg st="1" end="1"/>
                                            </p:txEl>
                                          </p:spTgt>
                                        </p:tgtEl>
                                        <p:attrNameLst>
                                          <p:attrName>style.visibility</p:attrName>
                                        </p:attrNameLst>
                                      </p:cBhvr>
                                      <p:to>
                                        <p:strVal val="visible"/>
                                      </p:to>
                                    </p:set>
                                    <p:animEffect transition="in" filter="fade">
                                      <p:cBhvr>
                                        <p:cTn id="11" dur="500"/>
                                        <p:tgtEl>
                                          <p:spTgt spid="40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6">
                                            <p:txEl>
                                              <p:pRg st="2" end="2"/>
                                            </p:txEl>
                                          </p:spTgt>
                                        </p:tgtEl>
                                        <p:attrNameLst>
                                          <p:attrName>style.visibility</p:attrName>
                                        </p:attrNameLst>
                                      </p:cBhvr>
                                      <p:to>
                                        <p:strVal val="visible"/>
                                      </p:to>
                                    </p:set>
                                    <p:animEffect transition="in" filter="fade">
                                      <p:cBhvr>
                                        <p:cTn id="15" dur="500"/>
                                        <p:tgtEl>
                                          <p:spTgt spid="4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aphicFrame>
        <p:nvGraphicFramePr>
          <p:cNvPr id="412" name="Shape 412"/>
          <p:cNvGraphicFramePr/>
          <p:nvPr>
            <p:extLst>
              <p:ext uri="{D42A27DB-BD31-4B8C-83A1-F6EECF244321}">
                <p14:modId xmlns:p14="http://schemas.microsoft.com/office/powerpoint/2010/main" val="2777761632"/>
              </p:ext>
            </p:extLst>
          </p:nvPr>
        </p:nvGraphicFramePr>
        <p:xfrm>
          <a:off x="395536" y="777372"/>
          <a:ext cx="5760640" cy="3954618"/>
        </p:xfrm>
        <a:graphic>
          <a:graphicData uri="http://schemas.openxmlformats.org/drawingml/2006/table">
            <a:tbl>
              <a:tblPr>
                <a:noFill/>
              </a:tblPr>
              <a:tblGrid>
                <a:gridCol w="771406"/>
                <a:gridCol w="714169"/>
                <a:gridCol w="4275065"/>
              </a:tblGrid>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解像度</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アスペクト比</a:t>
                      </a:r>
                    </a:p>
                  </a:txBody>
                  <a:tcPr marL="28575" marR="28575" marT="14300" marB="14300" anchor="ctr">
                    <a:solidFill>
                      <a:schemeClr val="bg1"/>
                    </a:solidFill>
                  </a:tcPr>
                </a:tc>
                <a:tc>
                  <a:txBody>
                    <a:bodyPr/>
                    <a:lstStyle/>
                    <a:p>
                      <a:pPr lvl="0" rtl="0">
                        <a:lnSpc>
                          <a:spcPct val="100000"/>
                        </a:lnSpc>
                        <a:spcBef>
                          <a:spcPts val="0"/>
                        </a:spcBef>
                        <a:buNone/>
                      </a:pPr>
                      <a:r>
                        <a:rPr lang="ja" sz="8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Androidの主な解像度一覧(国内発売製品)</a:t>
                      </a:r>
                    </a:p>
                  </a:txBody>
                  <a:tcPr marL="91425" marR="91425" marT="68575" marB="68575" anchor="ctr">
                    <a:solidFill>
                      <a:schemeClr val="bg1"/>
                    </a:solidFill>
                  </a:tcPr>
                </a:tc>
              </a:tr>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320x480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2:3</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採用機種少ない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480x800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3:5</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Nexus One, Nexus Sで採用。2010～2011には非常に多かった。9:16と10:16の中間</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480x854</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約9:16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2010～2011には非常に多かった</a:t>
                      </a:r>
                      <a:r>
                        <a:rPr lang="ja"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540x960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9:16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2011～2012には非常に多かった。</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640x960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2:3</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採用機種少ない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600x1024</a:t>
                      </a:r>
                    </a:p>
                  </a:txBody>
                  <a:tcPr marL="28575" marR="28575" marT="14300" marB="14300" anchor="ctr">
                    <a:solidFill>
                      <a:schemeClr val="bg1"/>
                    </a:solidFill>
                  </a:tcPr>
                </a:tc>
                <a:tc>
                  <a:txBody>
                    <a:bodyPr/>
                    <a:lstStyle/>
                    <a:p>
                      <a:pPr lvl="0" algn="ctr" rtl="0">
                        <a:lnSpc>
                          <a:spcPct val="100000"/>
                        </a:lnSpc>
                        <a:spcBef>
                          <a:spcPts val="0"/>
                        </a:spcBef>
                        <a:buNone/>
                      </a:pPr>
                      <a:endParaRPr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25" marR="91425" marT="68575" marB="68575"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採用機種少ない(一部タブレット)</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768x1024</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3:4</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意外なことに採用機種少ない(iPadの解像度)</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720x1280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9:16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Galaxy Nexusで採用。2011末頃～採用多い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768x1280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3:5</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Nexus 4で採用。他の搭載機は非常に少ない。9:16と10:16の中間</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800x1280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10:16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Nexus 7(2012)で採用。2011末頃～タブレットそれなりに多い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1080x1920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9:16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Nexus 5で採用。2013～現在まで、非常に多い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1200x1920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10:16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Nexus 7(2013)で採用。2012～タブレットで多い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1440x2560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9:16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採用機種少ない</a:t>
                      </a:r>
                    </a:p>
                  </a:txBody>
                  <a:tcPr marL="28575" marR="28575" marT="14300" marB="14300" anchor="ctr">
                    <a:solidFill>
                      <a:schemeClr val="bg1"/>
                    </a:solidFill>
                  </a:tcPr>
                </a:tc>
              </a:tr>
              <a:tr h="260702">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1600x2560</a:t>
                      </a:r>
                    </a:p>
                  </a:txBody>
                  <a:tcPr marL="28575" marR="28575" marT="14300" marB="14300" anchor="ctr">
                    <a:solidFill>
                      <a:schemeClr val="bg1"/>
                    </a:solidFill>
                  </a:tcPr>
                </a:tc>
                <a:tc>
                  <a:txBody>
                    <a:bodyPr/>
                    <a:lstStyle/>
                    <a:p>
                      <a:pPr marL="0" lvl="0" indent="0" algn="ctr" rtl="0">
                        <a:lnSpc>
                          <a:spcPct val="100000"/>
                        </a:lnSpc>
                        <a:spcBef>
                          <a:spcPts val="0"/>
                        </a:spcBef>
                        <a:buNone/>
                      </a:pPr>
                      <a:r>
                        <a:rPr lang="ja" sz="800">
                          <a:latin typeface="メイリオ" panose="020B0604030504040204" pitchFamily="50" charset="-128"/>
                          <a:ea typeface="メイリオ" panose="020B0604030504040204" pitchFamily="50" charset="-128"/>
                          <a:cs typeface="メイリオ" panose="020B0604030504040204" pitchFamily="50" charset="-128"/>
                        </a:rPr>
                        <a:t>10:16</a:t>
                      </a:r>
                    </a:p>
                  </a:txBody>
                  <a:tcPr marL="28575" marR="28575" marT="14300" marB="14300" anchor="ctr">
                    <a:solidFill>
                      <a:schemeClr val="bg1"/>
                    </a:solidFill>
                  </a:tcPr>
                </a:tc>
                <a:tc>
                  <a:txBody>
                    <a:bodyPr/>
                    <a:lstStyle/>
                    <a:p>
                      <a:pPr marL="0" lvl="0" indent="0" rtl="0">
                        <a:lnSpc>
                          <a:spcPct val="100000"/>
                        </a:lnSpc>
                        <a:spcBef>
                          <a:spcPts val="0"/>
                        </a:spcBef>
                        <a:buNone/>
                      </a:pPr>
                      <a:r>
                        <a:rPr lang="ja" sz="800" dirty="0">
                          <a:latin typeface="メイリオ" panose="020B0604030504040204" pitchFamily="50" charset="-128"/>
                          <a:ea typeface="メイリオ" panose="020B0604030504040204" pitchFamily="50" charset="-128"/>
                          <a:cs typeface="メイリオ" panose="020B0604030504040204" pitchFamily="50" charset="-128"/>
                        </a:rPr>
                        <a:t>Nexus 10で採用。2013～タブレットに採用されはじめた </a:t>
                      </a:r>
                    </a:p>
                  </a:txBody>
                  <a:tcPr marL="28575" marR="28575" marT="14300" marB="14300" anchor="ctr">
                    <a:solidFill>
                      <a:schemeClr val="bg1"/>
                    </a:solidFill>
                  </a:tcPr>
                </a:tc>
              </a:tr>
            </a:tbl>
          </a:graphicData>
        </a:graphic>
      </p:graphicFrame>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84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394644572"/>
              </p:ext>
            </p:extLst>
          </p:nvPr>
        </p:nvGraphicFramePr>
        <p:xfrm>
          <a:off x="6300192" y="1563638"/>
          <a:ext cx="2664296" cy="1997184"/>
        </p:xfrm>
        <a:graphic>
          <a:graphicData uri="http://schemas.openxmlformats.org/drawingml/2006/table">
            <a:tbl>
              <a:tblPr firstRow="1" bandRow="1">
                <a:tableStyleId>{22838BEF-8BB2-4498-84A7-C5851F593DF1}</a:tableStyleId>
              </a:tblPr>
              <a:tblGrid>
                <a:gridCol w="1367458"/>
                <a:gridCol w="1296838"/>
              </a:tblGrid>
              <a:tr h="432048">
                <a:tc>
                  <a:txBody>
                    <a:bodyPr/>
                    <a:lstStyle/>
                    <a:p>
                      <a:pPr algn="ct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16:10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32048">
                <a:tc>
                  <a:txBody>
                    <a:bodyPr/>
                    <a:lstStyle/>
                    <a:p>
                      <a:pPr algn="ct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5:3</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1.666…</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32048">
                <a:tc>
                  <a:txBody>
                    <a:bodyPr/>
                    <a:lstStyle/>
                    <a:p>
                      <a:pPr algn="ct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1024x</a:t>
                      </a:r>
                      <a: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ja-JP" altLang="en-US" sz="2000" b="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600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1.706…</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32048">
                <a:tc>
                  <a:txBody>
                    <a:bodyPr/>
                    <a:lstStyle/>
                    <a:p>
                      <a:pPr algn="ctr"/>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16:9</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2000" b="0" dirty="0" smtClean="0">
                          <a:latin typeface="メイリオ" panose="020B0604030504040204" pitchFamily="50" charset="-128"/>
                          <a:ea typeface="メイリオ" panose="020B0604030504040204" pitchFamily="50" charset="-128"/>
                          <a:cs typeface="メイリオ" panose="020B0604030504040204" pitchFamily="50" charset="-128"/>
                        </a:rPr>
                        <a:t>1.777…</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9"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6</a:t>
            </a:r>
            <a:r>
              <a:rPr lang="ja-JP" altLang="en-US" sz="2400" dirty="0" smtClean="0">
                <a:solidFill>
                  <a:srgbClr val="333333"/>
                </a:solidFill>
              </a:rPr>
              <a:t>  </a:t>
            </a:r>
            <a:r>
              <a:rPr lang="en-US" altLang="ja" sz="2400" dirty="0" smtClean="0">
                <a:latin typeface="Meiryo"/>
                <a:ea typeface="Meiryo"/>
                <a:cs typeface="Meiryo"/>
                <a:sym typeface="Meiryo"/>
              </a:rPr>
              <a:t>Android</a:t>
            </a:r>
            <a:r>
              <a:rPr lang="ja-JP" altLang="en-US" sz="2400" dirty="0" smtClean="0">
                <a:latin typeface="Meiryo"/>
                <a:ea typeface="Meiryo"/>
                <a:cs typeface="Meiryo"/>
                <a:sym typeface="Meiryo"/>
              </a:rPr>
              <a:t>の画面解像度</a:t>
            </a:r>
            <a:endParaRPr lang="ja" sz="2400" dirty="0">
              <a:latin typeface="Meiryo"/>
              <a:ea typeface="Meiryo"/>
              <a:cs typeface="Meiryo"/>
              <a:sym typeface="Meiryo"/>
            </a:endParaRPr>
          </a:p>
        </p:txBody>
      </p:sp>
    </p:spTree>
    <p:extLst>
      <p:ext uri="{BB962C8B-B14F-4D97-AF65-F5344CB8AC3E}">
        <p14:creationId xmlns:p14="http://schemas.microsoft.com/office/powerpoint/2010/main" val="22051389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Shape 418"/>
          <p:cNvSpPr txBox="1">
            <a:spLocks noGrp="1"/>
          </p:cNvSpPr>
          <p:nvPr>
            <p:ph type="body" idx="1"/>
          </p:nvPr>
        </p:nvSpPr>
        <p:spPr>
          <a:xfrm>
            <a:off x="457200" y="771550"/>
            <a:ext cx="8229600" cy="680156"/>
          </a:xfrm>
          <a:prstGeom prst="rect">
            <a:avLst/>
          </a:prstGeom>
        </p:spPr>
        <p:txBody>
          <a:bodyPr lIns="91425" tIns="91425" rIns="91425" bIns="91425" anchor="t" anchorCtr="0">
            <a:spAutoFit/>
          </a:bodyPr>
          <a:lstStyle/>
          <a:p>
            <a:pPr marL="4572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400" dirty="0" smtClean="0">
                <a:latin typeface="Meiryo"/>
                <a:ea typeface="Meiryo"/>
                <a:cs typeface="Meiryo"/>
                <a:sym typeface="Meiryo"/>
              </a:rPr>
              <a:t>実は</a:t>
            </a:r>
            <a:r>
              <a:rPr lang="ja" sz="1400" dirty="0">
                <a:latin typeface="Meiryo"/>
                <a:ea typeface="Meiryo"/>
                <a:cs typeface="Meiryo"/>
                <a:sym typeface="Meiryo"/>
              </a:rPr>
              <a:t>iOSの</a:t>
            </a:r>
            <a:r>
              <a:rPr lang="ja" sz="1400" dirty="0" smtClean="0">
                <a:latin typeface="Meiryo"/>
                <a:ea typeface="Meiryo"/>
                <a:cs typeface="Meiryo"/>
                <a:sym typeface="Meiryo"/>
              </a:rPr>
              <a:t>ほうが</a:t>
            </a:r>
            <a:r>
              <a:rPr lang="ja-JP" altLang="en-US" sz="1400" dirty="0" smtClean="0">
                <a:latin typeface="Meiryo"/>
                <a:ea typeface="Meiryo"/>
                <a:cs typeface="Meiryo"/>
                <a:sym typeface="Meiryo"/>
              </a:rPr>
              <a:t>アスペクト比問題は深刻</a:t>
            </a:r>
            <a:endParaRPr lang="ja" sz="1400" dirty="0">
              <a:latin typeface="Meiryo"/>
              <a:ea typeface="Meiryo"/>
              <a:cs typeface="Meiryo"/>
              <a:sym typeface="Meiryo"/>
            </a:endParaRPr>
          </a:p>
          <a:p>
            <a:pPr marR="0" lvl="0" algn="l" rtl="0">
              <a:lnSpc>
                <a:spcPct val="115000"/>
              </a:lnSpc>
              <a:spcBef>
                <a:spcPts val="0"/>
              </a:spcBef>
              <a:spcAft>
                <a:spcPts val="0"/>
              </a:spcAft>
              <a:buFont typeface="Wingdings" panose="05000000000000000000" pitchFamily="2" charset="2"/>
              <a:buChar char="l"/>
            </a:pPr>
            <a:endParaRPr sz="1400"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85</a:t>
            </a:fld>
            <a:endParaRPr kumimoji="1" lang="ja-JP" altLang="en-US"/>
          </a:p>
        </p:txBody>
      </p:sp>
      <p:sp>
        <p:nvSpPr>
          <p:cNvPr id="4" name="正方形/長方形 3"/>
          <p:cNvSpPr/>
          <p:nvPr/>
        </p:nvSpPr>
        <p:spPr>
          <a:xfrm>
            <a:off x="3815736" y="1419622"/>
            <a:ext cx="1620000" cy="2880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iPhone </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以降</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16:9</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23528" y="2139622"/>
            <a:ext cx="1620000" cy="2160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iPad</a:t>
            </a:r>
          </a:p>
          <a:p>
            <a:pPr algn="ct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087544" y="1869622"/>
            <a:ext cx="1620000" cy="24300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iPhone 4S</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以前</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314025172"/>
              </p:ext>
            </p:extLst>
          </p:nvPr>
        </p:nvGraphicFramePr>
        <p:xfrm>
          <a:off x="5724128" y="1788227"/>
          <a:ext cx="2039888" cy="2151675"/>
        </p:xfrm>
        <a:graphic>
          <a:graphicData uri="http://schemas.openxmlformats.org/drawingml/2006/table">
            <a:tbl>
              <a:tblPr firstRow="1" bandRow="1">
                <a:tableStyleId>{22838BEF-8BB2-4498-84A7-C5851F593DF1}</a:tableStyleId>
              </a:tblPr>
              <a:tblGrid>
                <a:gridCol w="1019944"/>
                <a:gridCol w="1019944"/>
              </a:tblGrid>
              <a:tr h="348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4:3</a:t>
                      </a:r>
                      <a:endParaRPr kumimoji="1" lang="ja-JP" altLang="en-US" sz="16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1.333…</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48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3:2</a:t>
                      </a:r>
                      <a:endParaRPr kumimoji="1" lang="ja-JP" altLang="en-US" sz="16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48039">
                <a:tc>
                  <a:txBody>
                    <a:bodyPr/>
                    <a:lstStyle/>
                    <a:p>
                      <a:pPr algn="ctr"/>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16:10</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48039">
                <a:tc>
                  <a:txBody>
                    <a:bodyPr/>
                    <a:lstStyle/>
                    <a:p>
                      <a:pPr algn="ctr"/>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5:3</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1.666…</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48039">
                <a:tc>
                  <a:txBody>
                    <a:bodyPr/>
                    <a:lstStyle/>
                    <a:p>
                      <a:pPr algn="ctr"/>
                      <a:r>
                        <a:rPr kumimoji="1" lang="en-US" altLang="ja-JP" sz="1050" b="0" dirty="0" smtClean="0">
                          <a:latin typeface="メイリオ" panose="020B0604030504040204" pitchFamily="50" charset="-128"/>
                          <a:ea typeface="メイリオ" panose="020B0604030504040204" pitchFamily="50" charset="-128"/>
                          <a:cs typeface="メイリオ" panose="020B0604030504040204" pitchFamily="50" charset="-128"/>
                        </a:rPr>
                        <a:t>1024x</a:t>
                      </a:r>
                      <a:endParaRPr kumimoji="1" lang="ja-JP" altLang="en-US" sz="1050" b="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50" b="0" dirty="0" smtClean="0">
                          <a:latin typeface="メイリオ" panose="020B0604030504040204" pitchFamily="50" charset="-128"/>
                          <a:ea typeface="メイリオ" panose="020B0604030504040204" pitchFamily="50" charset="-128"/>
                          <a:cs typeface="メイリオ" panose="020B0604030504040204" pitchFamily="50" charset="-128"/>
                        </a:rPr>
                        <a:t>600</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1.706…</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480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16:9</a:t>
                      </a:r>
                      <a:endParaRPr kumimoji="1" lang="ja-JP" altLang="en-US" sz="16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600" b="0" dirty="0" smtClean="0">
                          <a:latin typeface="メイリオ" panose="020B0604030504040204" pitchFamily="50" charset="-128"/>
                          <a:ea typeface="メイリオ" panose="020B0604030504040204" pitchFamily="50" charset="-128"/>
                          <a:cs typeface="メイリオ" panose="020B0604030504040204" pitchFamily="50" charset="-128"/>
                        </a:rPr>
                        <a:t>1.777…</a:t>
                      </a:r>
                      <a:endPar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6" name="右中かっこ 5"/>
          <p:cNvSpPr/>
          <p:nvPr/>
        </p:nvSpPr>
        <p:spPr>
          <a:xfrm>
            <a:off x="8100392" y="2499742"/>
            <a:ext cx="144016" cy="1440160"/>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8172400" y="3003798"/>
            <a:ext cx="1008112" cy="338554"/>
          </a:xfrm>
          <a:prstGeom prst="rect">
            <a:avLst/>
          </a:prstGeom>
          <a:noFill/>
        </p:spPr>
        <p:txBody>
          <a:bodyPr wrap="square" rtlCol="0">
            <a:spAutoFit/>
          </a:bodyPr>
          <a:lstStyle/>
          <a:p>
            <a:r>
              <a:rPr kumimoji="1" lang="en-US" altLang="ja-JP" sz="1600" dirty="0" smtClean="0">
                <a:solidFill>
                  <a:srgbClr val="00B050"/>
                </a:solidFill>
              </a:rPr>
              <a:t>Android</a:t>
            </a:r>
            <a:endParaRPr kumimoji="1" lang="ja-JP" altLang="en-US" sz="1600" dirty="0">
              <a:solidFill>
                <a:srgbClr val="00B050"/>
              </a:solidFill>
            </a:endParaRPr>
          </a:p>
        </p:txBody>
      </p:sp>
      <p:sp>
        <p:nvSpPr>
          <p:cNvPr id="11" name="右中かっこ 10"/>
          <p:cNvSpPr/>
          <p:nvPr/>
        </p:nvSpPr>
        <p:spPr>
          <a:xfrm>
            <a:off x="7884368" y="1779662"/>
            <a:ext cx="144016" cy="2160240"/>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8172400" y="2643758"/>
            <a:ext cx="1008112" cy="338554"/>
          </a:xfrm>
          <a:prstGeom prst="rect">
            <a:avLst/>
          </a:prstGeom>
          <a:noFill/>
        </p:spPr>
        <p:txBody>
          <a:bodyPr wrap="square" rtlCol="0">
            <a:spAutoFit/>
          </a:bodyPr>
          <a:lstStyle/>
          <a:p>
            <a:r>
              <a:rPr kumimoji="1" lang="en-US" altLang="ja-JP" sz="1600" dirty="0" smtClean="0"/>
              <a:t>iOS</a:t>
            </a:r>
            <a:endParaRPr kumimoji="1" lang="ja-JP" altLang="en-US" sz="1600" dirty="0"/>
          </a:p>
        </p:txBody>
      </p:sp>
      <p:sp>
        <p:nvSpPr>
          <p:cNvPr id="17"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6</a:t>
            </a:r>
            <a:r>
              <a:rPr lang="ja-JP" altLang="en-US" sz="2400" dirty="0" smtClean="0">
                <a:solidFill>
                  <a:srgbClr val="333333"/>
                </a:solidFill>
              </a:rPr>
              <a:t>  </a:t>
            </a:r>
            <a:r>
              <a:rPr lang="en-US" altLang="ja" sz="2400" dirty="0" smtClean="0">
                <a:latin typeface="Meiryo"/>
                <a:ea typeface="Meiryo"/>
                <a:cs typeface="Meiryo"/>
                <a:sym typeface="Meiryo"/>
              </a:rPr>
              <a:t>Android</a:t>
            </a:r>
            <a:r>
              <a:rPr lang="ja-JP" altLang="en-US" sz="2400" dirty="0" smtClean="0">
                <a:latin typeface="Meiryo"/>
                <a:ea typeface="Meiryo"/>
                <a:cs typeface="Meiryo"/>
                <a:sym typeface="Meiryo"/>
              </a:rPr>
              <a:t>の画面解像度</a:t>
            </a:r>
            <a:endParaRPr lang="ja" sz="2400" dirty="0">
              <a:latin typeface="Meiryo"/>
              <a:ea typeface="Meiryo"/>
              <a:cs typeface="Meiryo"/>
              <a:sym typeface="Meiryo"/>
            </a:endParaRPr>
          </a:p>
        </p:txBody>
      </p:sp>
    </p:spTree>
    <p:extLst>
      <p:ext uri="{BB962C8B-B14F-4D97-AF65-F5344CB8AC3E}">
        <p14:creationId xmlns:p14="http://schemas.microsoft.com/office/powerpoint/2010/main" val="39627765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86</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699542"/>
            <a:ext cx="9145016" cy="11431268"/>
          </a:xfrm>
          <a:prstGeom prst="rect">
            <a:avLst/>
          </a:prstGeom>
        </p:spPr>
      </p:pic>
      <p:sp>
        <p:nvSpPr>
          <p:cNvPr id="7"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6</a:t>
            </a:r>
            <a:r>
              <a:rPr lang="ja-JP" altLang="en-US" sz="2400" dirty="0" smtClean="0">
                <a:solidFill>
                  <a:srgbClr val="333333"/>
                </a:solidFill>
              </a:rPr>
              <a:t>  </a:t>
            </a:r>
            <a:r>
              <a:rPr lang="en-US" altLang="ja" sz="2400" dirty="0" smtClean="0">
                <a:latin typeface="Meiryo"/>
                <a:ea typeface="Meiryo"/>
                <a:cs typeface="Meiryo"/>
                <a:sym typeface="Meiryo"/>
              </a:rPr>
              <a:t>Android</a:t>
            </a:r>
            <a:r>
              <a:rPr lang="ja-JP" altLang="en-US" sz="2400" dirty="0" smtClean="0">
                <a:latin typeface="Meiryo"/>
                <a:ea typeface="Meiryo"/>
                <a:cs typeface="Meiryo"/>
                <a:sym typeface="Meiryo"/>
              </a:rPr>
              <a:t>の画面解像度</a:t>
            </a:r>
            <a:endParaRPr lang="ja" sz="2400" dirty="0">
              <a:latin typeface="Meiryo"/>
              <a:ea typeface="Meiryo"/>
              <a:cs typeface="Meiryo"/>
              <a:sym typeface="Meiryo"/>
            </a:endParaRPr>
          </a:p>
        </p:txBody>
      </p:sp>
    </p:spTree>
    <p:extLst>
      <p:ext uri="{BB962C8B-B14F-4D97-AF65-F5344CB8AC3E}">
        <p14:creationId xmlns:p14="http://schemas.microsoft.com/office/powerpoint/2010/main" val="12794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3.05556E-6 -2.22222E-6 L 3.05556E-6 -1.3071 " pathEditMode="relative" rAng="0" ptsTypes="AA">
                                      <p:cBhvr>
                                        <p:cTn id="6" dur="7000" fill="hold"/>
                                        <p:tgtEl>
                                          <p:spTgt spid="3"/>
                                        </p:tgtEl>
                                        <p:attrNameLst>
                                          <p:attrName>ppt_x</p:attrName>
                                          <p:attrName>ppt_y</p:attrName>
                                        </p:attrNameLst>
                                      </p:cBhvr>
                                      <p:rCtr x="0" y="-65370"/>
                                    </p:animMotion>
                                  </p:childTnLst>
                                </p:cTn>
                              </p:par>
                            </p:childTnLst>
                          </p:cTn>
                        </p:par>
                        <p:par>
                          <p:cTn id="7" fill="hold">
                            <p:stCondLst>
                              <p:cond delay="7000"/>
                            </p:stCondLst>
                            <p:childTnLst>
                              <p:par>
                                <p:cTn id="8" presetID="42" presetClass="path" presetSubtype="0" fill="hold" nodeType="afterEffect">
                                  <p:stCondLst>
                                    <p:cond delay="2000"/>
                                  </p:stCondLst>
                                  <p:childTnLst>
                                    <p:animMotion origin="layout" path="M 3.05556E-6 -1.3071 L 3.05556E-6 -2.22222E-6 " pathEditMode="relative" rAng="0" ptsTypes="AA">
                                      <p:cBhvr>
                                        <p:cTn id="9" dur="2000" fill="hold"/>
                                        <p:tgtEl>
                                          <p:spTgt spid="3"/>
                                        </p:tgtEl>
                                        <p:attrNameLst>
                                          <p:attrName>ppt_x</p:attrName>
                                          <p:attrName>ppt_y</p:attrName>
                                        </p:attrNameLst>
                                      </p:cBhvr>
                                      <p:rCtr x="0" y="65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Shape 430"/>
          <p:cNvSpPr txBox="1">
            <a:spLocks noGrp="1"/>
          </p:cNvSpPr>
          <p:nvPr>
            <p:ph type="body" idx="1"/>
          </p:nvPr>
        </p:nvSpPr>
        <p:spPr>
          <a:xfrm>
            <a:off x="457200" y="1200150"/>
            <a:ext cx="8229600" cy="2095928"/>
          </a:xfrm>
          <a:prstGeom prst="rect">
            <a:avLst/>
          </a:prstGeom>
        </p:spPr>
        <p:txBody>
          <a:bodyPr lIns="91425" tIns="91425" rIns="91425" bIns="91425" anchor="t" anchorCtr="0">
            <a:spAutoFit/>
          </a:bodyPr>
          <a:lstStyle/>
          <a:p>
            <a:pPr marL="4572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Unity </a:t>
            </a:r>
            <a:r>
              <a:rPr lang="ja" sz="1800" dirty="0">
                <a:latin typeface="Meiryo"/>
                <a:ea typeface="Meiryo"/>
                <a:cs typeface="Meiryo"/>
                <a:sym typeface="Meiryo"/>
              </a:rPr>
              <a:t>Hardware Statistics では、800x480のシェア</a:t>
            </a:r>
            <a:r>
              <a:rPr lang="ja" sz="1800" dirty="0" smtClean="0">
                <a:latin typeface="Meiryo"/>
                <a:ea typeface="Meiryo"/>
                <a:cs typeface="Meiryo"/>
                <a:sym typeface="Meiryo"/>
              </a:rPr>
              <a:t>が</a:t>
            </a:r>
            <a:r>
              <a:rPr lang="en-US" altLang="ja" sz="1800" dirty="0" smtClean="0">
                <a:latin typeface="Meiryo"/>
                <a:ea typeface="Meiryo"/>
                <a:cs typeface="Meiryo"/>
                <a:sym typeface="Meiryo"/>
              </a:rPr>
              <a:t>23</a:t>
            </a:r>
            <a:r>
              <a:rPr lang="ja" sz="1800" dirty="0" smtClean="0">
                <a:latin typeface="Meiryo"/>
                <a:ea typeface="Meiryo"/>
                <a:cs typeface="Meiryo"/>
                <a:sym typeface="Meiryo"/>
              </a:rPr>
              <a:t>.8%</a:t>
            </a:r>
            <a:r>
              <a:rPr lang="ja" sz="1800" dirty="0">
                <a:latin typeface="Meiryo"/>
                <a:ea typeface="Meiryo"/>
                <a:cs typeface="Meiryo"/>
                <a:sym typeface="Meiryo"/>
              </a:rPr>
              <a:t>でトップだが、国内ではここまで多くないのではない</a:t>
            </a:r>
            <a:r>
              <a:rPr lang="ja" sz="1800" dirty="0" smtClean="0">
                <a:latin typeface="Meiryo"/>
                <a:ea typeface="Meiryo"/>
                <a:cs typeface="Meiryo"/>
                <a:sym typeface="Meiryo"/>
              </a:rPr>
              <a:t>か</a:t>
            </a:r>
            <a:endParaRPr lang="en-US" altLang="ja" sz="1800" dirty="0" smtClean="0">
              <a:latin typeface="Meiryo"/>
              <a:ea typeface="Meiryo"/>
              <a:cs typeface="Meiryo"/>
              <a:sym typeface="Meiryo"/>
            </a:endParaRPr>
          </a:p>
          <a:p>
            <a:pPr marL="4572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おそらく</a:t>
            </a:r>
            <a:r>
              <a:rPr lang="ja" sz="1800" dirty="0">
                <a:latin typeface="Meiryo"/>
                <a:ea typeface="Meiryo"/>
                <a:cs typeface="Meiryo"/>
                <a:sym typeface="Meiryo"/>
              </a:rPr>
              <a:t>、2～4位の</a:t>
            </a:r>
            <a:r>
              <a:rPr lang="ja" sz="1800" dirty="0" smtClean="0">
                <a:latin typeface="Meiryo"/>
                <a:ea typeface="Meiryo"/>
                <a:cs typeface="Meiryo"/>
                <a:sym typeface="Meiryo"/>
              </a:rPr>
              <a:t>1280x720</a:t>
            </a:r>
            <a:r>
              <a:rPr lang="en-US" altLang="ja" sz="1800" dirty="0" smtClean="0">
                <a:latin typeface="Meiryo"/>
                <a:ea typeface="Meiryo"/>
                <a:cs typeface="Meiryo"/>
                <a:sym typeface="Meiryo"/>
              </a:rPr>
              <a:t>(HD)</a:t>
            </a:r>
            <a:r>
              <a:rPr lang="ja" sz="1800" dirty="0" smtClean="0">
                <a:latin typeface="Meiryo"/>
                <a:ea typeface="Meiryo"/>
                <a:cs typeface="Meiryo"/>
                <a:sym typeface="Meiryo"/>
              </a:rPr>
              <a:t>, 1920x1080</a:t>
            </a:r>
            <a:r>
              <a:rPr lang="en-US" altLang="ja" sz="1800" dirty="0" smtClean="0">
                <a:latin typeface="Meiryo"/>
                <a:ea typeface="Meiryo"/>
                <a:cs typeface="Meiryo"/>
                <a:sym typeface="Meiryo"/>
              </a:rPr>
              <a:t>(</a:t>
            </a:r>
            <a:r>
              <a:rPr lang="en-US" altLang="ja" sz="1800" dirty="0" err="1" smtClean="0">
                <a:latin typeface="Meiryo"/>
                <a:ea typeface="Meiryo"/>
                <a:cs typeface="Meiryo"/>
                <a:sym typeface="Meiryo"/>
              </a:rPr>
              <a:t>FullHD</a:t>
            </a:r>
            <a:r>
              <a:rPr lang="en-US" altLang="ja" sz="1800" dirty="0" smtClean="0">
                <a:latin typeface="Meiryo"/>
                <a:ea typeface="Meiryo"/>
                <a:cs typeface="Meiryo"/>
                <a:sym typeface="Meiryo"/>
              </a:rPr>
              <a:t>)</a:t>
            </a:r>
            <a:r>
              <a:rPr lang="ja" sz="1800" dirty="0" smtClean="0">
                <a:latin typeface="Meiryo"/>
                <a:ea typeface="Meiryo"/>
                <a:cs typeface="Meiryo"/>
                <a:sym typeface="Meiryo"/>
              </a:rPr>
              <a:t>, 1136</a:t>
            </a:r>
            <a:r>
              <a:rPr lang="en-US" altLang="ja" sz="1800" dirty="0" smtClean="0">
                <a:latin typeface="Meiryo"/>
                <a:ea typeface="Meiryo"/>
                <a:cs typeface="Meiryo"/>
                <a:sym typeface="Meiryo"/>
              </a:rPr>
              <a:t>x640</a:t>
            </a:r>
            <a:r>
              <a:rPr lang="ja" sz="1800" dirty="0" smtClean="0">
                <a:latin typeface="Meiryo"/>
                <a:ea typeface="Meiryo"/>
                <a:cs typeface="Meiryo"/>
                <a:sym typeface="Meiryo"/>
              </a:rPr>
              <a:t>(</a:t>
            </a:r>
            <a:r>
              <a:rPr lang="ja" sz="1800" dirty="0">
                <a:latin typeface="Meiryo"/>
                <a:ea typeface="Meiryo"/>
                <a:cs typeface="Meiryo"/>
                <a:sym typeface="Meiryo"/>
              </a:rPr>
              <a:t>iPhone5)あたりが主なターゲットの</a:t>
            </a:r>
            <a:r>
              <a:rPr lang="ja" sz="1800" dirty="0" smtClean="0">
                <a:latin typeface="Meiryo"/>
                <a:ea typeface="Meiryo"/>
                <a:cs typeface="Meiryo"/>
                <a:sym typeface="Meiryo"/>
              </a:rPr>
              <a:t>はず</a:t>
            </a:r>
            <a:endParaRPr lang="ja-JP" altLang="en-US" sz="1800" dirty="0" smtClean="0">
              <a:latin typeface="Meiryo"/>
              <a:ea typeface="Meiryo"/>
              <a:cs typeface="Meiryo"/>
              <a:sym typeface="Meiryo"/>
            </a:endParaRPr>
          </a:p>
          <a:p>
            <a:pPr marL="457200" marR="0" lvl="1" indent="-317500" algn="l" rtl="0">
              <a:lnSpc>
                <a:spcPct val="115000"/>
              </a:lnSpc>
              <a:spcBef>
                <a:spcPts val="0"/>
              </a:spcBef>
              <a:spcAft>
                <a:spcPts val="0"/>
              </a:spcAft>
              <a:buClr>
                <a:schemeClr val="dk1"/>
              </a:buClr>
              <a:buSzPct val="100000"/>
              <a:buFont typeface="Wingdings" panose="05000000000000000000" pitchFamily="2" charset="2"/>
              <a:buChar char="l"/>
            </a:pPr>
            <a:r>
              <a:rPr lang="ja" sz="1800" dirty="0" smtClean="0">
                <a:latin typeface="Meiryo"/>
                <a:ea typeface="Meiryo"/>
                <a:cs typeface="Meiryo"/>
                <a:sym typeface="Meiryo"/>
              </a:rPr>
              <a:t>Android</a:t>
            </a:r>
            <a:r>
              <a:rPr lang="ja" sz="1800" dirty="0">
                <a:latin typeface="Meiryo"/>
                <a:ea typeface="Meiryo"/>
                <a:cs typeface="Meiryo"/>
                <a:sym typeface="Meiryo"/>
              </a:rPr>
              <a:t>端末一覧 </a:t>
            </a:r>
            <a:r>
              <a:rPr lang="ja" sz="1800" u="sng" dirty="0">
                <a:solidFill>
                  <a:schemeClr val="hlink"/>
                </a:solidFill>
                <a:latin typeface="Meiryo"/>
                <a:ea typeface="Meiryo"/>
                <a:cs typeface="Meiryo"/>
                <a:sym typeface="Meiryo"/>
                <a:hlinkClick r:id="rId3"/>
              </a:rPr>
              <a:t>http://ja.wikipedia.org/wiki/Android端末一覧</a:t>
            </a:r>
            <a:r>
              <a:rPr lang="ja" sz="1800" dirty="0">
                <a:latin typeface="Meiryo"/>
                <a:ea typeface="Meiryo"/>
                <a:cs typeface="Meiryo"/>
                <a:sym typeface="Meiryo"/>
              </a:rPr>
              <a:t> と併用</a:t>
            </a:r>
            <a:r>
              <a:rPr lang="ja" sz="1800" dirty="0" smtClean="0">
                <a:latin typeface="Meiryo"/>
                <a:ea typeface="Meiryo"/>
                <a:cs typeface="Meiryo"/>
                <a:sym typeface="Meiryo"/>
              </a:rPr>
              <a:t>する</a:t>
            </a:r>
            <a:r>
              <a:rPr lang="ja-JP" altLang="en-US" sz="1800" dirty="0">
                <a:latin typeface="Meiryo"/>
                <a:ea typeface="Meiryo"/>
                <a:cs typeface="Meiryo"/>
                <a:sym typeface="Meiryo"/>
              </a:rPr>
              <a:t>と</a:t>
            </a:r>
            <a:r>
              <a:rPr lang="ja" sz="1800" dirty="0" smtClean="0">
                <a:latin typeface="Meiryo"/>
                <a:ea typeface="Meiryo"/>
                <a:cs typeface="Meiryo"/>
                <a:sym typeface="Meiryo"/>
              </a:rPr>
              <a:t>良い</a:t>
            </a:r>
            <a:r>
              <a:rPr lang="ja-JP" altLang="en-US" sz="1800" dirty="0" err="1" smtClean="0">
                <a:latin typeface="Meiryo"/>
                <a:ea typeface="Meiryo"/>
                <a:cs typeface="Meiryo"/>
                <a:sym typeface="Meiryo"/>
              </a:rPr>
              <a:t>。</a:t>
            </a:r>
            <a:r>
              <a:rPr lang="ja" sz="1800" dirty="0" smtClean="0">
                <a:latin typeface="Meiryo"/>
                <a:ea typeface="Meiryo"/>
                <a:cs typeface="Meiryo"/>
                <a:sym typeface="Meiryo"/>
              </a:rPr>
              <a:t>正確性</a:t>
            </a:r>
            <a:r>
              <a:rPr lang="ja" sz="1800" dirty="0">
                <a:latin typeface="Meiryo"/>
                <a:ea typeface="Meiryo"/>
                <a:cs typeface="Meiryo"/>
                <a:sym typeface="Meiryo"/>
              </a:rPr>
              <a:t>の保証はないが、概ね正しい</a:t>
            </a:r>
            <a:r>
              <a:rPr lang="ja" sz="1800" dirty="0" smtClean="0">
                <a:latin typeface="Meiryo"/>
                <a:ea typeface="Meiryo"/>
                <a:cs typeface="Meiryo"/>
                <a:sym typeface="Meiryo"/>
              </a:rPr>
              <a:t>はず</a:t>
            </a:r>
            <a:endParaRPr lang="ja" sz="1800"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fld id="{14C33BDD-8B2E-47AE-80FE-180E430391E7}" type="slidenum">
              <a:rPr kumimoji="1" lang="ja-JP" altLang="en-US" smtClean="0"/>
              <a:pPr/>
              <a:t>87</a:t>
            </a:fld>
            <a:endParaRPr kumimoji="1" lang="ja-JP" altLang="en-US"/>
          </a:p>
        </p:txBody>
      </p:sp>
      <p:sp>
        <p:nvSpPr>
          <p:cNvPr id="7"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6</a:t>
            </a:r>
            <a:r>
              <a:rPr lang="ja-JP" altLang="en-US" sz="2400" dirty="0" smtClean="0">
                <a:solidFill>
                  <a:srgbClr val="333333"/>
                </a:solidFill>
              </a:rPr>
              <a:t>  </a:t>
            </a:r>
            <a:r>
              <a:rPr lang="en-US" altLang="ja" sz="2400" dirty="0" smtClean="0">
                <a:latin typeface="Meiryo"/>
                <a:ea typeface="Meiryo"/>
                <a:cs typeface="Meiryo"/>
                <a:sym typeface="Meiryo"/>
              </a:rPr>
              <a:t>Android</a:t>
            </a:r>
            <a:r>
              <a:rPr lang="ja-JP" altLang="en-US" sz="2400" dirty="0" smtClean="0">
                <a:latin typeface="Meiryo"/>
                <a:ea typeface="Meiryo"/>
                <a:cs typeface="Meiryo"/>
                <a:sym typeface="Meiryo"/>
              </a:rPr>
              <a:t>の画面解像度</a:t>
            </a:r>
            <a:endParaRPr lang="ja" sz="2400" dirty="0">
              <a:latin typeface="Meiryo"/>
              <a:ea typeface="Meiryo"/>
              <a:cs typeface="Meiryo"/>
              <a:sym typeface="Meiryo"/>
            </a:endParaRPr>
          </a:p>
        </p:txBody>
      </p:sp>
    </p:spTree>
    <p:extLst>
      <p:ext uri="{BB962C8B-B14F-4D97-AF65-F5344CB8AC3E}">
        <p14:creationId xmlns:p14="http://schemas.microsoft.com/office/powerpoint/2010/main" val="20374020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0">
                                            <p:txEl>
                                              <p:pRg st="0" end="0"/>
                                            </p:txEl>
                                          </p:spTgt>
                                        </p:tgtEl>
                                        <p:attrNameLst>
                                          <p:attrName>style.visibility</p:attrName>
                                        </p:attrNameLst>
                                      </p:cBhvr>
                                      <p:to>
                                        <p:strVal val="visible"/>
                                      </p:to>
                                    </p:set>
                                    <p:animEffect transition="in" filter="fade">
                                      <p:cBhvr>
                                        <p:cTn id="7" dur="500"/>
                                        <p:tgtEl>
                                          <p:spTgt spid="43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0">
                                            <p:txEl>
                                              <p:pRg st="1" end="1"/>
                                            </p:txEl>
                                          </p:spTgt>
                                        </p:tgtEl>
                                        <p:attrNameLst>
                                          <p:attrName>style.visibility</p:attrName>
                                        </p:attrNameLst>
                                      </p:cBhvr>
                                      <p:to>
                                        <p:strVal val="visible"/>
                                      </p:to>
                                    </p:set>
                                    <p:animEffect transition="in" filter="fade">
                                      <p:cBhvr>
                                        <p:cTn id="11" dur="500"/>
                                        <p:tgtEl>
                                          <p:spTgt spid="43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
                                            <p:txEl>
                                              <p:pRg st="2" end="2"/>
                                            </p:txEl>
                                          </p:spTgt>
                                        </p:tgtEl>
                                        <p:attrNameLst>
                                          <p:attrName>style.visibility</p:attrName>
                                        </p:attrNameLst>
                                      </p:cBhvr>
                                      <p:to>
                                        <p:strVal val="visible"/>
                                      </p:to>
                                    </p:set>
                                    <p:animEffect transition="in" filter="fade">
                                      <p:cBhvr>
                                        <p:cTn id="15" dur="500"/>
                                        <p:tgtEl>
                                          <p:spTgt spid="4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Shape 265"/>
          <p:cNvSpPr txBox="1">
            <a:spLocks noGrp="1"/>
          </p:cNvSpPr>
          <p:nvPr>
            <p:ph idx="1"/>
          </p:nvPr>
        </p:nvSpPr>
        <p:spPr>
          <a:xfrm>
            <a:off x="214313" y="750094"/>
            <a:ext cx="8572500" cy="2391394"/>
          </a:xfrm>
          <a:prstGeom prst="rect">
            <a:avLst/>
          </a:prstGeom>
        </p:spPr>
        <p:txBody>
          <a:bodyPr lIns="91425" tIns="91425" rIns="91425" bIns="91425" anchor="t" anchorCtr="0">
            <a:spAutoFit/>
          </a:bodyPr>
          <a:lstStyle/>
          <a:p>
            <a:pPr marL="0" indent="0">
              <a:lnSpc>
                <a:spcPct val="115000"/>
              </a:lnSpc>
              <a:buNone/>
            </a:pPr>
            <a:r>
              <a:rPr lang="en-US" altLang="ja-JP" sz="1200" dirty="0" err="1" smtClean="0">
                <a:latin typeface="Meiryo"/>
                <a:ea typeface="Meiryo"/>
                <a:cs typeface="Meiryo"/>
                <a:sym typeface="Meiryo"/>
              </a:rPr>
              <a:t>Xperia</a:t>
            </a:r>
            <a:r>
              <a:rPr lang="en-US" altLang="ja-JP" sz="1200" dirty="0" smtClean="0">
                <a:latin typeface="Meiryo"/>
                <a:ea typeface="Meiryo"/>
                <a:cs typeface="Meiryo"/>
                <a:sym typeface="Meiryo"/>
              </a:rPr>
              <a:t> arc (SO-01C)</a:t>
            </a:r>
          </a:p>
          <a:p>
            <a:pPr marL="0" indent="0">
              <a:lnSpc>
                <a:spcPct val="115000"/>
              </a:lnSpc>
              <a:buNone/>
            </a:pPr>
            <a:r>
              <a:rPr lang="en-US" altLang="ja-JP" sz="1200" dirty="0" smtClean="0">
                <a:solidFill>
                  <a:srgbClr val="000000"/>
                </a:solidFill>
                <a:latin typeface="Meiryo"/>
                <a:ea typeface="Meiryo"/>
                <a:cs typeface="Meiryo"/>
                <a:sym typeface="Meiryo"/>
              </a:rPr>
              <a:t>	Snapdragon </a:t>
            </a:r>
            <a:r>
              <a:rPr lang="en-US" altLang="ja-JP" sz="1200" dirty="0">
                <a:solidFill>
                  <a:srgbClr val="000000"/>
                </a:solidFill>
                <a:latin typeface="Meiryo"/>
                <a:ea typeface="Meiryo"/>
                <a:cs typeface="Meiryo"/>
                <a:sym typeface="Meiryo"/>
              </a:rPr>
              <a:t>MSM8255 </a:t>
            </a:r>
            <a:r>
              <a:rPr lang="en-US" altLang="ja-JP" sz="1200" dirty="0" smtClean="0">
                <a:solidFill>
                  <a:srgbClr val="000000"/>
                </a:solidFill>
                <a:latin typeface="Meiryo"/>
                <a:ea typeface="Meiryo"/>
                <a:cs typeface="Meiryo"/>
                <a:sym typeface="Meiryo"/>
              </a:rPr>
              <a:t>1GHz(1 Core) 480×854</a:t>
            </a:r>
            <a:r>
              <a:rPr lang="en-US" altLang="ja-JP" sz="1200" dirty="0" smtClean="0">
                <a:latin typeface="Meiryo"/>
                <a:ea typeface="Meiryo"/>
                <a:cs typeface="Meiryo"/>
                <a:sym typeface="Meiryo"/>
              </a:rPr>
              <a:t> </a:t>
            </a:r>
            <a:r>
              <a:rPr lang="en-US" altLang="ja-JP" sz="1200" dirty="0">
                <a:latin typeface="Meiryo"/>
                <a:ea typeface="Meiryo"/>
                <a:cs typeface="Meiryo"/>
                <a:sym typeface="Meiryo"/>
              </a:rPr>
              <a:t>(</a:t>
            </a:r>
            <a:r>
              <a:rPr lang="en-US" altLang="ja-JP" sz="1200" dirty="0" smtClean="0">
                <a:latin typeface="Meiryo"/>
                <a:ea typeface="Meiryo"/>
                <a:cs typeface="Meiryo"/>
                <a:sym typeface="Meiryo"/>
              </a:rPr>
              <a:t>2011</a:t>
            </a:r>
            <a:r>
              <a:rPr lang="ja-JP" altLang="en-US" sz="1200" dirty="0">
                <a:latin typeface="Meiryo"/>
                <a:ea typeface="Meiryo"/>
                <a:cs typeface="Meiryo"/>
                <a:sym typeface="Meiryo"/>
              </a:rPr>
              <a:t>春</a:t>
            </a:r>
            <a:r>
              <a:rPr lang="ja-JP" altLang="en-US" sz="1200" dirty="0" smtClean="0">
                <a:latin typeface="Meiryo"/>
                <a:ea typeface="Meiryo"/>
                <a:cs typeface="Meiryo"/>
                <a:sym typeface="Meiryo"/>
              </a:rPr>
              <a:t>発売</a:t>
            </a:r>
            <a:r>
              <a:rPr lang="en-US" altLang="ja-JP" sz="1200" dirty="0">
                <a:latin typeface="Meiryo"/>
                <a:ea typeface="Meiryo"/>
                <a:cs typeface="Meiryo"/>
                <a:sym typeface="Meiryo"/>
              </a:rPr>
              <a:t>)</a:t>
            </a:r>
            <a:endParaRPr lang="ja-JP" altLang="en-US" sz="1200" dirty="0">
              <a:latin typeface="Meiryo"/>
              <a:ea typeface="Meiryo"/>
              <a:cs typeface="Meiryo"/>
              <a:sym typeface="Meiryo"/>
            </a:endParaRPr>
          </a:p>
          <a:p>
            <a:pPr marL="0" indent="0">
              <a:lnSpc>
                <a:spcPct val="115000"/>
              </a:lnSpc>
              <a:buNone/>
            </a:pPr>
            <a:r>
              <a:rPr lang="en-US" altLang="ja-JP" sz="1200" dirty="0" smtClean="0">
                <a:latin typeface="Meiryo"/>
                <a:ea typeface="Meiryo"/>
                <a:cs typeface="Meiryo"/>
                <a:sym typeface="Meiryo"/>
              </a:rPr>
              <a:t>AQUOS PHONE SL (IS15SH)</a:t>
            </a:r>
            <a:endParaRPr lang="en-US" altLang="ja-JP" sz="1200" dirty="0">
              <a:latin typeface="Meiryo"/>
              <a:ea typeface="Meiryo"/>
              <a:cs typeface="Meiryo"/>
              <a:sym typeface="Meiryo"/>
            </a:endParaRPr>
          </a:p>
          <a:p>
            <a:pPr marL="0" indent="0">
              <a:lnSpc>
                <a:spcPct val="115000"/>
              </a:lnSpc>
              <a:buNone/>
            </a:pPr>
            <a:r>
              <a:rPr lang="en-US" altLang="ja-JP" sz="1200" dirty="0" smtClean="0">
                <a:latin typeface="Meiryo"/>
                <a:ea typeface="Meiryo"/>
                <a:cs typeface="Meiryo"/>
                <a:sym typeface="Meiryo"/>
              </a:rPr>
              <a:t>	Snapdragon </a:t>
            </a:r>
            <a:r>
              <a:rPr lang="en-US" altLang="ja-JP" sz="1200" dirty="0">
                <a:latin typeface="Meiryo"/>
                <a:ea typeface="Meiryo"/>
                <a:cs typeface="Meiryo"/>
                <a:sym typeface="Meiryo"/>
              </a:rPr>
              <a:t>S2 MSM8655T </a:t>
            </a:r>
            <a:r>
              <a:rPr lang="en-US" altLang="ja-JP" sz="1200" dirty="0" smtClean="0">
                <a:latin typeface="Meiryo"/>
                <a:ea typeface="Meiryo"/>
                <a:cs typeface="Meiryo"/>
                <a:sym typeface="Meiryo"/>
              </a:rPr>
              <a:t>1.4GHz(1 Core) 540×960 </a:t>
            </a:r>
            <a:r>
              <a:rPr lang="ja-JP" altLang="en-US" sz="1200" dirty="0" smtClean="0">
                <a:latin typeface="Meiryo"/>
                <a:ea typeface="Meiryo"/>
                <a:cs typeface="Meiryo"/>
                <a:sym typeface="Meiryo"/>
              </a:rPr>
              <a:t> </a:t>
            </a:r>
            <a:r>
              <a:rPr lang="en-US" altLang="ja-JP" sz="1200" dirty="0">
                <a:latin typeface="Meiryo"/>
                <a:ea typeface="Meiryo"/>
                <a:cs typeface="Meiryo"/>
                <a:sym typeface="Meiryo"/>
              </a:rPr>
              <a:t>(2012</a:t>
            </a:r>
            <a:r>
              <a:rPr lang="ja-JP" altLang="en-US" sz="1200" dirty="0">
                <a:latin typeface="Meiryo"/>
                <a:ea typeface="Meiryo"/>
                <a:cs typeface="Meiryo"/>
                <a:sym typeface="Meiryo"/>
              </a:rPr>
              <a:t>夏発売</a:t>
            </a:r>
            <a:r>
              <a:rPr lang="en-US" altLang="ja-JP" sz="1200" dirty="0" smtClean="0">
                <a:latin typeface="Meiryo"/>
                <a:ea typeface="Meiryo"/>
                <a:cs typeface="Meiryo"/>
                <a:sym typeface="Meiryo"/>
              </a:rPr>
              <a:t>)</a:t>
            </a:r>
            <a:endParaRPr lang="ja-JP" altLang="en-US" sz="1200" dirty="0">
              <a:latin typeface="Meiryo"/>
              <a:ea typeface="Meiryo"/>
              <a:cs typeface="Meiryo"/>
              <a:sym typeface="Meiryo"/>
            </a:endParaRPr>
          </a:p>
          <a:p>
            <a:pPr marL="0" indent="0">
              <a:lnSpc>
                <a:spcPct val="115000"/>
              </a:lnSpc>
              <a:buNone/>
            </a:pPr>
            <a:endParaRPr lang="ja-JP" altLang="en-US" sz="1200" dirty="0" smtClean="0">
              <a:latin typeface="Meiryo"/>
              <a:ea typeface="Meiryo"/>
              <a:cs typeface="Meiryo"/>
              <a:sym typeface="Meiryo"/>
            </a:endParaRPr>
          </a:p>
          <a:p>
            <a:pPr marL="0" indent="0">
              <a:lnSpc>
                <a:spcPct val="115000"/>
              </a:lnSpc>
              <a:buNone/>
            </a:pPr>
            <a:r>
              <a:rPr lang="ja-JP" altLang="en-US" sz="1200" dirty="0" smtClean="0">
                <a:latin typeface="Meiryo"/>
                <a:ea typeface="Meiryo"/>
                <a:cs typeface="Meiryo"/>
                <a:sym typeface="Meiryo"/>
              </a:rPr>
              <a:t>原因は不明</a:t>
            </a:r>
          </a:p>
          <a:p>
            <a:pPr>
              <a:lnSpc>
                <a:spcPct val="115000"/>
              </a:lnSpc>
              <a:buFont typeface="Wingdings" panose="05000000000000000000" pitchFamily="2" charset="2"/>
              <a:buChar char="l"/>
            </a:pPr>
            <a:r>
              <a:rPr lang="ja-JP" altLang="en-US" sz="1200" dirty="0" smtClean="0">
                <a:latin typeface="Meiryo"/>
                <a:ea typeface="Meiryo"/>
                <a:cs typeface="Meiryo"/>
                <a:sym typeface="Meiryo"/>
              </a:rPr>
              <a:t>省電力</a:t>
            </a:r>
            <a:r>
              <a:rPr lang="ja-JP" altLang="en-US" sz="1200" dirty="0">
                <a:latin typeface="Meiryo"/>
                <a:ea typeface="Meiryo"/>
                <a:cs typeface="Meiryo"/>
                <a:sym typeface="Meiryo"/>
              </a:rPr>
              <a:t>モードを完全</a:t>
            </a:r>
            <a:r>
              <a:rPr lang="ja-JP" altLang="en-US" sz="1200" dirty="0" smtClean="0">
                <a:latin typeface="Meiryo"/>
                <a:ea typeface="Meiryo"/>
                <a:cs typeface="Meiryo"/>
                <a:sym typeface="Meiryo"/>
              </a:rPr>
              <a:t>に</a:t>
            </a:r>
            <a:r>
              <a:rPr lang="en-US" altLang="ja-JP" sz="1200" dirty="0" smtClean="0">
                <a:latin typeface="Meiryo"/>
                <a:ea typeface="Meiryo"/>
                <a:cs typeface="Meiryo"/>
                <a:sym typeface="Meiryo"/>
              </a:rPr>
              <a:t>OFF</a:t>
            </a:r>
            <a:r>
              <a:rPr lang="ja-JP" altLang="en-US" sz="1200" dirty="0" smtClean="0">
                <a:latin typeface="Meiryo"/>
                <a:ea typeface="Meiryo"/>
                <a:cs typeface="Meiryo"/>
                <a:sym typeface="Meiryo"/>
              </a:rPr>
              <a:t>にできないため？</a:t>
            </a:r>
            <a:endParaRPr lang="en-US" altLang="ja-JP" sz="1200" dirty="0" smtClean="0">
              <a:latin typeface="Meiryo"/>
              <a:ea typeface="Meiryo"/>
              <a:cs typeface="Meiryo"/>
              <a:sym typeface="Meiryo"/>
            </a:endParaRPr>
          </a:p>
          <a:p>
            <a:pPr>
              <a:lnSpc>
                <a:spcPct val="115000"/>
              </a:lnSpc>
              <a:buFont typeface="Wingdings" panose="05000000000000000000" pitchFamily="2" charset="2"/>
              <a:buChar char="l"/>
            </a:pPr>
            <a:r>
              <a:rPr lang="ja-JP" altLang="en-US" sz="1200" dirty="0" smtClean="0">
                <a:latin typeface="Meiryo"/>
                <a:ea typeface="Meiryo"/>
                <a:cs typeface="Meiryo"/>
                <a:sym typeface="Meiryo"/>
              </a:rPr>
              <a:t>プリインストールアプリの問題？</a:t>
            </a:r>
            <a:endParaRPr lang="en-US" altLang="ja-JP" sz="1200" dirty="0" smtClean="0">
              <a:latin typeface="Meiryo"/>
              <a:ea typeface="Meiryo"/>
              <a:cs typeface="Meiryo"/>
              <a:sym typeface="Meiryo"/>
            </a:endParaRPr>
          </a:p>
          <a:p>
            <a:pPr>
              <a:lnSpc>
                <a:spcPct val="115000"/>
              </a:lnSpc>
              <a:buFont typeface="Wingdings" panose="05000000000000000000" pitchFamily="2" charset="2"/>
              <a:buChar char="l"/>
            </a:pPr>
            <a:r>
              <a:rPr lang="ja-JP" altLang="en-US" sz="1200" dirty="0" smtClean="0">
                <a:latin typeface="Meiryo"/>
                <a:ea typeface="Meiryo"/>
                <a:cs typeface="Meiryo"/>
                <a:sym typeface="Meiryo"/>
              </a:rPr>
              <a:t>メーカー</a:t>
            </a:r>
            <a:r>
              <a:rPr lang="ja-JP" altLang="en-US" sz="1200" dirty="0">
                <a:latin typeface="Meiryo"/>
                <a:ea typeface="Meiryo"/>
                <a:cs typeface="Meiryo"/>
                <a:sym typeface="Meiryo"/>
              </a:rPr>
              <a:t>のチューニングの</a:t>
            </a:r>
            <a:r>
              <a:rPr lang="ja-JP" altLang="en-US" sz="1200" dirty="0" smtClean="0">
                <a:latin typeface="Meiryo"/>
                <a:ea typeface="Meiryo"/>
                <a:cs typeface="Meiryo"/>
                <a:sym typeface="Meiryo"/>
              </a:rPr>
              <a:t>差？</a:t>
            </a:r>
            <a:endParaRPr lang="en-US" altLang="ja-JP" sz="1200" dirty="0" smtClean="0">
              <a:latin typeface="Meiryo"/>
              <a:ea typeface="Meiryo"/>
              <a:cs typeface="Meiryo"/>
              <a:sym typeface="Meiryo"/>
            </a:endParaRPr>
          </a:p>
        </p:txBody>
      </p:sp>
      <p:graphicFrame>
        <p:nvGraphicFramePr>
          <p:cNvPr id="266" name="Shape 266"/>
          <p:cNvGraphicFramePr/>
          <p:nvPr>
            <p:extLst>
              <p:ext uri="{D42A27DB-BD31-4B8C-83A1-F6EECF244321}">
                <p14:modId xmlns:p14="http://schemas.microsoft.com/office/powerpoint/2010/main" val="32422376"/>
              </p:ext>
            </p:extLst>
          </p:nvPr>
        </p:nvGraphicFramePr>
        <p:xfrm>
          <a:off x="4932040" y="3075806"/>
          <a:ext cx="4101783" cy="1572648"/>
        </p:xfrm>
        <a:graphic>
          <a:graphicData uri="http://schemas.openxmlformats.org/drawingml/2006/table">
            <a:tbl>
              <a:tblPr>
                <a:noFill/>
              </a:tblPr>
              <a:tblGrid>
                <a:gridCol w="738286"/>
                <a:gridCol w="909161"/>
                <a:gridCol w="922316"/>
                <a:gridCol w="918703"/>
                <a:gridCol w="613317"/>
              </a:tblGrid>
              <a:tr h="373643">
                <a:tc>
                  <a:txBody>
                    <a:bodyPr/>
                    <a:lstStyle/>
                    <a:p>
                      <a:pPr marL="0" lvl="0" indent="0" algn="ctr" rtl="0">
                        <a:lnSpc>
                          <a:spcPct val="115000"/>
                        </a:lnSpc>
                        <a:spcBef>
                          <a:spcPts val="0"/>
                        </a:spcBef>
                        <a:buNone/>
                      </a:pPr>
                      <a:endParaRPr sz="800" dirty="0">
                        <a:solidFill>
                          <a:srgbClr val="333333"/>
                        </a:solidFill>
                        <a:latin typeface="Meiryo"/>
                        <a:ea typeface="Meiryo"/>
                        <a:cs typeface="Meiryo"/>
                        <a:sym typeface="Meiryo"/>
                      </a:endParaRP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algn="ctr" rtl="0">
                        <a:lnSpc>
                          <a:spcPct val="115000"/>
                        </a:lnSpc>
                        <a:spcBef>
                          <a:spcPts val="0"/>
                        </a:spcBef>
                        <a:buNone/>
                      </a:pPr>
                      <a:r>
                        <a:rPr lang="ja" sz="800" dirty="0">
                          <a:solidFill>
                            <a:srgbClr val="333333"/>
                          </a:solidFill>
                          <a:latin typeface="Meiryo"/>
                          <a:ea typeface="Meiryo"/>
                          <a:cs typeface="Meiryo"/>
                          <a:sym typeface="Meiryo"/>
                        </a:rPr>
                        <a:t>(バッチなし)</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Cocos2d-x v2</a:t>
                      </a:r>
                    </a:p>
                    <a:p>
                      <a:pPr marL="0" lvl="0" indent="0" algn="ctr" rtl="0">
                        <a:lnSpc>
                          <a:spcPct val="115000"/>
                        </a:lnSpc>
                        <a:spcBef>
                          <a:spcPts val="0"/>
                        </a:spcBef>
                        <a:buNone/>
                      </a:pPr>
                      <a:r>
                        <a:rPr lang="ja" sz="800" dirty="0">
                          <a:solidFill>
                            <a:srgbClr val="333333"/>
                          </a:solidFill>
                          <a:latin typeface="Meiryo"/>
                          <a:ea typeface="Meiryo"/>
                          <a:cs typeface="Meiryo"/>
                          <a:sym typeface="Meiryo"/>
                        </a:rPr>
                        <a:t>(バッチあり)</a:t>
                      </a:r>
                    </a:p>
                  </a:txBody>
                  <a:tcPr marL="91425" marR="91425" marT="91425" marB="91425" anchor="ctr"/>
                </a:tc>
                <a:tc>
                  <a:txBody>
                    <a:bodyPr/>
                    <a:lstStyle/>
                    <a:p>
                      <a:pPr lvl="0" algn="ctr" rtl="0">
                        <a:spcBef>
                          <a:spcPts val="0"/>
                        </a:spcBef>
                        <a:buNone/>
                      </a:pPr>
                      <a:r>
                        <a:rPr lang="ja" sz="800" dirty="0">
                          <a:solidFill>
                            <a:srgbClr val="333333"/>
                          </a:solidFill>
                          <a:latin typeface="Meiryo"/>
                          <a:ea typeface="Meiryo"/>
                          <a:cs typeface="Meiryo"/>
                          <a:sym typeface="Meiryo"/>
                        </a:rPr>
                        <a:t>Cocos2d-x v3</a:t>
                      </a:r>
                    </a:p>
                    <a:p>
                      <a:pPr lvl="0" algn="ctr" rtl="0">
                        <a:spcBef>
                          <a:spcPts val="0"/>
                        </a:spcBef>
                        <a:buNone/>
                      </a:pPr>
                      <a:r>
                        <a:rPr lang="ja" sz="800" dirty="0">
                          <a:solidFill>
                            <a:srgbClr val="333333"/>
                          </a:solidFill>
                          <a:latin typeface="Meiryo"/>
                          <a:ea typeface="Meiryo"/>
                          <a:cs typeface="Meiryo"/>
                          <a:sym typeface="Meiryo"/>
                        </a:rPr>
                        <a:t>(自動バッチ)</a:t>
                      </a:r>
                    </a:p>
                  </a:txBody>
                  <a:tcPr marL="91425" marR="91425" marT="91425" marB="91425" anchor="ctr"/>
                </a:tc>
                <a:tc>
                  <a:txBody>
                    <a:bodyPr/>
                    <a:lstStyle/>
                    <a:p>
                      <a:pPr lvl="0" algn="ctr" rtl="0">
                        <a:spcBef>
                          <a:spcPts val="0"/>
                        </a:spcBef>
                        <a:buNone/>
                      </a:pPr>
                      <a:r>
                        <a:rPr lang="ja" sz="800">
                          <a:latin typeface="Meiryo"/>
                          <a:ea typeface="Meiryo"/>
                          <a:cs typeface="Meiryo"/>
                          <a:sym typeface="Meiryo"/>
                        </a:rPr>
                        <a:t>Unity</a:t>
                      </a:r>
                    </a:p>
                  </a:txBody>
                  <a:tcPr marL="91425" marR="91425" marT="91425" marB="91425" anchor="ctr"/>
                </a:tc>
              </a:tr>
              <a:tr h="260560">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Xperia arc</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27個</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24個</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36個</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30個</a:t>
                      </a:r>
                    </a:p>
                  </a:txBody>
                  <a:tcPr marL="91425" marR="91425" marT="91425" marB="91425" anchor="ctr"/>
                </a:tc>
              </a:tr>
              <a:tr h="373643">
                <a:tc>
                  <a:txBody>
                    <a:bodyPr/>
                    <a:lstStyle/>
                    <a:p>
                      <a:pPr marL="0" lvl="0" indent="0" algn="ctr" rtl="0">
                        <a:lnSpc>
                          <a:spcPct val="115000"/>
                        </a:lnSpc>
                        <a:spcBef>
                          <a:spcPts val="0"/>
                        </a:spcBef>
                        <a:buNone/>
                      </a:pPr>
                      <a:r>
                        <a:rPr lang="en-US" altLang="ja" sz="800" dirty="0" smtClean="0">
                          <a:solidFill>
                            <a:srgbClr val="333333"/>
                          </a:solidFill>
                          <a:latin typeface="Meiryo"/>
                          <a:ea typeface="Meiryo"/>
                          <a:cs typeface="Meiryo"/>
                          <a:sym typeface="Meiryo"/>
                        </a:rPr>
                        <a:t>AQUOS PHONE SL</a:t>
                      </a:r>
                      <a:endParaRPr lang="ja" sz="800" dirty="0">
                        <a:solidFill>
                          <a:srgbClr val="333333"/>
                        </a:solidFill>
                        <a:latin typeface="Meiryo"/>
                        <a:ea typeface="Meiryo"/>
                        <a:cs typeface="Meiryo"/>
                        <a:sym typeface="Meiryo"/>
                      </a:endParaRPr>
                    </a:p>
                  </a:txBody>
                  <a:tcPr marL="91425" marR="91425" marT="91425" marB="91425" anchor="ctr"/>
                </a:tc>
                <a:tc>
                  <a:txBody>
                    <a:bodyPr/>
                    <a:lstStyle/>
                    <a:p>
                      <a:pPr marL="0" lvl="0" indent="0" algn="ctr" rtl="0">
                        <a:lnSpc>
                          <a:spcPct val="115000"/>
                        </a:lnSpc>
                        <a:spcBef>
                          <a:spcPts val="0"/>
                        </a:spcBef>
                        <a:buNone/>
                      </a:pPr>
                      <a:r>
                        <a:rPr lang="en-US" altLang="ja" sz="800" dirty="0" smtClean="0">
                          <a:solidFill>
                            <a:srgbClr val="333333"/>
                          </a:solidFill>
                          <a:latin typeface="Meiryo"/>
                          <a:ea typeface="Meiryo"/>
                          <a:cs typeface="Meiryo"/>
                          <a:sym typeface="Meiryo"/>
                        </a:rPr>
                        <a:t>21</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nchor="ctr"/>
                </a:tc>
                <a:tc>
                  <a:txBody>
                    <a:bodyPr/>
                    <a:lstStyle/>
                    <a:p>
                      <a:pPr marL="0" lvl="0" indent="0" algn="ctr" rtl="0">
                        <a:lnSpc>
                          <a:spcPct val="115000"/>
                        </a:lnSpc>
                        <a:spcBef>
                          <a:spcPts val="0"/>
                        </a:spcBef>
                        <a:buNone/>
                      </a:pPr>
                      <a:r>
                        <a:rPr lang="en-US" altLang="ja" sz="800" dirty="0" smtClean="0">
                          <a:solidFill>
                            <a:srgbClr val="333333"/>
                          </a:solidFill>
                          <a:latin typeface="Meiryo"/>
                          <a:ea typeface="Meiryo"/>
                          <a:cs typeface="Meiryo"/>
                          <a:sym typeface="Meiryo"/>
                        </a:rPr>
                        <a:t>18</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nchor="ctr"/>
                </a:tc>
                <a:tc>
                  <a:txBody>
                    <a:bodyPr/>
                    <a:lstStyle/>
                    <a:p>
                      <a:pPr marL="0" lvl="0" indent="0" algn="ctr" rtl="0">
                        <a:lnSpc>
                          <a:spcPct val="115000"/>
                        </a:lnSpc>
                        <a:spcBef>
                          <a:spcPts val="0"/>
                        </a:spcBef>
                        <a:buNone/>
                      </a:pPr>
                      <a:r>
                        <a:rPr lang="en-US" altLang="ja" sz="800" dirty="0" smtClean="0">
                          <a:solidFill>
                            <a:srgbClr val="333333"/>
                          </a:solidFill>
                          <a:latin typeface="Meiryo"/>
                          <a:ea typeface="Meiryo"/>
                          <a:cs typeface="Meiryo"/>
                          <a:sym typeface="Meiryo"/>
                        </a:rPr>
                        <a:t>32</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nchor="ctr"/>
                </a:tc>
                <a:tc>
                  <a:txBody>
                    <a:bodyPr/>
                    <a:lstStyle/>
                    <a:p>
                      <a:pPr marL="0" lvl="0" indent="0" algn="ctr" rtl="0">
                        <a:lnSpc>
                          <a:spcPct val="115000"/>
                        </a:lnSpc>
                        <a:spcBef>
                          <a:spcPts val="0"/>
                        </a:spcBef>
                        <a:buNone/>
                      </a:pPr>
                      <a:r>
                        <a:rPr lang="en-US" altLang="ja" sz="800" dirty="0" smtClean="0">
                          <a:solidFill>
                            <a:srgbClr val="333333"/>
                          </a:solidFill>
                          <a:latin typeface="Meiryo"/>
                          <a:ea typeface="Meiryo"/>
                          <a:cs typeface="Meiryo"/>
                          <a:sym typeface="Meiryo"/>
                        </a:rPr>
                        <a:t>26</a:t>
                      </a:r>
                      <a:r>
                        <a:rPr lang="ja" sz="800" dirty="0" smtClean="0">
                          <a:solidFill>
                            <a:srgbClr val="333333"/>
                          </a:solidFill>
                          <a:latin typeface="Meiryo"/>
                          <a:ea typeface="Meiryo"/>
                          <a:cs typeface="Meiryo"/>
                          <a:sym typeface="Meiryo"/>
                        </a:rPr>
                        <a:t>個</a:t>
                      </a:r>
                      <a:endParaRPr lang="ja" sz="800" dirty="0">
                        <a:solidFill>
                          <a:srgbClr val="333333"/>
                        </a:solidFill>
                        <a:latin typeface="Meiryo"/>
                        <a:ea typeface="Meiryo"/>
                        <a:cs typeface="Meiryo"/>
                        <a:sym typeface="Meiryo"/>
                      </a:endParaRPr>
                    </a:p>
                  </a:txBody>
                  <a:tcPr marL="91425" marR="91425" marT="91425" marB="91425" anchor="ctr"/>
                </a:tc>
              </a:tr>
              <a:tr h="260560">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Nexus 5</a:t>
                      </a:r>
                    </a:p>
                  </a:txBody>
                  <a:tcPr marL="91425" marR="91425" marT="91425" marB="91425" anchor="ctr"/>
                </a:tc>
                <a:tc>
                  <a:txBody>
                    <a:bodyPr/>
                    <a:lstStyle/>
                    <a:p>
                      <a:pPr marL="0" lvl="0" indent="0" algn="ctr" rtl="0">
                        <a:lnSpc>
                          <a:spcPct val="115000"/>
                        </a:lnSpc>
                        <a:spcBef>
                          <a:spcPts val="0"/>
                        </a:spcBef>
                        <a:buNone/>
                      </a:pPr>
                      <a:r>
                        <a:rPr lang="ja" sz="800">
                          <a:solidFill>
                            <a:srgbClr val="333333"/>
                          </a:solidFill>
                          <a:latin typeface="Meiryo"/>
                          <a:ea typeface="Meiryo"/>
                          <a:cs typeface="Meiryo"/>
                          <a:sym typeface="Meiryo"/>
                        </a:rPr>
                        <a:t>84個</a:t>
                      </a:r>
                    </a:p>
                  </a:txBody>
                  <a:tcPr marL="91425" marR="91425" marT="91425" marB="91425" anchor="ctr"/>
                </a:tc>
                <a:tc>
                  <a:txBody>
                    <a:bodyPr/>
                    <a:lstStyle/>
                    <a:p>
                      <a:pPr marL="0" lvl="0" indent="0" algn="ctr" rtl="0">
                        <a:lnSpc>
                          <a:spcPct val="115000"/>
                        </a:lnSpc>
                        <a:spcBef>
                          <a:spcPts val="0"/>
                        </a:spcBef>
                        <a:buNone/>
                      </a:pPr>
                      <a:r>
                        <a:rPr lang="ja" sz="800">
                          <a:solidFill>
                            <a:srgbClr val="333333"/>
                          </a:solidFill>
                          <a:latin typeface="Meiryo"/>
                          <a:ea typeface="Meiryo"/>
                          <a:cs typeface="Meiryo"/>
                          <a:sym typeface="Meiryo"/>
                        </a:rPr>
                        <a:t>226個</a:t>
                      </a:r>
                    </a:p>
                  </a:txBody>
                  <a:tcPr marL="91425" marR="91425" marT="91425" marB="91425" anchor="ctr"/>
                </a:tc>
                <a:tc>
                  <a:txBody>
                    <a:bodyPr/>
                    <a:lstStyle/>
                    <a:p>
                      <a:pPr marL="0" lvl="0" indent="0" algn="ctr" rtl="0">
                        <a:lnSpc>
                          <a:spcPct val="115000"/>
                        </a:lnSpc>
                        <a:spcBef>
                          <a:spcPts val="0"/>
                        </a:spcBef>
                        <a:buNone/>
                      </a:pPr>
                      <a:r>
                        <a:rPr lang="ja" sz="800">
                          <a:solidFill>
                            <a:srgbClr val="333333"/>
                          </a:solidFill>
                          <a:latin typeface="Meiryo"/>
                          <a:ea typeface="Meiryo"/>
                          <a:cs typeface="Meiryo"/>
                          <a:sym typeface="Meiryo"/>
                        </a:rPr>
                        <a:t>99個</a:t>
                      </a:r>
                    </a:p>
                  </a:txBody>
                  <a:tcPr marL="91425" marR="91425" marT="91425" marB="91425" anchor="ctr"/>
                </a:tc>
                <a:tc>
                  <a:txBody>
                    <a:bodyPr/>
                    <a:lstStyle/>
                    <a:p>
                      <a:pPr marL="0" lvl="0" indent="0" algn="ctr" rtl="0">
                        <a:lnSpc>
                          <a:spcPct val="115000"/>
                        </a:lnSpc>
                        <a:spcBef>
                          <a:spcPts val="0"/>
                        </a:spcBef>
                        <a:buNone/>
                      </a:pPr>
                      <a:r>
                        <a:rPr lang="ja" sz="800" dirty="0">
                          <a:solidFill>
                            <a:srgbClr val="333333"/>
                          </a:solidFill>
                          <a:latin typeface="Meiryo"/>
                          <a:ea typeface="Meiryo"/>
                          <a:cs typeface="Meiryo"/>
                          <a:sym typeface="Meiryo"/>
                        </a:rPr>
                        <a:t>76個</a:t>
                      </a:r>
                    </a:p>
                  </a:txBody>
                  <a:tcPr marL="91425" marR="91425" marT="91425" marB="91425" anchor="ctr"/>
                </a:tc>
              </a:tr>
            </a:tbl>
          </a:graphicData>
        </a:graphic>
      </p:graphicFrame>
      <p:pic>
        <p:nvPicPr>
          <p:cNvPr id="1026" name="Picture 2" descr="C:\Users\kodaka.WEBTECH\Desktop\AQUOSPSL-Multi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93" y="3363838"/>
            <a:ext cx="4543425"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75"/>
          <p:cNvSpPr txBox="1">
            <a:spLocks/>
          </p:cNvSpPr>
          <p:nvPr/>
        </p:nvSpPr>
        <p:spPr bwMode="auto">
          <a:xfrm>
            <a:off x="179512" y="123478"/>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7</a:t>
            </a:r>
            <a:r>
              <a:rPr lang="ja-JP" altLang="en-US" sz="2400" dirty="0" smtClean="0">
                <a:solidFill>
                  <a:srgbClr val="333333"/>
                </a:solidFill>
              </a:rPr>
              <a:t> </a:t>
            </a:r>
            <a:r>
              <a:rPr lang="ja" altLang="ja-JP" sz="2400" dirty="0" smtClean="0">
                <a:latin typeface="Meiryo"/>
                <a:ea typeface="Meiryo"/>
                <a:cs typeface="Meiryo"/>
                <a:sym typeface="Meiryo"/>
              </a:rPr>
              <a:t>カタログスペック</a:t>
            </a:r>
            <a:r>
              <a:rPr lang="ja" altLang="ja-JP" sz="2400" dirty="0">
                <a:latin typeface="Meiryo"/>
                <a:ea typeface="Meiryo"/>
                <a:cs typeface="Meiryo"/>
                <a:sym typeface="Meiryo"/>
              </a:rPr>
              <a:t>と実測値の乖離</a:t>
            </a:r>
            <a:endParaRPr lang="ja" sz="2400" dirty="0">
              <a:latin typeface="Meiryo"/>
              <a:ea typeface="Meiryo"/>
              <a:cs typeface="Meiryo"/>
              <a:sym typeface="Meiryo"/>
            </a:endParaRPr>
          </a:p>
        </p:txBody>
      </p:sp>
      <p:sp>
        <p:nvSpPr>
          <p:cNvPr id="3" name="スライド番号プレースホルダー 2"/>
          <p:cNvSpPr>
            <a:spLocks noGrp="1"/>
          </p:cNvSpPr>
          <p:nvPr>
            <p:ph type="sldNum" sz="quarter" idx="12"/>
          </p:nvPr>
        </p:nvSpPr>
        <p:spPr/>
        <p:txBody>
          <a:bodyPr/>
          <a:lstStyle/>
          <a:p>
            <a:pPr>
              <a:defRPr/>
            </a:pPr>
            <a:fld id="{01383E4C-1EF4-4BFD-A596-151648BAC76A}" type="slidenum">
              <a:rPr lang="ja-JP" altLang="en-US" smtClean="0"/>
              <a:pPr>
                <a:defRPr/>
              </a:pPr>
              <a:t>88</a:t>
            </a:fld>
            <a:endParaRPr lang="ja-JP" altLang="en-US" dirty="0"/>
          </a:p>
        </p:txBody>
      </p:sp>
    </p:spTree>
    <p:extLst>
      <p:ext uri="{BB962C8B-B14F-4D97-AF65-F5344CB8AC3E}">
        <p14:creationId xmlns:p14="http://schemas.microsoft.com/office/powerpoint/2010/main" val="3032809815"/>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83"/>
            <a:ext cx="8229600" cy="448499"/>
          </a:xfrm>
          <a:prstGeom prst="rect">
            <a:avLst/>
          </a:prstGeom>
        </p:spPr>
        <p:txBody>
          <a:bodyPr lIns="91425" tIns="91425" rIns="91425" bIns="91425" anchor="b" anchorCtr="0">
            <a:spAutoFit/>
          </a:bodyPr>
          <a:lstStyle/>
          <a:p>
            <a:pPr>
              <a:spcBef>
                <a:spcPts val="0"/>
              </a:spcBef>
              <a:buNone/>
            </a:pPr>
            <a:r>
              <a:rPr lang="ja" b="0" dirty="0">
                <a:latin typeface="Meiryo"/>
                <a:ea typeface="Meiryo"/>
                <a:cs typeface="Meiryo"/>
                <a:sym typeface="Meiryo"/>
              </a:rPr>
              <a:t>2Dゲームエンジンとは</a:t>
            </a:r>
          </a:p>
        </p:txBody>
      </p:sp>
      <p:sp>
        <p:nvSpPr>
          <p:cNvPr id="54" name="Shape 54"/>
          <p:cNvSpPr txBox="1">
            <a:spLocks noGrp="1"/>
          </p:cNvSpPr>
          <p:nvPr>
            <p:ph type="body" idx="1"/>
          </p:nvPr>
        </p:nvSpPr>
        <p:spPr>
          <a:xfrm>
            <a:off x="457200" y="790612"/>
            <a:ext cx="8229600" cy="2903842"/>
          </a:xfrm>
          <a:prstGeom prst="rect">
            <a:avLst/>
          </a:prstGeom>
          <a:noFill/>
          <a:ln>
            <a:noFill/>
          </a:ln>
        </p:spPr>
        <p:txBody>
          <a:bodyPr lIns="91425" tIns="91425" rIns="91425" bIns="91425" anchor="t" anchorCtr="0">
            <a:spAutoFit/>
          </a:bodyPr>
          <a:lstStyle/>
          <a:p>
            <a:pPr>
              <a:buNone/>
            </a:pPr>
            <a:r>
              <a:rPr lang="ja-JP" altLang="en-US" sz="1800" dirty="0">
                <a:solidFill>
                  <a:schemeClr val="dk1"/>
                </a:solidFill>
                <a:latin typeface="Meiryo"/>
                <a:ea typeface="Meiryo"/>
                <a:cs typeface="Meiryo"/>
                <a:sym typeface="Meiryo"/>
              </a:rPr>
              <a:t>このセッションでは、</a:t>
            </a:r>
            <a:r>
              <a:rPr lang="en-US" altLang="ja-JP" sz="1800" dirty="0">
                <a:solidFill>
                  <a:schemeClr val="dk1"/>
                </a:solidFill>
                <a:latin typeface="Meiryo"/>
                <a:ea typeface="Meiryo"/>
                <a:cs typeface="Meiryo"/>
                <a:sym typeface="Meiryo"/>
              </a:rPr>
              <a:t>2D</a:t>
            </a:r>
            <a:r>
              <a:rPr lang="ja-JP" altLang="en-US" sz="1800" dirty="0">
                <a:solidFill>
                  <a:schemeClr val="dk1"/>
                </a:solidFill>
                <a:latin typeface="Meiryo"/>
                <a:ea typeface="Meiryo"/>
                <a:cs typeface="Meiryo"/>
                <a:sym typeface="Meiryo"/>
              </a:rPr>
              <a:t>ゲームエンジンに</a:t>
            </a:r>
            <a:r>
              <a:rPr lang="ja-JP" altLang="en-US" sz="1800" dirty="0" smtClean="0">
                <a:solidFill>
                  <a:schemeClr val="dk1"/>
                </a:solidFill>
                <a:latin typeface="Meiryo"/>
                <a:ea typeface="Meiryo"/>
                <a:cs typeface="Meiryo"/>
                <a:sym typeface="Meiryo"/>
              </a:rPr>
              <a:t>ついて</a:t>
            </a:r>
            <a:endParaRPr lang="ja-JP" altLang="en-US" sz="1800" dirty="0">
              <a:solidFill>
                <a:schemeClr val="dk1"/>
              </a:solidFill>
              <a:latin typeface="Meiryo"/>
              <a:ea typeface="Meiryo"/>
              <a:cs typeface="Meiryo"/>
              <a:sym typeface="Meiryo"/>
            </a:endParaRPr>
          </a:p>
          <a:p>
            <a:pPr>
              <a:buNone/>
            </a:pPr>
            <a:endParaRPr lang="ja-JP" altLang="en-US" dirty="0" smtClean="0">
              <a:solidFill>
                <a:schemeClr val="dk1"/>
              </a:solidFill>
              <a:latin typeface="Meiryo"/>
              <a:ea typeface="Meiryo"/>
              <a:cs typeface="Meiryo"/>
              <a:sym typeface="Meiryo"/>
            </a:endParaRPr>
          </a:p>
          <a:p>
            <a:pPr>
              <a:buNone/>
            </a:pPr>
            <a:r>
              <a:rPr lang="ja-JP" altLang="en-US" dirty="0" smtClean="0">
                <a:solidFill>
                  <a:schemeClr val="dk1"/>
                </a:solidFill>
                <a:latin typeface="Meiryo"/>
                <a:ea typeface="Meiryo"/>
                <a:cs typeface="Meiryo"/>
                <a:sym typeface="Meiryo"/>
              </a:rPr>
              <a:t>「</a:t>
            </a:r>
            <a:r>
              <a:rPr lang="en-US" altLang="ja-JP" dirty="0" smtClean="0">
                <a:solidFill>
                  <a:schemeClr val="dk1"/>
                </a:solidFill>
                <a:latin typeface="Meiryo"/>
                <a:ea typeface="Meiryo"/>
                <a:cs typeface="Meiryo"/>
                <a:sym typeface="Meiryo"/>
              </a:rPr>
              <a:t>2D</a:t>
            </a:r>
            <a:r>
              <a:rPr lang="ja-JP" altLang="en-US" dirty="0">
                <a:solidFill>
                  <a:schemeClr val="dk1"/>
                </a:solidFill>
                <a:latin typeface="Meiryo"/>
                <a:ea typeface="Meiryo"/>
                <a:cs typeface="Meiryo"/>
                <a:sym typeface="Meiryo"/>
              </a:rPr>
              <a:t>ゲームを作成するために使いやすい</a:t>
            </a:r>
            <a:r>
              <a:rPr lang="ja-JP" altLang="en-US" dirty="0" smtClean="0">
                <a:solidFill>
                  <a:schemeClr val="dk1"/>
                </a:solidFill>
                <a:latin typeface="Meiryo"/>
                <a:ea typeface="Meiryo"/>
                <a:cs typeface="Meiryo"/>
                <a:sym typeface="Meiryo"/>
              </a:rPr>
              <a:t>ゲームエンジン」</a:t>
            </a:r>
          </a:p>
          <a:p>
            <a:pPr>
              <a:buNone/>
            </a:pPr>
            <a:endParaRPr lang="ja-JP" altLang="en-US" sz="1800" dirty="0" smtClean="0">
              <a:solidFill>
                <a:schemeClr val="dk1"/>
              </a:solidFill>
              <a:latin typeface="Meiryo"/>
              <a:ea typeface="Meiryo"/>
              <a:cs typeface="Meiryo"/>
              <a:sym typeface="Meiryo"/>
            </a:endParaRPr>
          </a:p>
          <a:p>
            <a:pPr>
              <a:buNone/>
            </a:pPr>
            <a:r>
              <a:rPr lang="ja-JP" altLang="en-US" sz="1800" dirty="0" smtClean="0">
                <a:solidFill>
                  <a:schemeClr val="dk1"/>
                </a:solidFill>
                <a:latin typeface="Meiryo"/>
                <a:ea typeface="Meiryo"/>
                <a:cs typeface="Meiryo"/>
                <a:sym typeface="Meiryo"/>
              </a:rPr>
              <a:t>と定義</a:t>
            </a:r>
            <a:endParaRPr lang="ja-JP" altLang="en-US" sz="1800" dirty="0">
              <a:solidFill>
                <a:schemeClr val="dk1"/>
              </a:solidFill>
              <a:latin typeface="Meiryo"/>
              <a:ea typeface="Meiryo"/>
              <a:cs typeface="Meiryo"/>
              <a:sym typeface="Meiryo"/>
            </a:endParaRPr>
          </a:p>
          <a:p>
            <a:pPr>
              <a:buNone/>
            </a:pPr>
            <a:endParaRPr lang="en-US" altLang="ja-JP" sz="1800" dirty="0">
              <a:solidFill>
                <a:schemeClr val="dk1"/>
              </a:solidFill>
              <a:latin typeface="Meiryo"/>
              <a:ea typeface="Meiryo"/>
              <a:cs typeface="Meiryo"/>
              <a:sym typeface="Meiryo"/>
            </a:endParaRPr>
          </a:p>
          <a:p>
            <a:pPr marL="0" indent="0">
              <a:buNone/>
            </a:pPr>
            <a:r>
              <a:rPr lang="en-US" altLang="ja-JP" sz="1800" dirty="0" smtClean="0">
                <a:solidFill>
                  <a:schemeClr val="dk1"/>
                </a:solidFill>
                <a:latin typeface="Meiryo"/>
                <a:ea typeface="Meiryo"/>
                <a:cs typeface="Meiryo"/>
                <a:sym typeface="Meiryo"/>
              </a:rPr>
              <a:t>3D</a:t>
            </a:r>
            <a:r>
              <a:rPr lang="ja-JP" altLang="en-US" sz="1800" dirty="0" smtClean="0">
                <a:solidFill>
                  <a:schemeClr val="dk1"/>
                </a:solidFill>
                <a:latin typeface="Meiryo"/>
                <a:ea typeface="Meiryo"/>
                <a:cs typeface="Meiryo"/>
                <a:sym typeface="Meiryo"/>
              </a:rPr>
              <a:t>エンジンは除く</a:t>
            </a:r>
            <a:r>
              <a:rPr lang="ja-JP" altLang="en-US" sz="1800" dirty="0">
                <a:solidFill>
                  <a:schemeClr val="dk1"/>
                </a:solidFill>
                <a:latin typeface="Meiryo"/>
                <a:ea typeface="Meiryo"/>
                <a:cs typeface="Meiryo"/>
                <a:sym typeface="Meiryo"/>
              </a:rPr>
              <a:t>が、</a:t>
            </a:r>
            <a:r>
              <a:rPr lang="en-US" altLang="ja-JP" sz="1800" dirty="0">
                <a:solidFill>
                  <a:schemeClr val="dk1"/>
                </a:solidFill>
                <a:latin typeface="Meiryo"/>
                <a:ea typeface="Meiryo"/>
                <a:cs typeface="Meiryo"/>
                <a:sym typeface="Meiryo"/>
              </a:rPr>
              <a:t>Unity</a:t>
            </a:r>
            <a:r>
              <a:rPr lang="ja-JP" altLang="en-US" sz="1800" dirty="0">
                <a:solidFill>
                  <a:schemeClr val="dk1"/>
                </a:solidFill>
                <a:latin typeface="Meiryo"/>
                <a:ea typeface="Meiryo"/>
                <a:cs typeface="Meiryo"/>
                <a:sym typeface="Meiryo"/>
              </a:rPr>
              <a:t>は現在</a:t>
            </a:r>
            <a:r>
              <a:rPr lang="en-US" altLang="ja-JP" sz="1800" dirty="0">
                <a:solidFill>
                  <a:schemeClr val="dk1"/>
                </a:solidFill>
                <a:latin typeface="Meiryo"/>
                <a:ea typeface="Meiryo"/>
                <a:cs typeface="Meiryo"/>
                <a:sym typeface="Meiryo"/>
              </a:rPr>
              <a:t>2D</a:t>
            </a:r>
            <a:r>
              <a:rPr lang="ja-JP" altLang="en-US" sz="1800" dirty="0">
                <a:solidFill>
                  <a:schemeClr val="dk1"/>
                </a:solidFill>
                <a:latin typeface="Meiryo"/>
                <a:ea typeface="Meiryo"/>
                <a:cs typeface="Meiryo"/>
                <a:sym typeface="Meiryo"/>
              </a:rPr>
              <a:t>ゲーム制作</a:t>
            </a:r>
            <a:r>
              <a:rPr lang="ja-JP" altLang="en-US" sz="1800" dirty="0" smtClean="0">
                <a:solidFill>
                  <a:schemeClr val="dk1"/>
                </a:solidFill>
                <a:latin typeface="Meiryo"/>
                <a:ea typeface="Meiryo"/>
                <a:cs typeface="Meiryo"/>
                <a:sym typeface="Meiryo"/>
              </a:rPr>
              <a:t>にも広く</a:t>
            </a:r>
            <a:r>
              <a:rPr lang="ja-JP" altLang="en-US" sz="1800" dirty="0">
                <a:solidFill>
                  <a:schemeClr val="dk1"/>
                </a:solidFill>
                <a:latin typeface="Meiryo"/>
                <a:ea typeface="Meiryo"/>
                <a:cs typeface="Meiryo"/>
                <a:sym typeface="Meiryo"/>
              </a:rPr>
              <a:t>使われており、</a:t>
            </a:r>
            <a:r>
              <a:rPr lang="en-US" altLang="ja-JP" sz="1800" dirty="0" smtClean="0">
                <a:solidFill>
                  <a:schemeClr val="dk1"/>
                </a:solidFill>
                <a:latin typeface="Meiryo"/>
                <a:ea typeface="Meiryo"/>
                <a:cs typeface="Meiryo"/>
                <a:sym typeface="Meiryo"/>
              </a:rPr>
              <a:t>Unity</a:t>
            </a:r>
            <a:r>
              <a:rPr lang="ja-JP" altLang="en-US" sz="1800" dirty="0" err="1" smtClean="0">
                <a:solidFill>
                  <a:schemeClr val="dk1"/>
                </a:solidFill>
                <a:latin typeface="Meiryo"/>
                <a:ea typeface="Meiryo"/>
                <a:cs typeface="Meiryo"/>
                <a:sym typeface="Meiryo"/>
              </a:rPr>
              <a:t>には</a:t>
            </a:r>
            <a:r>
              <a:rPr lang="en-US" altLang="ja-JP" sz="1800" dirty="0" smtClean="0">
                <a:solidFill>
                  <a:schemeClr val="dk1"/>
                </a:solidFill>
                <a:latin typeface="Meiryo"/>
                <a:ea typeface="Meiryo"/>
                <a:cs typeface="Meiryo"/>
                <a:sym typeface="Meiryo"/>
              </a:rPr>
              <a:t>2D</a:t>
            </a:r>
            <a:r>
              <a:rPr lang="ja-JP" altLang="en-US" sz="1800" dirty="0" smtClean="0">
                <a:solidFill>
                  <a:schemeClr val="dk1"/>
                </a:solidFill>
                <a:latin typeface="Meiryo"/>
                <a:ea typeface="Meiryo"/>
                <a:cs typeface="Meiryo"/>
                <a:sym typeface="Meiryo"/>
              </a:rPr>
              <a:t>機能も</a:t>
            </a:r>
            <a:r>
              <a:rPr lang="ja-JP" altLang="en-US" sz="1800" dirty="0">
                <a:solidFill>
                  <a:schemeClr val="dk1"/>
                </a:solidFill>
                <a:latin typeface="Meiryo"/>
                <a:ea typeface="Meiryo"/>
                <a:cs typeface="Meiryo"/>
                <a:sym typeface="Meiryo"/>
              </a:rPr>
              <a:t>提供されているため、このセッションの</a:t>
            </a:r>
            <a:r>
              <a:rPr lang="ja-JP" altLang="en-US" sz="1800" dirty="0" smtClean="0">
                <a:solidFill>
                  <a:schemeClr val="dk1"/>
                </a:solidFill>
                <a:latin typeface="Meiryo"/>
                <a:ea typeface="Meiryo"/>
                <a:cs typeface="Meiryo"/>
                <a:sym typeface="Meiryo"/>
              </a:rPr>
              <a:t>対象</a:t>
            </a:r>
            <a:r>
              <a:rPr lang="ja-JP" altLang="en-US" sz="1800" dirty="0">
                <a:solidFill>
                  <a:schemeClr val="dk1"/>
                </a:solidFill>
                <a:latin typeface="Meiryo"/>
                <a:ea typeface="Meiryo"/>
                <a:cs typeface="Meiryo"/>
                <a:sym typeface="Meiryo"/>
              </a:rPr>
              <a:t>とする</a:t>
            </a:r>
          </a:p>
          <a:p>
            <a:pPr marR="0" algn="l" rtl="0">
              <a:lnSpc>
                <a:spcPct val="115000"/>
              </a:lnSpc>
              <a:spcBef>
                <a:spcPts val="0"/>
              </a:spcBef>
              <a:spcAft>
                <a:spcPts val="0"/>
              </a:spcAft>
              <a:buNone/>
            </a:pPr>
            <a:endParaRPr lang="ja-JP" altLang="en-US" sz="1800" dirty="0" smtClean="0">
              <a:latin typeface="Meiryo"/>
              <a:ea typeface="Meiryo"/>
              <a:cs typeface="Meiryo"/>
              <a:sym typeface="Meiryo"/>
            </a:endParaRPr>
          </a:p>
        </p:txBody>
      </p:sp>
      <p:sp>
        <p:nvSpPr>
          <p:cNvPr id="2" name="スライド番号プレースホルダー 1"/>
          <p:cNvSpPr>
            <a:spLocks noGrp="1"/>
          </p:cNvSpPr>
          <p:nvPr>
            <p:ph type="sldNum" sz="quarter" idx="12"/>
          </p:nvPr>
        </p:nvSpPr>
        <p:spPr/>
        <p:txBody>
          <a:bodyPr/>
          <a:lstStyle/>
          <a:p>
            <a:fld id="{14C33BDD-8B2E-47AE-80FE-180E430391E7}" type="slidenum">
              <a:rPr kumimoji="1" lang="ja-JP" altLang="en-US" smtClean="0"/>
              <a:pPr/>
              <a:t>8</a:t>
            </a:fld>
            <a:endParaRPr kumimoji="1" lang="ja-JP" altLang="en-US"/>
          </a:p>
        </p:txBody>
      </p:sp>
    </p:spTree>
    <p:extLst>
      <p:ext uri="{BB962C8B-B14F-4D97-AF65-F5344CB8AC3E}">
        <p14:creationId xmlns:p14="http://schemas.microsoft.com/office/powerpoint/2010/main" val="3628907844"/>
      </p:ext>
    </p:extLst>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
        <p:nvSpPr>
          <p:cNvPr id="9" name="正方形/長方形 8"/>
          <p:cNvSpPr/>
          <p:nvPr/>
        </p:nvSpPr>
        <p:spPr>
          <a:xfrm>
            <a:off x="519386" y="1347589"/>
            <a:ext cx="4727510" cy="1569660"/>
          </a:xfrm>
          <a:prstGeom prst="rect">
            <a:avLst/>
          </a:prstGeom>
        </p:spPr>
        <p:txBody>
          <a:bodyPr wrap="square">
            <a:spAutoFit/>
          </a:bodyPr>
          <a:lstStyle/>
          <a:p>
            <a:pPr marL="285750" indent="-285750">
              <a:buFont typeface="Arial" panose="020B0604020202020204" pitchFamily="34" charset="0"/>
              <a:buChar char="•"/>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Instruments</a:t>
            </a:r>
            <a:endPar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Android Debug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Monitor</a:t>
            </a:r>
            <a:endPar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OpenGL ES Trace</a:t>
            </a:r>
          </a:p>
          <a:p>
            <a:pPr marL="285750" indent="-285750">
              <a:buFont typeface="Arial" panose="020B0604020202020204" pitchFamily="34" charset="0"/>
              <a:buChar char="•"/>
            </a:pPr>
            <a:r>
              <a:rPr lang="en-US" altLang="ja-JP" sz="2400" dirty="0" err="1" smtClean="0">
                <a:latin typeface="メイリオ" panose="020B0604030504040204" pitchFamily="50" charset="-128"/>
                <a:ea typeface="メイリオ" panose="020B0604030504040204" pitchFamily="50" charset="-128"/>
                <a:cs typeface="メイリオ" panose="020B0604030504040204" pitchFamily="50" charset="-128"/>
              </a:rPr>
              <a:t>Trepn</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Profiler</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01383E4C-1EF4-4BFD-A596-151648BAC76A}" type="slidenum">
              <a:rPr lang="ja-JP" altLang="en-US" smtClean="0"/>
              <a:pPr>
                <a:defRPr/>
              </a:pPr>
              <a:t>89</a:t>
            </a:fld>
            <a:endParaRPr lang="ja-JP" altLang="en-US" dirty="0"/>
          </a:p>
        </p:txBody>
      </p:sp>
    </p:spTree>
    <p:extLst>
      <p:ext uri="{BB962C8B-B14F-4D97-AF65-F5344CB8AC3E}">
        <p14:creationId xmlns:p14="http://schemas.microsoft.com/office/powerpoint/2010/main" val="1275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90</a:t>
            </a:fld>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1" t="-1" r="52337" b="39111"/>
          <a:stretch/>
        </p:blipFill>
        <p:spPr>
          <a:xfrm>
            <a:off x="3208809" y="699542"/>
            <a:ext cx="5611663" cy="4032448"/>
          </a:xfrm>
          <a:prstGeom prst="rect">
            <a:avLst/>
          </a:prstGeom>
        </p:spPr>
      </p:pic>
      <p:sp>
        <p:nvSpPr>
          <p:cNvPr id="3" name="テキスト ボックス 2"/>
          <p:cNvSpPr txBox="1"/>
          <p:nvPr/>
        </p:nvSpPr>
        <p:spPr>
          <a:xfrm>
            <a:off x="218356" y="843558"/>
            <a:ext cx="8602116" cy="3877985"/>
          </a:xfrm>
          <a:prstGeom prst="rect">
            <a:avLst/>
          </a:prstGeom>
          <a:solidFill>
            <a:schemeClr val="bg1">
              <a:alpha val="90000"/>
            </a:schemeClr>
          </a:solidFill>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Instruments</a:t>
            </a:r>
            <a:endPar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OS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iOS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のコードを動的にトレース（動作を追跡）する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、定番の性能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分析</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テストツール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TimeProfiler</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CPU</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負荷計測、関数コールのトレースから負荷の高い関数の特定が短時間で可能</a:t>
            </a:r>
          </a:p>
          <a:p>
            <a:pPr marL="285750" indent="-285750">
              <a:buFont typeface="Arial" panose="020B0604020202020204" pitchFamily="34" charset="0"/>
              <a:buChar char="•"/>
            </a:pP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OpenGL ES Analyzer</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のドローコールの監視、</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PowerVR</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のプリミティブのバッチングの監視も可能</a:t>
            </a: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日本語</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情報</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少し古い）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https://</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developer.apple.com/jp/devcenter/ios/library/documentation/InstrumentsUserGuide.pdf</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英語</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最新</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https</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developer.apple.com/library/mac/documentation/developertools/Conceptual/InstrumentsUserGuide/Introduction/Introduction.html</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12721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6000"/>
                            </p:stCondLst>
                            <p:childTnLst>
                              <p:par>
                                <p:cTn id="25" presetID="10" presetClass="entr" presetSubtype="0" fill="hold" nodeType="afterEffect">
                                  <p:stCondLst>
                                    <p:cond delay="5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91</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668" y="880913"/>
            <a:ext cx="6150665" cy="3816424"/>
          </a:xfrm>
          <a:prstGeom prst="rect">
            <a:avLst/>
          </a:prstGeom>
        </p:spPr>
      </p:pic>
      <p:sp>
        <p:nvSpPr>
          <p:cNvPr id="2" name="テキスト ボックス 1"/>
          <p:cNvSpPr txBox="1"/>
          <p:nvPr/>
        </p:nvSpPr>
        <p:spPr>
          <a:xfrm>
            <a:off x="323527" y="915566"/>
            <a:ext cx="8670945" cy="3231654"/>
          </a:xfrm>
          <a:prstGeom prst="rect">
            <a:avLst/>
          </a:prstGeom>
          <a:solidFill>
            <a:schemeClr val="bg1">
              <a:alpha val="80000"/>
            </a:schemeClr>
          </a:solidFill>
          <a:ln>
            <a:solidFill>
              <a:schemeClr val="bg1"/>
            </a:solidFill>
          </a:ln>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Android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Debug Monitor </a:t>
            </a:r>
            <a:endPar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Android SDK</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に含まれるプロファイルツール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エミュレータ</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への着信、電波状態、位置情報制御</a:t>
            </a: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スレッドの状態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確認が可能</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Heap(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メモリ</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の使用量、使用統計情報</a:t>
            </a: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メモリ・アロケーション</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メモリ確保</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のトラッキング</a:t>
            </a: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ファイルエクスプローラ</a:t>
            </a:r>
          </a:p>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Java</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ベースのアプリでは利用価値が高いものの、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NDK</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(C++)</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ベースの開発では、</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関数コールのトレーサーとしてはかなり力不足</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21054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92</a:t>
            </a:fld>
            <a:endParaRPr kumimoji="1" lang="ja-JP" altLang="en-US"/>
          </a:p>
        </p:txBody>
      </p:sp>
      <p:sp>
        <p:nvSpPr>
          <p:cNvPr id="2" name="テキスト ボックス 1"/>
          <p:cNvSpPr txBox="1"/>
          <p:nvPr/>
        </p:nvSpPr>
        <p:spPr>
          <a:xfrm>
            <a:off x="323528" y="915566"/>
            <a:ext cx="8670945" cy="2677656"/>
          </a:xfrm>
          <a:prstGeom prst="rect">
            <a:avLst/>
          </a:prstGeom>
          <a:solidFill>
            <a:schemeClr val="bg1">
              <a:alpha val="80000"/>
            </a:schemeClr>
          </a:solidFill>
          <a:ln>
            <a:solidFill>
              <a:schemeClr val="bg1"/>
            </a:solidFill>
          </a:ln>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Android</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用のさまざまなプロファイラ</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OpenGL ES Trace</a:t>
            </a: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チップメーカー毎に提供されているツール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Qualcomm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Snapdragon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Performance Visualizer</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Qualcomm </a:t>
            </a:r>
            <a:r>
              <a:rPr lang="en-US" altLang="ja-JP" dirty="0" err="1">
                <a:latin typeface="メイリオ" panose="020B0604030504040204" pitchFamily="50" charset="-128"/>
                <a:ea typeface="メイリオ" panose="020B0604030504040204" pitchFamily="50" charset="-128"/>
                <a:cs typeface="メイリオ" panose="020B0604030504040204" pitchFamily="50" charset="-128"/>
              </a:rPr>
              <a:t>Trepn</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Profiler </a:t>
            </a:r>
          </a:p>
          <a:p>
            <a:pPr marL="742950" lvl="1" indent="-285750">
              <a:buFont typeface="Arial" panose="020B0604020202020204" pitchFamily="34" charset="0"/>
              <a:buChar char="•"/>
            </a:pP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PerfHUD</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742950" lvl="1" indent="-285750">
              <a:buFont typeface="Arial" panose="020B0604020202020204" pitchFamily="34" charset="0"/>
              <a:buChar char="•"/>
            </a:pPr>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Mali</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Graphics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Debugger</a:t>
            </a:r>
          </a:p>
          <a:p>
            <a:pPr marL="742950" lvl="1"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Power VR Performance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Analysis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Utilities</a:t>
            </a:r>
          </a:p>
        </p:txBody>
      </p:sp>
      <p:sp>
        <p:nvSpPr>
          <p:cNvPr id="6"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17633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93</a:t>
            </a:fld>
            <a:endParaRPr kumimoji="1" lang="ja-JP" altLang="en-US"/>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3150" t="5755" r="3138" b="1846"/>
          <a:stretch/>
        </p:blipFill>
        <p:spPr>
          <a:xfrm>
            <a:off x="611561" y="776537"/>
            <a:ext cx="7200800" cy="3993721"/>
          </a:xfrm>
          <a:prstGeom prst="rect">
            <a:avLst/>
          </a:prstGeom>
        </p:spPr>
      </p:pic>
      <p:sp>
        <p:nvSpPr>
          <p:cNvPr id="2" name="テキスト ボックス 1"/>
          <p:cNvSpPr txBox="1"/>
          <p:nvPr/>
        </p:nvSpPr>
        <p:spPr>
          <a:xfrm>
            <a:off x="323528" y="771550"/>
            <a:ext cx="8496944" cy="3693319"/>
          </a:xfrm>
          <a:prstGeom prst="rect">
            <a:avLst/>
          </a:prstGeom>
          <a:solidFill>
            <a:schemeClr val="bg1">
              <a:alpha val="80000"/>
            </a:schemeClr>
          </a:solidFill>
          <a:ln>
            <a:solidFill>
              <a:schemeClr val="bg1"/>
            </a:solidFill>
          </a:ln>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OpenGL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ES Trace </a:t>
            </a:r>
            <a:endParaRPr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OpenGL</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の呼び出された命令の監視が可能なツールです。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１ループ中の</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542925"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関数の呼び出し順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42925"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呼び出された関数の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カウント</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42925"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フレーム</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バッファ</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の状態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42925"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関数の呼び出しコスト（時間）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等が計測できます。コストについては、参考値程度の信頼性ですが、</a:t>
            </a:r>
            <a:b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OpenGL</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上でのボトルネックや不要な関数呼び出しの洗い出しに使用できます。</a:t>
            </a: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リアルタイムではなく、いったんログをキャプチャするのがネック</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Android Debug Monitor</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起動すると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バンドル</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ID</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入力が必要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がなく便利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23255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94</a:t>
            </a:fld>
            <a:endParaRPr kumimoji="1" lang="ja-JP" altLang="en-US"/>
          </a:p>
        </p:txBody>
      </p:sp>
      <p:sp>
        <p:nvSpPr>
          <p:cNvPr id="2" name="テキスト ボックス 1"/>
          <p:cNvSpPr txBox="1"/>
          <p:nvPr/>
        </p:nvSpPr>
        <p:spPr>
          <a:xfrm>
            <a:off x="304157" y="845761"/>
            <a:ext cx="8496943" cy="461665"/>
          </a:xfrm>
          <a:prstGeom prst="rect">
            <a:avLst/>
          </a:prstGeom>
          <a:solidFill>
            <a:schemeClr val="bg1">
              <a:alpha val="80000"/>
            </a:schemeClr>
          </a:solidFill>
          <a:ln>
            <a:solidFill>
              <a:schemeClr val="bg1"/>
            </a:solidFill>
          </a:ln>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Qualcomm </a:t>
            </a:r>
            <a:r>
              <a:rPr lang="en-US" altLang="ja-JP" sz="2400" dirty="0" err="1" smtClean="0">
                <a:latin typeface="メイリオ" panose="020B0604030504040204" pitchFamily="50" charset="-128"/>
                <a:ea typeface="メイリオ" panose="020B0604030504040204" pitchFamily="50" charset="-128"/>
                <a:cs typeface="メイリオ" panose="020B0604030504040204" pitchFamily="50" charset="-128"/>
              </a:rPr>
              <a:t>Trepn</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Profiler</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Trepn Profiler demonstrating eight real-time overlays being viewed at o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093" y="1419622"/>
            <a:ext cx="6613443" cy="3723878"/>
          </a:xfrm>
          <a:prstGeom prst="rect">
            <a:avLst/>
          </a:prstGeom>
          <a:noFill/>
          <a:extLst>
            <a:ext uri="{909E8E84-426E-40DD-AFC4-6F175D3DCCD1}">
              <a14:hiddenFill xmlns:a14="http://schemas.microsoft.com/office/drawing/2010/main">
                <a:solidFill>
                  <a:srgbClr val="FFFFFF"/>
                </a:solidFill>
              </a14:hiddenFill>
            </a:ext>
          </a:extLst>
        </p:spPr>
      </p:pic>
      <p:sp>
        <p:nvSpPr>
          <p:cNvPr id="8"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6831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1" r="223" b="34600"/>
          <a:stretch/>
        </p:blipFill>
        <p:spPr>
          <a:xfrm>
            <a:off x="4427984" y="11697"/>
            <a:ext cx="4403998" cy="5131804"/>
          </a:xfrm>
          <a:prstGeom prst="rect">
            <a:avLst/>
          </a:prstGeom>
        </p:spPr>
      </p:pic>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95</a:t>
            </a:fld>
            <a:endParaRPr kumimoji="1" lang="ja-JP" altLang="en-US"/>
          </a:p>
        </p:txBody>
      </p:sp>
      <p:sp>
        <p:nvSpPr>
          <p:cNvPr id="8" name="テキスト ボックス 7"/>
          <p:cNvSpPr txBox="1"/>
          <p:nvPr/>
        </p:nvSpPr>
        <p:spPr>
          <a:xfrm>
            <a:off x="304157" y="845761"/>
            <a:ext cx="3969989" cy="461665"/>
          </a:xfrm>
          <a:prstGeom prst="rect">
            <a:avLst/>
          </a:prstGeom>
          <a:solidFill>
            <a:schemeClr val="bg1">
              <a:alpha val="80000"/>
            </a:schemeClr>
          </a:solidFill>
          <a:ln>
            <a:solidFill>
              <a:schemeClr val="bg1"/>
            </a:solidFill>
          </a:ln>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Qualcomm </a:t>
            </a:r>
            <a:r>
              <a:rPr lang="en-US" altLang="ja-JP" sz="2400" dirty="0" err="1" smtClean="0">
                <a:latin typeface="メイリオ" panose="020B0604030504040204" pitchFamily="50" charset="-128"/>
                <a:ea typeface="メイリオ" panose="020B0604030504040204" pitchFamily="50" charset="-128"/>
                <a:cs typeface="メイリオ" panose="020B0604030504040204" pitchFamily="50" charset="-128"/>
              </a:rPr>
              <a:t>Trepn</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 Profiler</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 sz="2400" dirty="0" smtClean="0">
                <a:solidFill>
                  <a:srgbClr val="333333"/>
                </a:solidFill>
              </a:rPr>
              <a:t>Tips - #0</a:t>
            </a:r>
            <a:r>
              <a:rPr lang="en-US" altLang="ja" sz="2400" dirty="0" smtClean="0">
                <a:solidFill>
                  <a:srgbClr val="333333"/>
                </a:solidFill>
              </a:rPr>
              <a:t>8</a:t>
            </a:r>
            <a:r>
              <a:rPr lang="ja-JP" altLang="en-US" sz="2400" dirty="0" smtClean="0">
                <a:solidFill>
                  <a:srgbClr val="333333"/>
                </a:solidFill>
              </a:rPr>
              <a:t> プロファイラ</a:t>
            </a:r>
            <a:endParaRPr lang="ja" sz="2400" dirty="0">
              <a:latin typeface="Meiryo"/>
              <a:ea typeface="Meiryo"/>
              <a:cs typeface="Meiryo"/>
              <a:sym typeface="Meiryo"/>
            </a:endParaRPr>
          </a:p>
        </p:txBody>
      </p:sp>
    </p:spTree>
    <p:extLst>
      <p:ext uri="{BB962C8B-B14F-4D97-AF65-F5344CB8AC3E}">
        <p14:creationId xmlns:p14="http://schemas.microsoft.com/office/powerpoint/2010/main" val="42074803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6" y="987574"/>
            <a:ext cx="8136904" cy="3456384"/>
          </a:xfrm>
        </p:spPr>
        <p:txBody>
          <a:bodyPr/>
          <a:lstStyle/>
          <a:p>
            <a:pPr algn="l"/>
            <a:r>
              <a:rPr kumimoji="1" lang="ja-JP" altLang="en-US" dirty="0" smtClean="0"/>
              <a:t>手戻りを起こさないためのポイント</a:t>
            </a:r>
          </a:p>
          <a:p>
            <a:pPr marL="342900" indent="-342900" algn="l">
              <a:buFont typeface="Arial" panose="020B0604020202020204" pitchFamily="34" charset="0"/>
              <a:buChar char="•"/>
            </a:pPr>
            <a:r>
              <a:rPr lang="ja-JP" altLang="en-US" dirty="0" smtClean="0"/>
              <a:t>スマートフォンは、機種</a:t>
            </a:r>
            <a:r>
              <a:rPr lang="ja-JP" altLang="en-US" dirty="0"/>
              <a:t>に</a:t>
            </a:r>
            <a:r>
              <a:rPr lang="ja-JP" altLang="en-US" dirty="0" smtClean="0"/>
              <a:t>よる性能差が非常に大きい</a:t>
            </a:r>
          </a:p>
          <a:p>
            <a:pPr marL="342900" indent="-342900" algn="l">
              <a:buFont typeface="Arial" panose="020B0604020202020204" pitchFamily="34" charset="0"/>
              <a:buChar char="•"/>
            </a:pPr>
            <a:r>
              <a:rPr kumimoji="1" lang="ja-JP" altLang="en-US" dirty="0" smtClean="0"/>
              <a:t>エンジン</a:t>
            </a:r>
            <a:r>
              <a:rPr kumimoji="1" lang="ja-JP" altLang="en-US" dirty="0"/>
              <a:t>に</a:t>
            </a:r>
            <a:r>
              <a:rPr kumimoji="1" lang="ja-JP" altLang="en-US" dirty="0" smtClean="0"/>
              <a:t>よる性能差は、それに比較すれば小さいほうなので、目的にあったものを選択すべし</a:t>
            </a:r>
          </a:p>
          <a:p>
            <a:pPr marL="342900" indent="-342900" algn="l">
              <a:buFont typeface="Arial" panose="020B0604020202020204" pitchFamily="34" charset="0"/>
              <a:buChar char="•"/>
            </a:pPr>
            <a:r>
              <a:rPr lang="ja-JP" altLang="en-US" dirty="0" smtClean="0"/>
              <a:t>ベンチマークは重要。ただし、ピーク値に注意</a:t>
            </a:r>
          </a:p>
          <a:p>
            <a:pPr marL="342900" indent="-342900" algn="l">
              <a:buFont typeface="Arial" panose="020B0604020202020204" pitchFamily="34" charset="0"/>
              <a:buChar char="•"/>
            </a:pPr>
            <a:r>
              <a:rPr lang="ja-JP" altLang="en-US" dirty="0">
                <a:latin typeface="Meiryo"/>
                <a:ea typeface="Meiryo"/>
                <a:cs typeface="Meiryo"/>
                <a:sym typeface="Meiryo"/>
              </a:rPr>
              <a:t>適切な画像</a:t>
            </a:r>
            <a:r>
              <a:rPr lang="ja-JP" altLang="en-US" dirty="0" smtClean="0">
                <a:latin typeface="Meiryo"/>
                <a:ea typeface="Meiryo"/>
                <a:cs typeface="Meiryo"/>
                <a:sym typeface="Meiryo"/>
              </a:rPr>
              <a:t>リソースを使おう</a:t>
            </a:r>
          </a:p>
          <a:p>
            <a:pPr marL="342900" indent="-342900" algn="l">
              <a:buFont typeface="Arial" panose="020B0604020202020204" pitchFamily="34" charset="0"/>
              <a:buChar char="•"/>
            </a:pPr>
            <a:r>
              <a:rPr lang="ja-JP" altLang="en-US" dirty="0">
                <a:latin typeface="Meiryo"/>
                <a:ea typeface="Meiryo"/>
                <a:cs typeface="Meiryo"/>
                <a:sym typeface="Meiryo"/>
              </a:rPr>
              <a:t>プロファイラ</a:t>
            </a:r>
            <a:r>
              <a:rPr lang="ja-JP" altLang="en-US" dirty="0" smtClean="0">
                <a:latin typeface="Meiryo"/>
                <a:ea typeface="Meiryo"/>
                <a:cs typeface="Meiryo"/>
                <a:sym typeface="Meiryo"/>
              </a:rPr>
              <a:t>を使おう</a:t>
            </a:r>
            <a:endParaRPr kumimoji="1" lang="ja-JP" altLang="en-US" dirty="0"/>
          </a:p>
        </p:txBody>
      </p:sp>
      <p:sp>
        <p:nvSpPr>
          <p:cNvPr id="4" name="スライド番号プレースホルダー 3"/>
          <p:cNvSpPr>
            <a:spLocks noGrp="1"/>
          </p:cNvSpPr>
          <p:nvPr>
            <p:ph type="sldNum" sz="quarter" idx="12"/>
          </p:nvPr>
        </p:nvSpPr>
        <p:spPr/>
        <p:txBody>
          <a:bodyPr/>
          <a:lstStyle/>
          <a:p>
            <a:fld id="{14C33BDD-8B2E-47AE-80FE-180E430391E7}" type="slidenum">
              <a:rPr kumimoji="1" lang="ja-JP" altLang="en-US" smtClean="0"/>
              <a:pPr/>
              <a:t>96</a:t>
            </a:fld>
            <a:endParaRPr kumimoji="1" lang="ja-JP" altLang="en-US"/>
          </a:p>
        </p:txBody>
      </p:sp>
      <p:sp>
        <p:nvSpPr>
          <p:cNvPr id="5" name="Shape 375"/>
          <p:cNvSpPr txBox="1">
            <a:spLocks/>
          </p:cNvSpPr>
          <p:nvPr/>
        </p:nvSpPr>
        <p:spPr bwMode="auto">
          <a:xfrm>
            <a:off x="159346" y="123453"/>
            <a:ext cx="8229600" cy="553968"/>
          </a:xfrm>
          <a:prstGeom prst="rect">
            <a:avLst/>
          </a:prstGeom>
          <a:noFill/>
          <a:ln w="9525">
            <a:noFill/>
            <a:miter lim="800000"/>
            <a:headEnd/>
            <a:tailEnd/>
          </a:ln>
        </p:spPr>
        <p:txBody>
          <a:bodyPr vert="horz" wrap="square" lIns="91425" tIns="91425" rIns="91425" bIns="91425" numCol="1" anchor="b" anchorCtr="0" compatLnSpc="1">
            <a:prstTxWarp prst="textNoShape">
              <a:avLst/>
            </a:prstTxWarp>
            <a:spAutoFit/>
          </a:bodyPr>
          <a:lstStyle>
            <a:lvl1pPr algn="l" rtl="0" eaLnBrk="0" fontAlgn="base" hangingPunct="0">
              <a:spcBef>
                <a:spcPts val="0"/>
              </a:spcBef>
              <a:spcAft>
                <a:spcPct val="0"/>
              </a:spcAft>
              <a:defRPr kumimoji="1" sz="2800" kern="1200">
                <a:solidFill>
                  <a:schemeClr val="tx1"/>
                </a:solidFill>
                <a:latin typeface="Meiryo" pitchFamily="50" charset="-128"/>
                <a:ea typeface="Meiryo" pitchFamily="50" charset="-128"/>
                <a:cs typeface="Meiryo" pitchFamily="50" charset="-128"/>
              </a:defRPr>
            </a:lvl1pPr>
            <a:lvl2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2pPr>
            <a:lvl3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3pPr>
            <a:lvl4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4pPr>
            <a:lvl5pPr algn="l" rtl="0" eaLnBrk="0" fontAlgn="base" hangingPunct="0">
              <a:spcBef>
                <a:spcPts val="0"/>
              </a:spcBef>
              <a:spcAft>
                <a:spcPct val="0"/>
              </a:spcAft>
              <a:defRPr kumimoji="1" sz="2800">
                <a:solidFill>
                  <a:schemeClr val="tx1"/>
                </a:solidFill>
                <a:latin typeface="Meiryo" pitchFamily="50" charset="-128"/>
                <a:ea typeface="Meiryo" pitchFamily="50" charset="-128"/>
                <a:cs typeface="Meiryo" pitchFamily="50" charset="-128"/>
              </a:defRPr>
            </a:lvl5pPr>
            <a:lvl6pPr marL="457200" algn="l" rtl="0" fontAlgn="base">
              <a:spcBef>
                <a:spcPts val="0"/>
              </a:spcBef>
              <a:spcAft>
                <a:spcPct val="0"/>
              </a:spcAft>
              <a:defRPr kumimoji="1" sz="2800">
                <a:solidFill>
                  <a:schemeClr val="tx1"/>
                </a:solidFill>
                <a:latin typeface="Meiryo" pitchFamily="50" charset="-128"/>
                <a:ea typeface="Meiryo" pitchFamily="50" charset="-128"/>
              </a:defRPr>
            </a:lvl6pPr>
            <a:lvl7pPr marL="914400" algn="l" rtl="0" fontAlgn="base">
              <a:spcBef>
                <a:spcPts val="0"/>
              </a:spcBef>
              <a:spcAft>
                <a:spcPct val="0"/>
              </a:spcAft>
              <a:defRPr kumimoji="1" sz="2800">
                <a:solidFill>
                  <a:schemeClr val="tx1"/>
                </a:solidFill>
                <a:latin typeface="Meiryo" pitchFamily="50" charset="-128"/>
                <a:ea typeface="Meiryo" pitchFamily="50" charset="-128"/>
              </a:defRPr>
            </a:lvl7pPr>
            <a:lvl8pPr marL="1371600" algn="l" rtl="0" fontAlgn="base">
              <a:spcBef>
                <a:spcPts val="0"/>
              </a:spcBef>
              <a:spcAft>
                <a:spcPct val="0"/>
              </a:spcAft>
              <a:defRPr kumimoji="1" sz="2800">
                <a:solidFill>
                  <a:schemeClr val="tx1"/>
                </a:solidFill>
                <a:latin typeface="Meiryo" pitchFamily="50" charset="-128"/>
                <a:ea typeface="Meiryo" pitchFamily="50" charset="-128"/>
              </a:defRPr>
            </a:lvl8pPr>
            <a:lvl9pPr marL="1828800" algn="l" rtl="0" fontAlgn="base">
              <a:spcBef>
                <a:spcPts val="0"/>
              </a:spcBef>
              <a:spcAft>
                <a:spcPct val="0"/>
              </a:spcAft>
              <a:defRPr kumimoji="1" sz="2800">
                <a:solidFill>
                  <a:schemeClr val="tx1"/>
                </a:solidFill>
                <a:latin typeface="Meiryo" pitchFamily="50" charset="-128"/>
                <a:ea typeface="Meiryo" pitchFamily="50" charset="-128"/>
              </a:defRPr>
            </a:lvl9pPr>
          </a:lstStyle>
          <a:p>
            <a:r>
              <a:rPr lang="ja-JP" altLang="en-US" sz="2400" dirty="0" smtClean="0">
                <a:latin typeface="Meiryo"/>
                <a:ea typeface="Meiryo"/>
                <a:cs typeface="Meiryo"/>
                <a:sym typeface="Meiryo"/>
              </a:rPr>
              <a:t>最後に</a:t>
            </a:r>
            <a:endParaRPr lang="ja" sz="2400" dirty="0">
              <a:latin typeface="Meiryo"/>
              <a:ea typeface="Meiryo"/>
              <a:cs typeface="Meiryo"/>
              <a:sym typeface="Meiryo"/>
            </a:endParaRPr>
          </a:p>
        </p:txBody>
      </p:sp>
    </p:spTree>
    <p:extLst>
      <p:ext uri="{BB962C8B-B14F-4D97-AF65-F5344CB8AC3E}">
        <p14:creationId xmlns:p14="http://schemas.microsoft.com/office/powerpoint/2010/main" val="4847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type="body" idx="1"/>
          </p:nvPr>
        </p:nvSpPr>
        <p:spPr>
          <a:xfrm>
            <a:off x="457200" y="1059582"/>
            <a:ext cx="8229600" cy="3725699"/>
          </a:xfrm>
        </p:spPr>
        <p:txBody>
          <a:bodyPr/>
          <a:lstStyle/>
          <a:p>
            <a:pPr marL="0" indent="0">
              <a:buNone/>
            </a:pPr>
            <a:endParaRPr lang="en-US" altLang="ja-JP" sz="3200" dirty="0"/>
          </a:p>
          <a:p>
            <a:pPr marL="0" indent="0" algn="ctr">
              <a:buNone/>
            </a:pPr>
            <a:r>
              <a:rPr kumimoji="1" lang="ja-JP" altLang="en-US" sz="3200" dirty="0" smtClean="0"/>
              <a:t>ご</a:t>
            </a:r>
            <a:r>
              <a:rPr lang="ja-JP" altLang="en-US" sz="3200" dirty="0" smtClean="0"/>
              <a:t>清聴ありがとうございました。</a:t>
            </a:r>
            <a:endParaRPr lang="en-US" altLang="ja-JP" sz="3200" dirty="0" smtClean="0"/>
          </a:p>
        </p:txBody>
      </p:sp>
      <p:sp>
        <p:nvSpPr>
          <p:cNvPr id="5" name="スライド番号プレースホルダー 4"/>
          <p:cNvSpPr>
            <a:spLocks noGrp="1"/>
          </p:cNvSpPr>
          <p:nvPr>
            <p:ph type="sldNum" sz="quarter" idx="12"/>
          </p:nvPr>
        </p:nvSpPr>
        <p:spPr>
          <a:xfrm>
            <a:off x="8458200" y="4816475"/>
            <a:ext cx="685800" cy="273050"/>
          </a:xfrm>
        </p:spPr>
        <p:txBody>
          <a:bodyPr/>
          <a:lstStyle/>
          <a:p>
            <a:pPr>
              <a:defRPr/>
            </a:pPr>
            <a:fld id="{01383E4C-1EF4-4BFD-A596-151648BAC76A}" type="slidenum">
              <a:rPr lang="ja-JP" altLang="en-US" smtClean="0"/>
              <a:pPr>
                <a:defRPr/>
              </a:pPr>
              <a:t>97</a:t>
            </a:fld>
            <a:endParaRPr lang="ja-JP" altLang="en-US"/>
          </a:p>
        </p:txBody>
      </p:sp>
    </p:spTree>
    <p:extLst>
      <p:ext uri="{BB962C8B-B14F-4D97-AF65-F5344CB8AC3E}">
        <p14:creationId xmlns:p14="http://schemas.microsoft.com/office/powerpoint/2010/main" val="2478506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TotalTime>
  <Words>11329</Words>
  <Application>Microsoft Office PowerPoint</Application>
  <PresentationFormat>画面に合わせる (16:9)</PresentationFormat>
  <Paragraphs>1663</Paragraphs>
  <Slides>98</Slides>
  <Notes>98</Notes>
  <HiddenSlides>0</HiddenSlides>
  <MMClips>0</MMClips>
  <ScaleCrop>false</ScaleCrop>
  <HeadingPairs>
    <vt:vector size="4" baseType="variant">
      <vt:variant>
        <vt:lpstr>テーマ</vt:lpstr>
      </vt:variant>
      <vt:variant>
        <vt:i4>2</vt:i4>
      </vt:variant>
      <vt:variant>
        <vt:lpstr>スライド タイトル</vt:lpstr>
      </vt:variant>
      <vt:variant>
        <vt:i4>98</vt:i4>
      </vt:variant>
    </vt:vector>
  </HeadingPairs>
  <TitlesOfParts>
    <vt:vector size="100" baseType="lpstr">
      <vt:lpstr>5_デザインの設定</vt:lpstr>
      <vt:lpstr>2_デザインの設定</vt:lpstr>
      <vt:lpstr>工程の手戻りを最小限に 2Dエンジン活用における傾向と対策  　　　　　　　　　　　小高 輝真(株式会社ウェブテクノロジ) 　　　　　　　　　　　東田 弘樹(フリーランス・プログラマ)</vt:lpstr>
      <vt:lpstr>工程の手戻りを最小限に 2Dエンジン活用における傾向と対策</vt:lpstr>
      <vt:lpstr>アジェンダ</vt:lpstr>
      <vt:lpstr>講演者紹介</vt:lpstr>
      <vt:lpstr>講演者紹介　小高　輝真</vt:lpstr>
      <vt:lpstr>講演者紹介　小高　輝真</vt:lpstr>
      <vt:lpstr>講演者紹介</vt:lpstr>
      <vt:lpstr>第１部</vt:lpstr>
      <vt:lpstr>2Dゲームエンジンとは</vt:lpstr>
      <vt:lpstr>2Dゲームエンジンのメリット</vt:lpstr>
      <vt:lpstr>代表的な2Dゲームエンジン</vt:lpstr>
      <vt:lpstr>Unity</vt:lpstr>
      <vt:lpstr>Cocos2d-x</vt:lpstr>
      <vt:lpstr>Starling</vt:lpstr>
      <vt:lpstr>Sprite Kit</vt:lpstr>
      <vt:lpstr>Corona SDK</vt:lpstr>
      <vt:lpstr>Marmalade SDK</vt:lpstr>
      <vt:lpstr>代表的な2Dゲームエンジン</vt:lpstr>
      <vt:lpstr>Unity</vt:lpstr>
      <vt:lpstr>Unity</vt:lpstr>
      <vt:lpstr>Cocos2d-x</vt:lpstr>
      <vt:lpstr>Cocos2d-x</vt:lpstr>
      <vt:lpstr>Cocos2d-x</vt:lpstr>
      <vt:lpstr>第2部</vt:lpstr>
      <vt:lpstr>基本的なスプライト描画負荷テストアプリ</vt:lpstr>
      <vt:lpstr>基本的なスプライト描画負荷テストアプリ</vt:lpstr>
      <vt:lpstr>ゲーム風アプリ</vt:lpstr>
      <vt:lpstr>ゲーム風アプリ</vt:lpstr>
      <vt:lpstr>スプライト描画性能比較　検証端末</vt:lpstr>
      <vt:lpstr>スプライト描画性能比較</vt:lpstr>
      <vt:lpstr>スプライト描画性能比較(Part 1)</vt:lpstr>
      <vt:lpstr>スプライト描画性能比較(Part 1)</vt:lpstr>
      <vt:lpstr>スプライト描画性能比較(Part 1)</vt:lpstr>
      <vt:lpstr>スプライト描画性能比較(Part 2)</vt:lpstr>
      <vt:lpstr>スプライト描画性能比較(Part 2)</vt:lpstr>
      <vt:lpstr>スプライト描画性能比較(Part 2)</vt:lpstr>
      <vt:lpstr>スプライト描画性能比較(Part 2)</vt:lpstr>
      <vt:lpstr>スプライト描画性能比較(Part 3)</vt:lpstr>
      <vt:lpstr>スプライト描画性能比較(Part 3)</vt:lpstr>
      <vt:lpstr>スプライト描画性能比較(Part 3)</vt:lpstr>
      <vt:lpstr>スプライト描画性能比較(Part 3)</vt:lpstr>
      <vt:lpstr>スプライト描画性能比較(Part 3)</vt:lpstr>
      <vt:lpstr>スプライト描画性能比較</vt:lpstr>
      <vt:lpstr>ドローコールとは？</vt:lpstr>
      <vt:lpstr>ドローコールが増える要因</vt:lpstr>
      <vt:lpstr>バッチングとは？</vt:lpstr>
      <vt:lpstr>バッチングと描画順序の関係</vt:lpstr>
      <vt:lpstr>バッチングと描画順序の関係</vt:lpstr>
      <vt:lpstr>テクスチャのアトラス化</vt:lpstr>
      <vt:lpstr>バッチングのまとめ</vt:lpstr>
      <vt:lpstr>第３部　Tips</vt:lpstr>
      <vt:lpstr>Tips - #01 適切な画像リソースの作り方(Unity編)</vt:lpstr>
      <vt:lpstr>Tips - #01 適切な画像リソースの作り方(Unity編)</vt:lpstr>
      <vt:lpstr>Tips - #01 適切な画像リソースの作り方(Unity編)</vt:lpstr>
      <vt:lpstr>Tips - #01 適切な画像リソースの作り方(Unity編)</vt:lpstr>
      <vt:lpstr>Tips - #02 適切な画像リソースの作り方(Cocos2d-x編)</vt:lpstr>
      <vt:lpstr>Tips - #02 適切な画像リソースの作り方(Cocos2d-x編)</vt:lpstr>
      <vt:lpstr>Tips - #03 2DゲームでPVRTC,ETCを使う場合の注意点</vt:lpstr>
      <vt:lpstr>テクスチャ形式ごとのbppと圧縮比</vt:lpstr>
      <vt:lpstr> PVRTC, ETCの画質劣化の注意点</vt:lpstr>
      <vt:lpstr>PVRTC</vt:lpstr>
      <vt:lpstr>PVRTC</vt:lpstr>
      <vt:lpstr>PVRTCの圧縮・伸長方法</vt:lpstr>
      <vt:lpstr>PVRTCの圧縮・伸長方法</vt:lpstr>
      <vt:lpstr>PowerPoint プレゼンテーション</vt:lpstr>
      <vt:lpstr>PVRTC 離れていても滲む</vt:lpstr>
      <vt:lpstr>PVRTC 離れていても滲む</vt:lpstr>
      <vt:lpstr>PVRTCのアルファチャンネル</vt:lpstr>
      <vt:lpstr>PVRTCのアルファチャンネル</vt:lpstr>
      <vt:lpstr>PowerPoint プレゼンテーション</vt:lpstr>
      <vt:lpstr>ETCの圧縮方法</vt:lpstr>
      <vt:lpstr>PowerPoint プレゼンテーション</vt:lpstr>
      <vt:lpstr>ETCの理論 (3) 代表色から4色を作る</vt:lpstr>
      <vt:lpstr>ETCの圧縮方法</vt:lpstr>
      <vt:lpstr>PowerPoint プレゼンテーション</vt:lpstr>
      <vt:lpstr>輪郭を入れた例</vt:lpstr>
      <vt:lpstr>PowerPoint プレゼンテーション</vt:lpstr>
      <vt:lpstr>Tips - #04  .pvrファイルをSpriteとして使う方法(Unity)</vt:lpstr>
      <vt:lpstr>Tips - #05  どの範囲の機種をサポートするべきか</vt:lpstr>
      <vt:lpstr>Tips - #05  どの範囲の機種をサポートするべきか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Web Technology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KODAKA Terumasa</dc:creator>
  <cp:lastModifiedBy>KODAKA Terumasa</cp:lastModifiedBy>
  <cp:revision>478</cp:revision>
  <cp:lastPrinted>2014-09-18T07:48:31Z</cp:lastPrinted>
  <dcterms:created xsi:type="dcterms:W3CDTF">2009-06-25T13:55:28Z</dcterms:created>
  <dcterms:modified xsi:type="dcterms:W3CDTF">2014-09-19T07:06:17Z</dcterms:modified>
  <cp:contentStatus/>
</cp:coreProperties>
</file>